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0"/>
  </p:notesMasterIdLst>
  <p:sldIdLst>
    <p:sldId id="266" r:id="rId2"/>
    <p:sldId id="270" r:id="rId3"/>
    <p:sldId id="271" r:id="rId4"/>
    <p:sldId id="257" r:id="rId5"/>
    <p:sldId id="272" r:id="rId6"/>
    <p:sldId id="294" r:id="rId7"/>
    <p:sldId id="258" r:id="rId8"/>
    <p:sldId id="259" r:id="rId9"/>
    <p:sldId id="260" r:id="rId10"/>
    <p:sldId id="297" r:id="rId11"/>
    <p:sldId id="298" r:id="rId12"/>
    <p:sldId id="295" r:id="rId13"/>
    <p:sldId id="300" r:id="rId14"/>
    <p:sldId id="307" r:id="rId15"/>
    <p:sldId id="301" r:id="rId16"/>
    <p:sldId id="262" r:id="rId17"/>
    <p:sldId id="302" r:id="rId18"/>
    <p:sldId id="263" r:id="rId19"/>
    <p:sldId id="304" r:id="rId20"/>
    <p:sldId id="264" r:id="rId21"/>
    <p:sldId id="303" r:id="rId22"/>
    <p:sldId id="305" r:id="rId23"/>
    <p:sldId id="277" r:id="rId24"/>
    <p:sldId id="296" r:id="rId25"/>
    <p:sldId id="265" r:id="rId26"/>
    <p:sldId id="306" r:id="rId27"/>
    <p:sldId id="308" r:id="rId28"/>
    <p:sldId id="279" r:id="rId29"/>
  </p:sldIdLst>
  <p:sldSz cx="14630400" cy="8229600"/>
  <p:notesSz cx="8229600" cy="14630400"/>
  <p:embeddedFontLst>
    <p:embeddedFont>
      <p:font typeface="Host Grotesk Medium" panose="020B0604020202020204" charset="0"/>
      <p:regular r:id="rId31"/>
    </p:embeddedFont>
    <p:embeddedFont>
      <p:font typeface="Instrument Sans Semi Bold" panose="020B0604020202020204" charset="0"/>
      <p:regular r:id="rId32"/>
    </p:embeddedFont>
    <p:embeddedFont>
      <p:font typeface="Roboto" panose="02000000000000000000" pitchFamily="2" charset="0"/>
      <p:regular r:id="rId33"/>
      <p:bold r:id="rId34"/>
      <p:italic r:id="rId35"/>
      <p:boldItalic r:id="rId36"/>
    </p:embeddedFont>
  </p:embeddedFontLst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6" autoAdjust="0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67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CFFA1D-D887-4535-8FEA-76EF137AEE9C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EC"/>
        </a:p>
      </dgm:t>
    </dgm:pt>
    <dgm:pt modelId="{ADB4091B-175C-441D-A424-3F2CFD236575}">
      <dgm:prSet phldrT="[Text]"/>
      <dgm:spPr/>
      <dgm:t>
        <a:bodyPr/>
        <a:lstStyle/>
        <a:p>
          <a:r>
            <a:rPr lang="es-MX" dirty="0"/>
            <a:t>4.1 Función del PEI en la gestión curricular.</a:t>
          </a:r>
          <a:endParaRPr lang="es-EC" dirty="0"/>
        </a:p>
      </dgm:t>
    </dgm:pt>
    <dgm:pt modelId="{EAC08E1F-A463-4021-8ED0-FFD3C58DDC4A}" type="parTrans" cxnId="{1A2B9901-186B-42ED-B68C-9A8A5FDDFE7E}">
      <dgm:prSet/>
      <dgm:spPr/>
      <dgm:t>
        <a:bodyPr/>
        <a:lstStyle/>
        <a:p>
          <a:endParaRPr lang="es-EC"/>
        </a:p>
      </dgm:t>
    </dgm:pt>
    <dgm:pt modelId="{1B496C39-E399-4FC0-BFC1-1B38EF446246}" type="sibTrans" cxnId="{1A2B9901-186B-42ED-B68C-9A8A5FDDFE7E}">
      <dgm:prSet/>
      <dgm:spPr/>
      <dgm:t>
        <a:bodyPr/>
        <a:lstStyle/>
        <a:p>
          <a:endParaRPr lang="es-EC"/>
        </a:p>
      </dgm:t>
    </dgm:pt>
    <dgm:pt modelId="{CAF0B6F0-6ED3-4C9A-B91E-0C1AAD899F74}">
      <dgm:prSet/>
      <dgm:spPr/>
      <dgm:t>
        <a:bodyPr/>
        <a:lstStyle/>
        <a:p>
          <a:r>
            <a:rPr lang="es-MX" dirty="0"/>
            <a:t>4.2 Función de la PCI en la concreción pedagógica.</a:t>
          </a:r>
          <a:endParaRPr lang="es-EC" dirty="0"/>
        </a:p>
      </dgm:t>
    </dgm:pt>
    <dgm:pt modelId="{492AFFB8-9268-49AF-81F2-ED020AA8E27A}" type="parTrans" cxnId="{7D0AD736-5C07-49C9-B232-A3EE4EB2EA17}">
      <dgm:prSet/>
      <dgm:spPr/>
      <dgm:t>
        <a:bodyPr/>
        <a:lstStyle/>
        <a:p>
          <a:endParaRPr lang="es-EC"/>
        </a:p>
      </dgm:t>
    </dgm:pt>
    <dgm:pt modelId="{132C307D-A753-4F9A-A6A0-BEF9AECDAF11}" type="sibTrans" cxnId="{7D0AD736-5C07-49C9-B232-A3EE4EB2EA17}">
      <dgm:prSet/>
      <dgm:spPr/>
      <dgm:t>
        <a:bodyPr/>
        <a:lstStyle/>
        <a:p>
          <a:endParaRPr lang="es-EC"/>
        </a:p>
      </dgm:t>
    </dgm:pt>
    <dgm:pt modelId="{A259D28F-58A4-4449-B93C-D5F68EB77038}">
      <dgm:prSet/>
      <dgm:spPr/>
      <dgm:t>
        <a:bodyPr/>
        <a:lstStyle/>
        <a:p>
          <a:r>
            <a:rPr lang="es-MX" dirty="0"/>
            <a:t>4.3 Estructura básica del PEI y de la PCI.</a:t>
          </a:r>
          <a:endParaRPr lang="es-EC" dirty="0"/>
        </a:p>
      </dgm:t>
    </dgm:pt>
    <dgm:pt modelId="{882273BD-D014-4D56-AFE7-C7978EC19A27}" type="parTrans" cxnId="{707160DF-B238-4B88-99C0-4F13E055BAD3}">
      <dgm:prSet/>
      <dgm:spPr/>
      <dgm:t>
        <a:bodyPr/>
        <a:lstStyle/>
        <a:p>
          <a:endParaRPr lang="es-EC"/>
        </a:p>
      </dgm:t>
    </dgm:pt>
    <dgm:pt modelId="{3FD7F790-E97F-4EB2-ADC2-8A1CABFC3BEC}" type="sibTrans" cxnId="{707160DF-B238-4B88-99C0-4F13E055BAD3}">
      <dgm:prSet/>
      <dgm:spPr/>
      <dgm:t>
        <a:bodyPr/>
        <a:lstStyle/>
        <a:p>
          <a:endParaRPr lang="es-EC"/>
        </a:p>
      </dgm:t>
    </dgm:pt>
    <dgm:pt modelId="{C02A7158-72F2-4E0A-82E7-1A20BE03E411}">
      <dgm:prSet/>
      <dgm:spPr/>
      <dgm:t>
        <a:bodyPr/>
        <a:lstStyle/>
        <a:p>
          <a:r>
            <a:rPr lang="es-MX" dirty="0"/>
            <a:t>4.4 Relación entre competencias, enfoque institucional y concreción curricular.</a:t>
          </a:r>
          <a:endParaRPr lang="es-EC" dirty="0"/>
        </a:p>
      </dgm:t>
    </dgm:pt>
    <dgm:pt modelId="{D8DB4A54-CDB6-4FBF-95FE-1C87555FEB7F}" type="parTrans" cxnId="{C4C205C9-0C07-490A-AB8F-AFC691410D4C}">
      <dgm:prSet/>
      <dgm:spPr/>
      <dgm:t>
        <a:bodyPr/>
        <a:lstStyle/>
        <a:p>
          <a:endParaRPr lang="es-EC"/>
        </a:p>
      </dgm:t>
    </dgm:pt>
    <dgm:pt modelId="{3E3D9DA3-CAFC-4F6A-AD9C-0AA6CA85FD2B}" type="sibTrans" cxnId="{C4C205C9-0C07-490A-AB8F-AFC691410D4C}">
      <dgm:prSet/>
      <dgm:spPr/>
      <dgm:t>
        <a:bodyPr/>
        <a:lstStyle/>
        <a:p>
          <a:endParaRPr lang="es-EC"/>
        </a:p>
      </dgm:t>
    </dgm:pt>
    <dgm:pt modelId="{D17B4F7B-33AC-4DE1-A6B0-9FD5A5FF4212}" type="pres">
      <dgm:prSet presAssocID="{D0CFFA1D-D887-4535-8FEA-76EF137AEE9C}" presName="diagram" presStyleCnt="0">
        <dgm:presLayoutVars>
          <dgm:dir/>
          <dgm:resizeHandles val="exact"/>
        </dgm:presLayoutVars>
      </dgm:prSet>
      <dgm:spPr/>
    </dgm:pt>
    <dgm:pt modelId="{F710355B-C76F-4212-B071-9B9BF67431EF}" type="pres">
      <dgm:prSet presAssocID="{ADB4091B-175C-441D-A424-3F2CFD236575}" presName="node" presStyleLbl="node1" presStyleIdx="0" presStyleCnt="4">
        <dgm:presLayoutVars>
          <dgm:bulletEnabled val="1"/>
        </dgm:presLayoutVars>
      </dgm:prSet>
      <dgm:spPr/>
    </dgm:pt>
    <dgm:pt modelId="{D73BE028-53C5-48A7-B98D-30ADFEEBF7FA}" type="pres">
      <dgm:prSet presAssocID="{1B496C39-E399-4FC0-BFC1-1B38EF446246}" presName="sibTrans" presStyleCnt="0"/>
      <dgm:spPr/>
    </dgm:pt>
    <dgm:pt modelId="{EDAA8A33-BE35-42C6-AFA8-6A8C8861BAE6}" type="pres">
      <dgm:prSet presAssocID="{CAF0B6F0-6ED3-4C9A-B91E-0C1AAD899F74}" presName="node" presStyleLbl="node1" presStyleIdx="1" presStyleCnt="4">
        <dgm:presLayoutVars>
          <dgm:bulletEnabled val="1"/>
        </dgm:presLayoutVars>
      </dgm:prSet>
      <dgm:spPr/>
    </dgm:pt>
    <dgm:pt modelId="{0E23DE9A-8FED-4C4C-B21A-B4FE8795E807}" type="pres">
      <dgm:prSet presAssocID="{132C307D-A753-4F9A-A6A0-BEF9AECDAF11}" presName="sibTrans" presStyleCnt="0"/>
      <dgm:spPr/>
    </dgm:pt>
    <dgm:pt modelId="{B0819327-30C7-4FE2-8B42-0A98E6A130BD}" type="pres">
      <dgm:prSet presAssocID="{A259D28F-58A4-4449-B93C-D5F68EB77038}" presName="node" presStyleLbl="node1" presStyleIdx="2" presStyleCnt="4">
        <dgm:presLayoutVars>
          <dgm:bulletEnabled val="1"/>
        </dgm:presLayoutVars>
      </dgm:prSet>
      <dgm:spPr/>
    </dgm:pt>
    <dgm:pt modelId="{48840516-6CBB-463F-BFE1-782C4EF412EE}" type="pres">
      <dgm:prSet presAssocID="{3FD7F790-E97F-4EB2-ADC2-8A1CABFC3BEC}" presName="sibTrans" presStyleCnt="0"/>
      <dgm:spPr/>
    </dgm:pt>
    <dgm:pt modelId="{B7B9BEC4-4E37-4D47-96A5-ACE04E52D182}" type="pres">
      <dgm:prSet presAssocID="{C02A7158-72F2-4E0A-82E7-1A20BE03E411}" presName="node" presStyleLbl="node1" presStyleIdx="3" presStyleCnt="4">
        <dgm:presLayoutVars>
          <dgm:bulletEnabled val="1"/>
        </dgm:presLayoutVars>
      </dgm:prSet>
      <dgm:spPr/>
    </dgm:pt>
  </dgm:ptLst>
  <dgm:cxnLst>
    <dgm:cxn modelId="{1A2B9901-186B-42ED-B68C-9A8A5FDDFE7E}" srcId="{D0CFFA1D-D887-4535-8FEA-76EF137AEE9C}" destId="{ADB4091B-175C-441D-A424-3F2CFD236575}" srcOrd="0" destOrd="0" parTransId="{EAC08E1F-A463-4021-8ED0-FFD3C58DDC4A}" sibTransId="{1B496C39-E399-4FC0-BFC1-1B38EF446246}"/>
    <dgm:cxn modelId="{7D0AD736-5C07-49C9-B232-A3EE4EB2EA17}" srcId="{D0CFFA1D-D887-4535-8FEA-76EF137AEE9C}" destId="{CAF0B6F0-6ED3-4C9A-B91E-0C1AAD899F74}" srcOrd="1" destOrd="0" parTransId="{492AFFB8-9268-49AF-81F2-ED020AA8E27A}" sibTransId="{132C307D-A753-4F9A-A6A0-BEF9AECDAF11}"/>
    <dgm:cxn modelId="{73BF6C3A-BD08-4CFA-8427-8C55B942913F}" type="presOf" srcId="{D0CFFA1D-D887-4535-8FEA-76EF137AEE9C}" destId="{D17B4F7B-33AC-4DE1-A6B0-9FD5A5FF4212}" srcOrd="0" destOrd="0" presId="urn:microsoft.com/office/officeart/2005/8/layout/default"/>
    <dgm:cxn modelId="{4679C7A6-58F3-4796-90A3-2158C4933769}" type="presOf" srcId="{C02A7158-72F2-4E0A-82E7-1A20BE03E411}" destId="{B7B9BEC4-4E37-4D47-96A5-ACE04E52D182}" srcOrd="0" destOrd="0" presId="urn:microsoft.com/office/officeart/2005/8/layout/default"/>
    <dgm:cxn modelId="{CD3164B7-7B6D-41BD-B503-22A6CDBCC037}" type="presOf" srcId="{CAF0B6F0-6ED3-4C9A-B91E-0C1AAD899F74}" destId="{EDAA8A33-BE35-42C6-AFA8-6A8C8861BAE6}" srcOrd="0" destOrd="0" presId="urn:microsoft.com/office/officeart/2005/8/layout/default"/>
    <dgm:cxn modelId="{A72275BF-1C41-4969-9D47-8E3FE1F06D45}" type="presOf" srcId="{ADB4091B-175C-441D-A424-3F2CFD236575}" destId="{F710355B-C76F-4212-B071-9B9BF67431EF}" srcOrd="0" destOrd="0" presId="urn:microsoft.com/office/officeart/2005/8/layout/default"/>
    <dgm:cxn modelId="{C4C205C9-0C07-490A-AB8F-AFC691410D4C}" srcId="{D0CFFA1D-D887-4535-8FEA-76EF137AEE9C}" destId="{C02A7158-72F2-4E0A-82E7-1A20BE03E411}" srcOrd="3" destOrd="0" parTransId="{D8DB4A54-CDB6-4FBF-95FE-1C87555FEB7F}" sibTransId="{3E3D9DA3-CAFC-4F6A-AD9C-0AA6CA85FD2B}"/>
    <dgm:cxn modelId="{3A12BADB-0F46-43CB-B327-F3D3B780934D}" type="presOf" srcId="{A259D28F-58A4-4449-B93C-D5F68EB77038}" destId="{B0819327-30C7-4FE2-8B42-0A98E6A130BD}" srcOrd="0" destOrd="0" presId="urn:microsoft.com/office/officeart/2005/8/layout/default"/>
    <dgm:cxn modelId="{707160DF-B238-4B88-99C0-4F13E055BAD3}" srcId="{D0CFFA1D-D887-4535-8FEA-76EF137AEE9C}" destId="{A259D28F-58A4-4449-B93C-D5F68EB77038}" srcOrd="2" destOrd="0" parTransId="{882273BD-D014-4D56-AFE7-C7978EC19A27}" sibTransId="{3FD7F790-E97F-4EB2-ADC2-8A1CABFC3BEC}"/>
    <dgm:cxn modelId="{C51E0669-DBAF-49C8-93FB-255ED272B36D}" type="presParOf" srcId="{D17B4F7B-33AC-4DE1-A6B0-9FD5A5FF4212}" destId="{F710355B-C76F-4212-B071-9B9BF67431EF}" srcOrd="0" destOrd="0" presId="urn:microsoft.com/office/officeart/2005/8/layout/default"/>
    <dgm:cxn modelId="{E52B5DA0-4647-405C-AA2A-4F315FD3DF8D}" type="presParOf" srcId="{D17B4F7B-33AC-4DE1-A6B0-9FD5A5FF4212}" destId="{D73BE028-53C5-48A7-B98D-30ADFEEBF7FA}" srcOrd="1" destOrd="0" presId="urn:microsoft.com/office/officeart/2005/8/layout/default"/>
    <dgm:cxn modelId="{DFFCF725-DA07-46E2-9498-F2DC43C0909B}" type="presParOf" srcId="{D17B4F7B-33AC-4DE1-A6B0-9FD5A5FF4212}" destId="{EDAA8A33-BE35-42C6-AFA8-6A8C8861BAE6}" srcOrd="2" destOrd="0" presId="urn:microsoft.com/office/officeart/2005/8/layout/default"/>
    <dgm:cxn modelId="{B71409D3-EC8E-48A2-BD9B-2C9E5A47A7F2}" type="presParOf" srcId="{D17B4F7B-33AC-4DE1-A6B0-9FD5A5FF4212}" destId="{0E23DE9A-8FED-4C4C-B21A-B4FE8795E807}" srcOrd="3" destOrd="0" presId="urn:microsoft.com/office/officeart/2005/8/layout/default"/>
    <dgm:cxn modelId="{B63483F2-34D2-4A2B-B9B4-88F2978C4EA5}" type="presParOf" srcId="{D17B4F7B-33AC-4DE1-A6B0-9FD5A5FF4212}" destId="{B0819327-30C7-4FE2-8B42-0A98E6A130BD}" srcOrd="4" destOrd="0" presId="urn:microsoft.com/office/officeart/2005/8/layout/default"/>
    <dgm:cxn modelId="{3138D136-9EE5-424F-B8A4-AC635FAE025B}" type="presParOf" srcId="{D17B4F7B-33AC-4DE1-A6B0-9FD5A5FF4212}" destId="{48840516-6CBB-463F-BFE1-782C4EF412EE}" srcOrd="5" destOrd="0" presId="urn:microsoft.com/office/officeart/2005/8/layout/default"/>
    <dgm:cxn modelId="{4C14F996-18D9-4EE5-B7AD-F7F996849373}" type="presParOf" srcId="{D17B4F7B-33AC-4DE1-A6B0-9FD5A5FF4212}" destId="{B7B9BEC4-4E37-4D47-96A5-ACE04E52D182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0355B-C76F-4212-B071-9B9BF67431EF}">
      <dsp:nvSpPr>
        <dsp:cNvPr id="0" name=""/>
        <dsp:cNvSpPr/>
      </dsp:nvSpPr>
      <dsp:spPr>
        <a:xfrm>
          <a:off x="3888" y="159238"/>
          <a:ext cx="3085091" cy="1851054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4.1 Función del PEI en la gestión curricular.</a:t>
          </a:r>
          <a:endParaRPr lang="es-EC" sz="2400" kern="1200" dirty="0"/>
        </a:p>
      </dsp:txBody>
      <dsp:txXfrm>
        <a:off x="3888" y="159238"/>
        <a:ext cx="3085091" cy="1851054"/>
      </dsp:txXfrm>
    </dsp:sp>
    <dsp:sp modelId="{EDAA8A33-BE35-42C6-AFA8-6A8C8861BAE6}">
      <dsp:nvSpPr>
        <dsp:cNvPr id="0" name=""/>
        <dsp:cNvSpPr/>
      </dsp:nvSpPr>
      <dsp:spPr>
        <a:xfrm>
          <a:off x="3397488" y="159238"/>
          <a:ext cx="3085091" cy="1851054"/>
        </a:xfrm>
        <a:prstGeom prst="rect">
          <a:avLst/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4.2 Función de la PCI en la concreción pedagógica.</a:t>
          </a:r>
          <a:endParaRPr lang="es-EC" sz="2400" kern="1200" dirty="0"/>
        </a:p>
      </dsp:txBody>
      <dsp:txXfrm>
        <a:off x="3397488" y="159238"/>
        <a:ext cx="3085091" cy="1851054"/>
      </dsp:txXfrm>
    </dsp:sp>
    <dsp:sp modelId="{B0819327-30C7-4FE2-8B42-0A98E6A130BD}">
      <dsp:nvSpPr>
        <dsp:cNvPr id="0" name=""/>
        <dsp:cNvSpPr/>
      </dsp:nvSpPr>
      <dsp:spPr>
        <a:xfrm>
          <a:off x="6791089" y="159238"/>
          <a:ext cx="3085091" cy="1851054"/>
        </a:xfrm>
        <a:prstGeom prst="rect">
          <a:avLst/>
        </a:prstGeom>
        <a:solidFill>
          <a:schemeClr val="accent1">
            <a:shade val="50000"/>
            <a:hueOff val="402493"/>
            <a:satOff val="-9802"/>
            <a:lumOff val="428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4.3 Estructura básica del PEI y de la PCI.</a:t>
          </a:r>
          <a:endParaRPr lang="es-EC" sz="2400" kern="1200" dirty="0"/>
        </a:p>
      </dsp:txBody>
      <dsp:txXfrm>
        <a:off x="6791089" y="159238"/>
        <a:ext cx="3085091" cy="1851054"/>
      </dsp:txXfrm>
    </dsp:sp>
    <dsp:sp modelId="{B7B9BEC4-4E37-4D47-96A5-ACE04E52D182}">
      <dsp:nvSpPr>
        <dsp:cNvPr id="0" name=""/>
        <dsp:cNvSpPr/>
      </dsp:nvSpPr>
      <dsp:spPr>
        <a:xfrm>
          <a:off x="10184689" y="159238"/>
          <a:ext cx="3085091" cy="1851054"/>
        </a:xfrm>
        <a:prstGeom prst="rect">
          <a:avLst/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4.4 Relación entre competencias, enfoque institucional y concreción curricular.</a:t>
          </a:r>
          <a:endParaRPr lang="es-EC" sz="2400" kern="1200" dirty="0"/>
        </a:p>
      </dsp:txBody>
      <dsp:txXfrm>
        <a:off x="10184689" y="159238"/>
        <a:ext cx="3085091" cy="18510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56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F3C4A-E3F2-2626-69A2-C7E68562E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38F38D-D6DC-D400-9235-EAFA145194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688E2E-E097-4930-FD31-03B5020207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4E0EB3-8B8C-1295-891D-AE1CA29ADD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6829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D36DE-5683-938A-DC6B-BA88B32AA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C4423C-4907-DF0B-67B2-DB337A7856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AD1EEF-3768-29C4-83C5-785194E0E9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97AA68-5612-BD57-EDCC-1767DD0FFE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5875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E432B-FBD2-3A13-A5F8-B630B8222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66F5EF-CC3F-439A-1135-6E1675E4EC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174853-D1F7-07FE-555E-9A7C124F6F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C3C1D9-EE57-D160-227F-016617A6FB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0600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67707-3CA1-E1F6-6A7B-2CAB229AF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5DE3B3-B858-8EAF-C711-58ABB11987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006ADF-D48E-50EB-FF11-E7D27F2361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C5B28D-3595-FA37-7470-2803C5D91E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9015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60AAA-AC4B-1FEF-5FB0-FA28A51A4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661909-0D1E-88B6-20FA-AAB39D7666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C600A5-E917-953A-1C93-98BCFBBE81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8C559-E5D1-FDD6-AB1C-FAD88CC537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460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FDFC9-DC87-D6AB-1313-2ABF5DA60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82578C-8345-0E61-DFEB-C7C4A8E9E9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A8631B-44BD-AC54-EE28-18137A0FA8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E01818-B4B2-B5DF-6DBE-FBB9F73B26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689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D9757-BCB7-4797-7AF4-C3E1DE3AC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D8789A-2D02-F5BC-4CB7-63E9ED08DA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0D57E6-1FEA-133C-584B-F81E5EFD2A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7E2FA-3A90-C4A3-074A-7980FF9EC6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2176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B78A2-6E2A-E5C8-069C-6DBF5D2EF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AB6D10-2312-E4F0-4DCD-91AF53661D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D153F9-A4D8-CE88-BF78-E046474959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DB8A18-44B4-16B2-4F44-A736B248D0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640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AF78C-E00A-1368-3C89-732FCD953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ABC193-87DF-DCF6-6125-D4A0222406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4FD5EC-DA6B-FF90-57DF-82320F86FA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F922C6-1A0A-D557-44D0-D7D8F1A853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9378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EA26A-8984-88C6-0B4E-18869F0C3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5F8C04-93CF-1B68-4078-A000B3CF5C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D7D30F-6C8A-0B6D-B7DC-3557325B60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8644AB-9113-5A68-3713-25A1D04A42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80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2AF30-F821-3B6F-2DA2-3AC9178DC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F99176-F615-8A7C-4BFA-76BCA24FE7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B6E255-C07F-687D-5274-D923BB271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307C36-D415-372C-E199-FCAFAE4987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7351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CD4D6-F99C-72B5-ED00-9F974F172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2E38D5-518E-AE1B-3B6E-1082F39182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07AC00-0176-A859-856B-7A53A544B7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4AF98-4CFD-1F3F-2CEC-F39955763F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73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fesvip.edu.ec/assets/pei--final-completo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fesvip.edu.ec/assets/pei--final-completo.pdf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cion.gob.ec/wp-content/uploads/downloads/2020/07/Metodologia-para-la-construccion-PEI-tercera-edicion.pdf" TargetMode="External"/><Relationship Id="rId2" Type="http://schemas.openxmlformats.org/officeDocument/2006/relationships/hyperlink" Target="https://educacion.gob.ec/curriculo-priorizado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efmjuan23.edu.ec/wp-content/uploads/2023/04/PCI-JUAN-XXIII.pdf" TargetMode="External"/><Relationship Id="rId4" Type="http://schemas.openxmlformats.org/officeDocument/2006/relationships/hyperlink" Target="https://unesdoc.unesco.org/ark:/48223/pf000025959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3286767"/>
            <a:ext cx="7556421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850"/>
              </a:lnSpc>
            </a:pPr>
            <a:r>
              <a:rPr lang="es-MX" sz="4800" b="1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4. PEI, PCI y competencias priorizadas</a:t>
            </a:r>
            <a:endParaRPr lang="en-US" sz="4800" b="1" dirty="0">
              <a:solidFill>
                <a:srgbClr val="00206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B71554-2EF9-5057-FF11-71F2D8D6D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BC024-C5B2-513B-4013-267B560E0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A73D237-0FAD-C964-4FFC-8582435D1C3F}"/>
              </a:ext>
            </a:extLst>
          </p:cNvPr>
          <p:cNvSpPr/>
          <p:nvPr/>
        </p:nvSpPr>
        <p:spPr>
          <a:xfrm>
            <a:off x="793790" y="791737"/>
            <a:ext cx="831865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s-MX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Ciclo de mejora continua del PEI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1010AC-37E4-7D8E-26D6-47CE619978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99" b="36043"/>
          <a:stretch>
            <a:fillRect/>
          </a:stretch>
        </p:blipFill>
        <p:spPr>
          <a:xfrm>
            <a:off x="1661529" y="1623179"/>
            <a:ext cx="7181387" cy="62540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72B545-DEC8-DA3A-6821-AE2C9325CB9C}"/>
              </a:ext>
            </a:extLst>
          </p:cNvPr>
          <p:cNvSpPr txBox="1"/>
          <p:nvPr/>
        </p:nvSpPr>
        <p:spPr>
          <a:xfrm>
            <a:off x="9500841" y="5374888"/>
            <a:ext cx="41764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Idea clave: </a:t>
            </a: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El PEI orienta decisiones institucionales mediante un proceso participativo, permitiendo adaptar el currículo al contexto y asegurar la mejora continua con base en estándares de calidad.</a:t>
            </a:r>
            <a:endParaRPr lang="es-EC" sz="2000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4F4D09-7673-1D0A-E0F0-3B4D456AC914}"/>
              </a:ext>
            </a:extLst>
          </p:cNvPr>
          <p:cNvSpPr txBox="1"/>
          <p:nvPr/>
        </p:nvSpPr>
        <p:spPr>
          <a:xfrm>
            <a:off x="9500841" y="3779143"/>
            <a:ext cx="41764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Revisar: </a:t>
            </a: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Índice de PEI VESVIP en </a:t>
            </a: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  <a:hlinkClick r:id="rId4"/>
              </a:rPr>
              <a:t>https://fesvip.edu.ec/assets/pei--final-completo.pdf</a:t>
            </a:r>
            <a:endParaRPr lang="es-EC" sz="2000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70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8165A-9C44-7906-0C26-8B99FB5D2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84C73B1-939D-F7D0-B400-224F9B7197CE}"/>
              </a:ext>
            </a:extLst>
          </p:cNvPr>
          <p:cNvSpPr/>
          <p:nvPr/>
        </p:nvSpPr>
        <p:spPr>
          <a:xfrm>
            <a:off x="793790" y="656955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1: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¿Coherente o no?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68A3D26-9A5A-6FEA-7697-201BC25C6A7D}"/>
              </a:ext>
            </a:extLst>
          </p:cNvPr>
          <p:cNvSpPr/>
          <p:nvPr/>
        </p:nvSpPr>
        <p:spPr>
          <a:xfrm>
            <a:off x="793789" y="1882761"/>
            <a:ext cx="67916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106A383C-5309-50E3-928E-0B6BC4D5F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89" y="2237806"/>
            <a:ext cx="12565371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87C04E25-09C2-00C9-E26F-037A335238C8}"/>
              </a:ext>
            </a:extLst>
          </p:cNvPr>
          <p:cNvSpPr/>
          <p:nvPr/>
        </p:nvSpPr>
        <p:spPr>
          <a:xfrm>
            <a:off x="1271240" y="1873168"/>
            <a:ext cx="12565371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Lee el caso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FF47074E-ED48-919A-D168-9587F9965C92}"/>
              </a:ext>
            </a:extLst>
          </p:cNvPr>
          <p:cNvSpPr/>
          <p:nvPr/>
        </p:nvSpPr>
        <p:spPr>
          <a:xfrm>
            <a:off x="793790" y="3759755"/>
            <a:ext cx="70775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2.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61C0C77B-BCED-16D1-2F5F-78E1A9B0E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4114800"/>
            <a:ext cx="13094338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5CF010EA-66D4-279B-5CE3-3B58FB558FC6}"/>
              </a:ext>
            </a:extLst>
          </p:cNvPr>
          <p:cNvSpPr/>
          <p:nvPr/>
        </p:nvSpPr>
        <p:spPr>
          <a:xfrm>
            <a:off x="1271240" y="3766591"/>
            <a:ext cx="88470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Analiza y responde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33898D24-0EFC-F02E-C877-3C71FB8E4368}"/>
              </a:ext>
            </a:extLst>
          </p:cNvPr>
          <p:cNvSpPr/>
          <p:nvPr/>
        </p:nvSpPr>
        <p:spPr>
          <a:xfrm>
            <a:off x="1271240" y="4285237"/>
            <a:ext cx="13094338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50"/>
              </a:lnSpc>
              <a:buFont typeface="+mj-lt"/>
              <a:buAutoNum type="arabicPeriod" startAt="2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¿Existe coherencia entre el PEI y la práctica? ¿Por qué?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 startAt="2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función del PEI no se está cumpliendo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6106FC77-D17A-F801-6E97-C1034E3E84D1}"/>
              </a:ext>
            </a:extLst>
          </p:cNvPr>
          <p:cNvSpPr/>
          <p:nvPr/>
        </p:nvSpPr>
        <p:spPr>
          <a:xfrm>
            <a:off x="793791" y="5640707"/>
            <a:ext cx="62295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3.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7C66D0A8-B2ED-0B15-4708-8934BEF83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3" y="6420762"/>
            <a:ext cx="11525418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F2316339-123C-7725-B830-BCFED55ACC18}"/>
              </a:ext>
            </a:extLst>
          </p:cNvPr>
          <p:cNvSpPr/>
          <p:nvPr/>
        </p:nvSpPr>
        <p:spPr>
          <a:xfrm>
            <a:off x="1271242" y="6193435"/>
            <a:ext cx="11525418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4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acción concreta permitiría mejorar esta situación?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2BB07E26-E66B-38BD-111E-5DE04A755595}"/>
              </a:ext>
            </a:extLst>
          </p:cNvPr>
          <p:cNvSpPr/>
          <p:nvPr/>
        </p:nvSpPr>
        <p:spPr>
          <a:xfrm>
            <a:off x="1271242" y="5653893"/>
            <a:ext cx="778705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Mejora</a:t>
            </a: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la </a:t>
            </a: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situación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1FF68FFC-DFCF-CDB8-59A3-9901219E9ACF}"/>
              </a:ext>
            </a:extLst>
          </p:cNvPr>
          <p:cNvSpPr/>
          <p:nvPr/>
        </p:nvSpPr>
        <p:spPr>
          <a:xfrm>
            <a:off x="1271240" y="2408243"/>
            <a:ext cx="12085869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Una institución declara en su PEI que promueve la inclusión y el pensamiento crítico. En el aula predominan clases magistrales, evaluaciones memorísticas y no se realizan adaptaciones para los estudiantes.</a:t>
            </a:r>
          </a:p>
        </p:txBody>
      </p:sp>
    </p:spTree>
    <p:extLst>
      <p:ext uri="{BB962C8B-B14F-4D97-AF65-F5344CB8AC3E}">
        <p14:creationId xmlns:p14="http://schemas.microsoft.com/office/powerpoint/2010/main" val="186851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05572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4.2 </a:t>
            </a:r>
            <a:r>
              <a:rPr lang="en-US" sz="445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Función</a:t>
            </a:r>
            <a:r>
              <a:rPr lang="en-US" sz="445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de la PCI en la Concreción Pedagógica</a:t>
            </a:r>
            <a:endParaRPr lang="en-US" sz="44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90" y="3040261"/>
            <a:ext cx="325790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Traducción del Currículo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90" y="3621405"/>
            <a:ext cx="694515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Orienta decisiones sobre qué enseñar, cómo enseñar y cómo evaluar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5326372"/>
            <a:ext cx="308681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Adaptación Contextual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793790" y="5907516"/>
            <a:ext cx="694515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Considera características de estudiantes, contexto sociocultural y condiciones institucionales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928212-FBC0-7706-B767-FD57FAA8E6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4" r="24035" b="5636"/>
          <a:stretch>
            <a:fillRect/>
          </a:stretch>
        </p:blipFill>
        <p:spPr bwMode="auto">
          <a:xfrm>
            <a:off x="8218542" y="390294"/>
            <a:ext cx="6332448" cy="78393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FEBEE-50FE-C81A-B351-9075202CF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CF3882B-BE12-2C3A-2354-114BA6351201}"/>
              </a:ext>
            </a:extLst>
          </p:cNvPr>
          <p:cNvSpPr/>
          <p:nvPr/>
        </p:nvSpPr>
        <p:spPr>
          <a:xfrm>
            <a:off x="793790" y="791737"/>
            <a:ext cx="831865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s-MX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Construcción de la PCI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84E0D7-DCAB-9D52-F534-8492414963A7}"/>
              </a:ext>
            </a:extLst>
          </p:cNvPr>
          <p:cNvSpPr txBox="1"/>
          <p:nvPr/>
        </p:nvSpPr>
        <p:spPr>
          <a:xfrm>
            <a:off x="1126272" y="6178678"/>
            <a:ext cx="73932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Idea clave: </a:t>
            </a: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 PCI se construye mediante un proceso secuencial que transforma información en decisiones pedagógicas.</a:t>
            </a:r>
            <a:endParaRPr lang="es-EC" sz="2000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C14EE3-DFAD-B868-8BD1-FB0738C3BF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098"/>
          <a:stretch>
            <a:fillRect/>
          </a:stretch>
        </p:blipFill>
        <p:spPr>
          <a:xfrm>
            <a:off x="9112449" y="0"/>
            <a:ext cx="5486400" cy="772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97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38734-F766-1DCC-67F6-4C86E6922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350F7051-D74A-DFBF-5621-0ABC8C6B07C3}"/>
              </a:ext>
            </a:extLst>
          </p:cNvPr>
          <p:cNvSpPr/>
          <p:nvPr/>
        </p:nvSpPr>
        <p:spPr>
          <a:xfrm>
            <a:off x="793790" y="791737"/>
            <a:ext cx="831865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s-MX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Alineación en planificación </a:t>
            </a:r>
            <a:r>
              <a:rPr lang="es-MX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microcurricular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7AB1FF-082C-2898-CC74-BB4C591BB8B6}"/>
              </a:ext>
            </a:extLst>
          </p:cNvPr>
          <p:cNvSpPr txBox="1"/>
          <p:nvPr/>
        </p:nvSpPr>
        <p:spPr>
          <a:xfrm>
            <a:off x="9322419" y="5163015"/>
            <a:ext cx="43548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Idea clave: </a:t>
            </a: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 PCI organiza y articula la práctica docente para garantizar coherencia entre lo que se planifica, se enseña y se evalúa, promoviendo continuidad, inclusión y calidad educativa.</a:t>
            </a:r>
            <a:endParaRPr lang="es-EC" sz="2000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3AB092-F3EF-049E-B8A7-E16729084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062975"/>
            <a:ext cx="8062332" cy="537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4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98715-14A8-0636-0B61-81AD9CC2C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16C5D33-19E8-E2B4-3746-1DF78B753F51}"/>
              </a:ext>
            </a:extLst>
          </p:cNvPr>
          <p:cNvSpPr/>
          <p:nvPr/>
        </p:nvSpPr>
        <p:spPr>
          <a:xfrm>
            <a:off x="793790" y="656955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2: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Acuerdos pedagógicos institucionales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D61C362-1D4A-6539-3ADC-862100B277E8}"/>
              </a:ext>
            </a:extLst>
          </p:cNvPr>
          <p:cNvSpPr/>
          <p:nvPr/>
        </p:nvSpPr>
        <p:spPr>
          <a:xfrm>
            <a:off x="793790" y="2238062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7739F4BD-0DDF-8C78-FDB0-E450DE0A8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593107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934B7989-52D8-DDDD-B831-B8EF95E0DE49}"/>
              </a:ext>
            </a:extLst>
          </p:cNvPr>
          <p:cNvSpPr/>
          <p:nvPr/>
        </p:nvSpPr>
        <p:spPr>
          <a:xfrm>
            <a:off x="793790" y="2767414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Lee la consigna 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D03F1DF-A46C-2BE8-F5B3-C2B3C5F96798}"/>
              </a:ext>
            </a:extLst>
          </p:cNvPr>
          <p:cNvSpPr/>
          <p:nvPr/>
        </p:nvSpPr>
        <p:spPr>
          <a:xfrm>
            <a:off x="5242041" y="2234193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5CC76F08-80F1-7D1A-6487-F83DE18CC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041" y="2608347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D92FB3A6-46A1-CD6E-A1BF-0E5B94E2DC7D}"/>
              </a:ext>
            </a:extLst>
          </p:cNvPr>
          <p:cNvSpPr/>
          <p:nvPr/>
        </p:nvSpPr>
        <p:spPr>
          <a:xfrm>
            <a:off x="5242041" y="2763545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Propón acuerdos 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5BC16366-4B56-9E9D-AD7D-074AE1B19EF2}"/>
              </a:ext>
            </a:extLst>
          </p:cNvPr>
          <p:cNvSpPr/>
          <p:nvPr/>
        </p:nvSpPr>
        <p:spPr>
          <a:xfrm>
            <a:off x="5242040" y="3253964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50"/>
              </a:lnSpc>
              <a:buFont typeface="+mj-lt"/>
              <a:buAutoNum type="arabicPeriod" startAt="5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acuerdo pedagógico institucional que debería formar parte de la PCI?</a:t>
            </a:r>
          </a:p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Deben estar relacionados con:</a:t>
            </a:r>
          </a:p>
          <a:p>
            <a:pPr marL="742950" lvl="1" indent="-285750">
              <a:lnSpc>
                <a:spcPts val="2650"/>
              </a:lnSpc>
              <a:buFont typeface="Wingdings" panose="05000000000000000000" pitchFamily="2" charset="2"/>
              <a:buChar char="ü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metodología</a:t>
            </a:r>
          </a:p>
          <a:p>
            <a:pPr marL="742950" lvl="1" indent="-285750">
              <a:lnSpc>
                <a:spcPts val="2650"/>
              </a:lnSpc>
              <a:buFont typeface="Wingdings" panose="05000000000000000000" pitchFamily="2" charset="2"/>
              <a:buChar char="ü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evaluación</a:t>
            </a:r>
          </a:p>
          <a:p>
            <a:pPr marL="742950" lvl="1" indent="-285750">
              <a:lnSpc>
                <a:spcPts val="2650"/>
              </a:lnSpc>
              <a:buFont typeface="Wingdings" panose="05000000000000000000" pitchFamily="2" charset="2"/>
              <a:buChar char="ü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organización del aprendizaje</a:t>
            </a:r>
          </a:p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endParaRPr lang="es-MX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F8E07501-44FA-1683-EE14-6BFC8D651B7B}"/>
              </a:ext>
            </a:extLst>
          </p:cNvPr>
          <p:cNvSpPr/>
          <p:nvPr/>
        </p:nvSpPr>
        <p:spPr>
          <a:xfrm>
            <a:off x="9866947" y="2238062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D874D4B2-821B-D235-FA42-0707038CD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7" y="2593107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A5A337A4-B7C7-AEB1-5BB0-DDD84B89F5B0}"/>
              </a:ext>
            </a:extLst>
          </p:cNvPr>
          <p:cNvSpPr/>
          <p:nvPr/>
        </p:nvSpPr>
        <p:spPr>
          <a:xfrm>
            <a:off x="9866947" y="3257832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50"/>
              </a:lnSpc>
              <a:buFont typeface="+mj-lt"/>
              <a:buAutoNum type="arabicPeriod" startAt="6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¿Por qué estos acuerdos corresponden a la PCI y no un determinado docente?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5794EC26-D888-7DB3-1D21-E725FD8DB0B5}"/>
              </a:ext>
            </a:extLst>
          </p:cNvPr>
          <p:cNvSpPr/>
          <p:nvPr/>
        </p:nvSpPr>
        <p:spPr>
          <a:xfrm>
            <a:off x="9866947" y="2763545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Justifica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219F4EDD-5C3A-653B-3186-692230013C1E}"/>
              </a:ext>
            </a:extLst>
          </p:cNvPr>
          <p:cNvSpPr/>
          <p:nvPr/>
        </p:nvSpPr>
        <p:spPr>
          <a:xfrm>
            <a:off x="793790" y="6155874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2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0D00D4F0-34D3-90C3-5D79-8430B7C35350}"/>
              </a:ext>
            </a:extLst>
          </p:cNvPr>
          <p:cNvSpPr/>
          <p:nvPr/>
        </p:nvSpPr>
        <p:spPr>
          <a:xfrm>
            <a:off x="793790" y="3263714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Una institución quiere mejorar la coherencia en la enseñanza entre todos los docentes.</a:t>
            </a: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09593EDF-4716-A1FD-1679-1312F775107A}"/>
              </a:ext>
            </a:extLst>
          </p:cNvPr>
          <p:cNvSpPr/>
          <p:nvPr/>
        </p:nvSpPr>
        <p:spPr>
          <a:xfrm>
            <a:off x="793790" y="6617955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La PCI establece criterios comunes que orientan la práctica docente, no acciones aisladas.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05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1071" y="609481"/>
            <a:ext cx="4611648" cy="5763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s-MX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4.3 Estructura básica del PEI y de la PCI.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C1521B1-5EA3-CA94-785D-558000F87D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947" y="1486481"/>
            <a:ext cx="9696506" cy="6464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E304E-CE81-595F-DE91-05A6CB6C2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89F6180-A9F4-F3E4-E5F8-CFDF7CAE8F61}"/>
              </a:ext>
            </a:extLst>
          </p:cNvPr>
          <p:cNvSpPr/>
          <p:nvPr/>
        </p:nvSpPr>
        <p:spPr>
          <a:xfrm>
            <a:off x="951071" y="609481"/>
            <a:ext cx="4611648" cy="5763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500"/>
              </a:lnSpc>
            </a:pP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Estructura</a:t>
            </a: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del Proyecto 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Educativo</a:t>
            </a: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Institucional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DFA8758-155B-7EE8-819A-AF094A6A69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0" b="3623"/>
          <a:stretch>
            <a:fillRect/>
          </a:stretch>
        </p:blipFill>
        <p:spPr bwMode="auto">
          <a:xfrm>
            <a:off x="2464268" y="1520995"/>
            <a:ext cx="9632831" cy="55711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6547D8A-ED49-B9C7-2AF7-745A17B9166E}"/>
              </a:ext>
            </a:extLst>
          </p:cNvPr>
          <p:cNvSpPr txBox="1"/>
          <p:nvPr/>
        </p:nvSpPr>
        <p:spPr>
          <a:xfrm>
            <a:off x="951071" y="7269784"/>
            <a:ext cx="132052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Idea clave: </a:t>
            </a: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El PEI integra y orienta todos los componentes de la gestión institucional.</a:t>
            </a:r>
            <a:endParaRPr lang="es-EC" sz="2000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82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4884" y="624483"/>
            <a:ext cx="4594384" cy="57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Estructura de la 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Planificación</a:t>
            </a: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Curricular 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Institucional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C86CFFF-5259-2A32-0BD3-29982CABB9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148"/>
          <a:stretch>
            <a:fillRect/>
          </a:stretch>
        </p:blipFill>
        <p:spPr>
          <a:xfrm>
            <a:off x="1456969" y="1405054"/>
            <a:ext cx="11589957" cy="67880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6301C-EAF6-2505-3096-15FC77184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4C3E94B-49B5-101F-A522-C54B4523784F}"/>
              </a:ext>
            </a:extLst>
          </p:cNvPr>
          <p:cNvSpPr/>
          <p:nvPr/>
        </p:nvSpPr>
        <p:spPr>
          <a:xfrm>
            <a:off x="793790" y="656955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3: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¿PEI o PCI?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34F7C75-3CD0-F123-3DDF-F781F187688E}"/>
              </a:ext>
            </a:extLst>
          </p:cNvPr>
          <p:cNvSpPr/>
          <p:nvPr/>
        </p:nvSpPr>
        <p:spPr>
          <a:xfrm>
            <a:off x="793790" y="1595924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94D2B1C6-235E-1877-23B8-DA3CC5A3F6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950969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B709909A-83F4-6558-7892-202912CC45E9}"/>
              </a:ext>
            </a:extLst>
          </p:cNvPr>
          <p:cNvSpPr/>
          <p:nvPr/>
        </p:nvSpPr>
        <p:spPr>
          <a:xfrm>
            <a:off x="793790" y="2125276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Observa cada elemento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A49B5E26-521E-7C81-F9E8-A5E8D18AB50D}"/>
              </a:ext>
            </a:extLst>
          </p:cNvPr>
          <p:cNvSpPr/>
          <p:nvPr/>
        </p:nvSpPr>
        <p:spPr>
          <a:xfrm>
            <a:off x="5020031" y="1595924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422A1DAF-A39A-98A0-A009-7EAE79D7A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030" y="1950969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3C95E978-DE70-78F6-6F58-7C63B3A233C1}"/>
              </a:ext>
            </a:extLst>
          </p:cNvPr>
          <p:cNvSpPr/>
          <p:nvPr/>
        </p:nvSpPr>
        <p:spPr>
          <a:xfrm>
            <a:off x="5020031" y="2125276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Responde con tu cámara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AE7E765B-4C00-3593-D632-13A8E3A9BF45}"/>
              </a:ext>
            </a:extLst>
          </p:cNvPr>
          <p:cNvSpPr/>
          <p:nvPr/>
        </p:nvSpPr>
        <p:spPr>
          <a:xfrm>
            <a:off x="5020030" y="2615695"/>
            <a:ext cx="437301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📷 Cámara encendida (ON) → corresponde al PEI</a:t>
            </a:r>
          </a:p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🚫 Cámara apagada (OFF) → corresponde a la PCI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E70C2053-001B-6EE7-FE11-8E07E73FB4D7}"/>
              </a:ext>
            </a:extLst>
          </p:cNvPr>
          <p:cNvSpPr/>
          <p:nvPr/>
        </p:nvSpPr>
        <p:spPr>
          <a:xfrm>
            <a:off x="9866947" y="1595924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E63D4662-F4E6-3681-9F80-647D8CA64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7" y="1950969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7FF81709-57DE-6884-D1B3-27678CBE4FAA}"/>
              </a:ext>
            </a:extLst>
          </p:cNvPr>
          <p:cNvSpPr/>
          <p:nvPr/>
        </p:nvSpPr>
        <p:spPr>
          <a:xfrm>
            <a:off x="9866947" y="2615694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7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Si se te solicita, responde ¿Por qué elegiste esa opción?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F2962663-8042-561E-0973-40F481022603}"/>
              </a:ext>
            </a:extLst>
          </p:cNvPr>
          <p:cNvSpPr/>
          <p:nvPr/>
        </p:nvSpPr>
        <p:spPr>
          <a:xfrm>
            <a:off x="9866947" y="2121407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Justifica</a:t>
            </a: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tu</a:t>
            </a: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respuesta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1CA16E2F-B986-A9ED-CC52-8BFE5B838ACD}"/>
              </a:ext>
            </a:extLst>
          </p:cNvPr>
          <p:cNvSpPr/>
          <p:nvPr/>
        </p:nvSpPr>
        <p:spPr>
          <a:xfrm>
            <a:off x="793790" y="4288960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Elementos</a:t>
            </a:r>
            <a:r>
              <a:rPr lang="es-MX" sz="22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162A24F4-2809-8C94-FE82-9C1C67914F2C}"/>
              </a:ext>
            </a:extLst>
          </p:cNvPr>
          <p:cNvSpPr/>
          <p:nvPr/>
        </p:nvSpPr>
        <p:spPr>
          <a:xfrm>
            <a:off x="793790" y="2621576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Se presentarán diferentes elementos a continuación</a:t>
            </a: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BAF8E8E5-9D9F-56BD-D4A2-E3FCFACAF456}"/>
              </a:ext>
            </a:extLst>
          </p:cNvPr>
          <p:cNvSpPr/>
          <p:nvPr/>
        </p:nvSpPr>
        <p:spPr>
          <a:xfrm>
            <a:off x="793791" y="4679180"/>
            <a:ext cx="472606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750"/>
              </a:lnSpc>
              <a:buFont typeface="+mj-lt"/>
              <a:buAutoNum type="arabicPeriod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Misión y visión institucional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Metodología de enseñanza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Diagnóstico institucional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Evaluación del aprendizaje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Contenidos de aprendizaje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Dimensiones de gestión escolar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Planificación curricular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Acción tutorial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/>
            </a:pPr>
            <a:endParaRPr lang="es-MX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73150170-B446-0792-3E09-A90C0DAAC384}"/>
              </a:ext>
            </a:extLst>
          </p:cNvPr>
          <p:cNvSpPr/>
          <p:nvPr/>
        </p:nvSpPr>
        <p:spPr>
          <a:xfrm>
            <a:off x="6747515" y="4673298"/>
            <a:ext cx="472606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750"/>
              </a:lnSpc>
              <a:buFont typeface="+mj-lt"/>
              <a:buAutoNum type="arabicPeriod" startAt="9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Principios y valores institucionales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 startAt="9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Estrategias didácticas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 startAt="9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Organización del tiempo escolar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 startAt="9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Adaptaciones curriculares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 startAt="9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Propuesta pedagógica institucional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 startAt="9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Instrumentos de evaluación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 startAt="9"/>
            </a:pPr>
            <a:r>
              <a:rPr lang="es-MX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Acompañamiento pedagógico</a:t>
            </a:r>
          </a:p>
        </p:txBody>
      </p:sp>
    </p:spTree>
    <p:extLst>
      <p:ext uri="{BB962C8B-B14F-4D97-AF65-F5344CB8AC3E}">
        <p14:creationId xmlns:p14="http://schemas.microsoft.com/office/powerpoint/2010/main" val="1267895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6FAEF7F-58C3-C0EE-6644-B9BA00D326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4084687"/>
              </p:ext>
            </p:extLst>
          </p:nvPr>
        </p:nvGraphicFramePr>
        <p:xfrm>
          <a:off x="788019" y="5363736"/>
          <a:ext cx="13273669" cy="2169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2">
            <a:extLst>
              <a:ext uri="{FF2B5EF4-FFF2-40B4-BE49-F238E27FC236}">
                <a16:creationId xmlns:a16="http://schemas.microsoft.com/office/drawing/2014/main" id="{C360FA4F-07B0-778F-3023-0F60B751C780}"/>
              </a:ext>
            </a:extLst>
          </p:cNvPr>
          <p:cNvSpPr/>
          <p:nvPr/>
        </p:nvSpPr>
        <p:spPr>
          <a:xfrm>
            <a:off x="877229" y="2675436"/>
            <a:ext cx="1249308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384653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Objetivo: </a:t>
            </a:r>
            <a:r>
              <a:rPr lang="es-MX" sz="2000" dirty="0">
                <a:solidFill>
                  <a:srgbClr val="384653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Analizar la función y estructura del PEI y la PCI mediante la interpretación de sus elementos y la elaboración de ejemplos aplicados, para argumentar la concreción institucional de las competencias priorizadas en la práctica docente.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75F3BF83-C378-1D27-E14D-9F3FCEA7F25F}"/>
              </a:ext>
            </a:extLst>
          </p:cNvPr>
          <p:cNvSpPr/>
          <p:nvPr/>
        </p:nvSpPr>
        <p:spPr>
          <a:xfrm>
            <a:off x="788019" y="1208074"/>
            <a:ext cx="13273670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850"/>
              </a:lnSpc>
            </a:pPr>
            <a:r>
              <a:rPr lang="es-MX" sz="4400" b="1" dirty="0">
                <a:solidFill>
                  <a:srgbClr val="00206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4. PEI, PCI y competencias priorizadas</a:t>
            </a: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01E4EBC-1AA8-AA84-AB88-A5EBB78912CC}"/>
              </a:ext>
            </a:extLst>
          </p:cNvPr>
          <p:cNvSpPr/>
          <p:nvPr/>
        </p:nvSpPr>
        <p:spPr>
          <a:xfrm>
            <a:off x="877229" y="4565981"/>
            <a:ext cx="1249308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00" b="1" dirty="0" err="1">
                <a:solidFill>
                  <a:srgbClr val="384653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Subtemas</a:t>
            </a:r>
            <a:r>
              <a:rPr lang="en-US" sz="2000" b="1" dirty="0">
                <a:solidFill>
                  <a:srgbClr val="384653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71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2638" y="504093"/>
            <a:ext cx="1256990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s-MX" sz="4450" b="1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4.4 Relación entre competencias, enfoque institucional 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es-MX" sz="4450" b="1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y concreción curricular.</a:t>
            </a:r>
            <a:endParaRPr lang="en-US" sz="4450" b="1" dirty="0"/>
          </a:p>
        </p:txBody>
      </p:sp>
      <p:sp>
        <p:nvSpPr>
          <p:cNvPr id="15" name="Text 7"/>
          <p:cNvSpPr/>
          <p:nvPr/>
        </p:nvSpPr>
        <p:spPr>
          <a:xfrm>
            <a:off x="9649810" y="5764203"/>
            <a:ext cx="428716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Idea clave: </a:t>
            </a:r>
            <a:r>
              <a:rPr lang="en-US" sz="2000" dirty="0"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Las competencias orientan el qué del aprendizaje; el enfoque define el para qué y el desde dónde; la concreción establece el cómo se lleva a la práctica.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AAF9AFF-C4E1-5BF9-9C91-F22CF17CDD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8" r="9176" b="9682"/>
          <a:stretch>
            <a:fillRect/>
          </a:stretch>
        </p:blipFill>
        <p:spPr bwMode="auto">
          <a:xfrm>
            <a:off x="782637" y="2163337"/>
            <a:ext cx="8114103" cy="60662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C3676-5327-3BCB-EBFE-241D51431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F243E37-50A4-B855-8320-C82125BEC9A8}"/>
              </a:ext>
            </a:extLst>
          </p:cNvPr>
          <p:cNvSpPr/>
          <p:nvPr/>
        </p:nvSpPr>
        <p:spPr>
          <a:xfrm>
            <a:off x="951071" y="609481"/>
            <a:ext cx="4611648" cy="5763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500"/>
              </a:lnSpc>
            </a:pPr>
            <a:r>
              <a:rPr lang="es-MX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Ejemplo de vinculación de competencia, actividad </a:t>
            </a:r>
          </a:p>
          <a:p>
            <a:pPr>
              <a:lnSpc>
                <a:spcPts val="4500"/>
              </a:lnSpc>
            </a:pPr>
            <a:r>
              <a:rPr lang="es-MX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y enfoque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AC14A3E-2732-7BD9-ED29-B59F88D83681}"/>
              </a:ext>
            </a:extLst>
          </p:cNvPr>
          <p:cNvSpPr txBox="1"/>
          <p:nvPr/>
        </p:nvSpPr>
        <p:spPr>
          <a:xfrm>
            <a:off x="951071" y="6812584"/>
            <a:ext cx="132052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Idea clave: </a:t>
            </a: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 coherencia curricular se logra cuando la competencia, la actividad y el enfoque institucional están alineados en la práctica educativa.</a:t>
            </a:r>
            <a:endParaRPr lang="es-EC" sz="2000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3CF87B-E153-43D9-7250-A1DBFD75A5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16" b="30236"/>
          <a:stretch>
            <a:fillRect/>
          </a:stretch>
        </p:blipFill>
        <p:spPr bwMode="auto">
          <a:xfrm>
            <a:off x="703593" y="2469080"/>
            <a:ext cx="12767080" cy="38759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1007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76FB1-A890-2993-AF67-C85928B70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B93019C-6000-C341-59D1-78C762473689}"/>
              </a:ext>
            </a:extLst>
          </p:cNvPr>
          <p:cNvSpPr/>
          <p:nvPr/>
        </p:nvSpPr>
        <p:spPr>
          <a:xfrm>
            <a:off x="793790" y="656955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4: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Alinea o detecta la incoherencia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D41611F-E7FB-9EC4-5654-1E58219230BE}"/>
              </a:ext>
            </a:extLst>
          </p:cNvPr>
          <p:cNvSpPr/>
          <p:nvPr/>
        </p:nvSpPr>
        <p:spPr>
          <a:xfrm>
            <a:off x="793789" y="1709176"/>
            <a:ext cx="67916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952B0BAB-E163-33CF-3CA3-4D521EBB9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89" y="2064221"/>
            <a:ext cx="12565371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351DEF71-112E-2E38-7E1D-9B434E6959EB}"/>
              </a:ext>
            </a:extLst>
          </p:cNvPr>
          <p:cNvSpPr/>
          <p:nvPr/>
        </p:nvSpPr>
        <p:spPr>
          <a:xfrm>
            <a:off x="1271240" y="1699583"/>
            <a:ext cx="12565371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Lee la propuesta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C737686B-0194-5BFF-E20D-B3AA200B2210}"/>
              </a:ext>
            </a:extLst>
          </p:cNvPr>
          <p:cNvSpPr/>
          <p:nvPr/>
        </p:nvSpPr>
        <p:spPr>
          <a:xfrm>
            <a:off x="793793" y="3508492"/>
            <a:ext cx="70775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2.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AD21B979-FE6C-7B1C-F16F-A9DC803D6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3" y="3863537"/>
            <a:ext cx="13094338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00A5DCC7-EB6C-5D03-E2F7-CC99EF8E5E8D}"/>
              </a:ext>
            </a:extLst>
          </p:cNvPr>
          <p:cNvSpPr/>
          <p:nvPr/>
        </p:nvSpPr>
        <p:spPr>
          <a:xfrm>
            <a:off x="1271243" y="3515328"/>
            <a:ext cx="88470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Identifica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BF95422F-EEAA-4981-C442-7430E66C686D}"/>
              </a:ext>
            </a:extLst>
          </p:cNvPr>
          <p:cNvSpPr/>
          <p:nvPr/>
        </p:nvSpPr>
        <p:spPr>
          <a:xfrm>
            <a:off x="1271243" y="4033974"/>
            <a:ext cx="13094338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8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¿Los tres elementos están alineados?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8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¿Dónde está la incoherencia?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8F99FC73-4AEE-D62C-4E04-05CB13272456}"/>
              </a:ext>
            </a:extLst>
          </p:cNvPr>
          <p:cNvSpPr/>
          <p:nvPr/>
        </p:nvSpPr>
        <p:spPr>
          <a:xfrm>
            <a:off x="793793" y="5076250"/>
            <a:ext cx="62295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3.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4638F4D1-CB19-9F95-137C-BE0942AC51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5" y="5856305"/>
            <a:ext cx="11525418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48DA4388-F2FA-F5EF-A339-63BF7E67EB7D}"/>
              </a:ext>
            </a:extLst>
          </p:cNvPr>
          <p:cNvSpPr/>
          <p:nvPr/>
        </p:nvSpPr>
        <p:spPr>
          <a:xfrm>
            <a:off x="1271244" y="5628978"/>
            <a:ext cx="11525418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10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elemento modificarías para lograr coherencia?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10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propones?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A5316C06-57D8-34A1-3167-E8FBE762F25B}"/>
              </a:ext>
            </a:extLst>
          </p:cNvPr>
          <p:cNvSpPr/>
          <p:nvPr/>
        </p:nvSpPr>
        <p:spPr>
          <a:xfrm>
            <a:off x="1271244" y="5089436"/>
            <a:ext cx="778705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Ajusta</a:t>
            </a: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la </a:t>
            </a: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propuesta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6391E056-7F71-0D59-6FDB-1E09DECA1735}"/>
              </a:ext>
            </a:extLst>
          </p:cNvPr>
          <p:cNvSpPr/>
          <p:nvPr/>
        </p:nvSpPr>
        <p:spPr>
          <a:xfrm>
            <a:off x="1271240" y="2234658"/>
            <a:ext cx="12085869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Competencia: Trabaja colaborativamente para resolver problemas del entorno</a:t>
            </a:r>
          </a:p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Actividad: Clase expositiva individual con toma de apuntes</a:t>
            </a:r>
          </a:p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Enfoque institucional: Aprendizaje colaborativo</a:t>
            </a:r>
          </a:p>
        </p:txBody>
      </p:sp>
      <p:sp>
        <p:nvSpPr>
          <p:cNvPr id="6" name="Text 7">
            <a:extLst>
              <a:ext uri="{FF2B5EF4-FFF2-40B4-BE49-F238E27FC236}">
                <a16:creationId xmlns:a16="http://schemas.microsoft.com/office/drawing/2014/main" id="{D0E2A055-21CA-7A8C-7597-3B7CE5DCDCB0}"/>
              </a:ext>
            </a:extLst>
          </p:cNvPr>
          <p:cNvSpPr/>
          <p:nvPr/>
        </p:nvSpPr>
        <p:spPr>
          <a:xfrm>
            <a:off x="793789" y="6720920"/>
            <a:ext cx="62295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4.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2DC73869-1DF2-8AC6-D420-834EE57A0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1" y="7044086"/>
            <a:ext cx="11525418" cy="30480"/>
          </a:xfrm>
          <a:prstGeom prst="rect">
            <a:avLst/>
          </a:prstGeom>
        </p:spPr>
      </p:pic>
      <p:sp>
        <p:nvSpPr>
          <p:cNvPr id="16" name="Text 9">
            <a:extLst>
              <a:ext uri="{FF2B5EF4-FFF2-40B4-BE49-F238E27FC236}">
                <a16:creationId xmlns:a16="http://schemas.microsoft.com/office/drawing/2014/main" id="{EABDFF6C-AF13-8AB2-70BC-F13C976AF9A3}"/>
              </a:ext>
            </a:extLst>
          </p:cNvPr>
          <p:cNvSpPr/>
          <p:nvPr/>
        </p:nvSpPr>
        <p:spPr>
          <a:xfrm>
            <a:off x="1271244" y="7186348"/>
            <a:ext cx="11525418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12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¿Cómo tu propuesta evidencia la relación entre competencia, enfoque y concreción curricular?</a:t>
            </a:r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2D4609CC-3273-1FB8-5F47-4C4EB5024C3F}"/>
              </a:ext>
            </a:extLst>
          </p:cNvPr>
          <p:cNvSpPr/>
          <p:nvPr/>
        </p:nvSpPr>
        <p:spPr>
          <a:xfrm>
            <a:off x="1271240" y="6734106"/>
            <a:ext cx="778705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Responde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55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13" grpId="0" animBg="1"/>
      <p:bldP spid="6" grpId="0" animBg="1"/>
      <p:bldP spid="16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204409-841E-1131-3CBE-FEB102A2A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1869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75903" y="625673"/>
            <a:ext cx="7564993" cy="1409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Coherencia Curricular: Síntesis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275903" y="2371844"/>
            <a:ext cx="3670340" cy="2377678"/>
          </a:xfrm>
          <a:prstGeom prst="roundRect">
            <a:avLst>
              <a:gd name="adj" fmla="val 853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501408" y="2597348"/>
            <a:ext cx="2989183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Articulación Sistémica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501408" y="3084314"/>
            <a:ext cx="3219331" cy="1439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El PEI define identidad y sentido formativo; la PCI traduce lineamientos en orientaciones pedagógicas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0170557" y="2371844"/>
            <a:ext cx="3670340" cy="2377678"/>
          </a:xfrm>
          <a:prstGeom prst="roundRect">
            <a:avLst>
              <a:gd name="adj" fmla="val 853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396061" y="2597348"/>
            <a:ext cx="3071217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Adaptación Contextual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396061" y="3084314"/>
            <a:ext cx="3219331" cy="1439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El currículo se adapta a necesidades de estudiantes y contexto, garantizando pertinencia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275903" y="4973836"/>
            <a:ext cx="7564993" cy="1657826"/>
          </a:xfrm>
          <a:prstGeom prst="roundRect">
            <a:avLst>
              <a:gd name="adj" fmla="val 12246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501408" y="5199340"/>
            <a:ext cx="2819638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Mejora Continua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501408" y="5686306"/>
            <a:ext cx="7113984" cy="7198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Procesos de evaluación institucional permiten ajustar enfoque y prácticas curriculares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275903" y="6883956"/>
            <a:ext cx="7564993" cy="7198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Las competencias actúan como eje integrador orientando el desarrollo integral en una educación pertinente y contextualizada.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37500B-7B1D-0EA7-B50A-5B6E5E7E59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344"/>
          <a:stretch>
            <a:fillRect/>
          </a:stretch>
        </p:blipFill>
        <p:spPr>
          <a:xfrm>
            <a:off x="0" y="713678"/>
            <a:ext cx="5486400" cy="68022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92774"/>
            <a:ext cx="122347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Tarea: Del PEI a la </a:t>
            </a:r>
            <a:r>
              <a:rPr lang="en-US" sz="445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acción</a:t>
            </a:r>
            <a:endParaRPr lang="en-US" sz="4450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89" y="14881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Objetivo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89" y="1877489"/>
            <a:ext cx="130428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Aplicar la relación entre competencias, enfoque institucional y concreción curricular mediante el análisis y la formulación de decisiones institucionales coherentes.</a:t>
            </a:r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3A64616E-1568-EDC2-A903-5B3AF8EB451B}"/>
              </a:ext>
            </a:extLst>
          </p:cNvPr>
          <p:cNvSpPr/>
          <p:nvPr/>
        </p:nvSpPr>
        <p:spPr>
          <a:xfrm>
            <a:off x="793789" y="31094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Instrucciones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1CA63D18-0DDC-2466-704A-9680BFD3ADD6}"/>
              </a:ext>
            </a:extLst>
          </p:cNvPr>
          <p:cNvSpPr/>
          <p:nvPr/>
        </p:nvSpPr>
        <p:spPr>
          <a:xfrm>
            <a:off x="793789" y="3498813"/>
            <a:ext cx="130428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Lee las siguientes </a:t>
            </a:r>
            <a:r>
              <a:rPr lang="es-MX" sz="2000" b="1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necesidades identificadas </a:t>
            </a: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 un supuesto diagnóstico institucional. Te será asignada una de ellas. </a:t>
            </a:r>
          </a:p>
          <a:p>
            <a:pPr lvl="1"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a. Dificultad de los estudiantes para expresar sus ideas de forma clara y organizada en diferentes situaciones académicas.</a:t>
            </a:r>
          </a:p>
          <a:p>
            <a:pPr lvl="1"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b. Limitaciones en la resolución de situaciones problemáticas que requieren el uso de procedimientos y razonamiento lógico.</a:t>
            </a:r>
          </a:p>
          <a:p>
            <a:pPr lvl="1"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c. Uso limitado de herramientas digitales para apoyar el aprendizaje y desarrollar actividades académicas.</a:t>
            </a:r>
          </a:p>
          <a:p>
            <a:pPr lvl="1"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d. Dificultades en la autorregulación y en la convivencia respetuosa dentro del entorno escolar.</a:t>
            </a:r>
          </a:p>
          <a:p>
            <a:pPr lvl="1">
              <a:lnSpc>
                <a:spcPts val="2650"/>
              </a:lnSpc>
            </a:pPr>
            <a:endParaRPr lang="es-MX" sz="2000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Selecciona la competencia priorizada (comunicacional, socioemocional, matemática o digital) que le corresponde a la necesidad que te asignaron.</a:t>
            </a: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endParaRPr lang="es-MX" sz="2000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endParaRPr lang="es-MX" sz="2000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77054-3165-DF50-F0F9-3D14BD17C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4D75760D-BF05-2FBA-9B7D-51BBAADB3E69}"/>
              </a:ext>
            </a:extLst>
          </p:cNvPr>
          <p:cNvSpPr/>
          <p:nvPr/>
        </p:nvSpPr>
        <p:spPr>
          <a:xfrm>
            <a:off x="793789" y="1877489"/>
            <a:ext cx="130428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endParaRPr lang="es-MX" sz="2000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4420753C-04BB-4072-CD44-D1A10E8545F2}"/>
              </a:ext>
            </a:extLst>
          </p:cNvPr>
          <p:cNvSpPr/>
          <p:nvPr/>
        </p:nvSpPr>
        <p:spPr>
          <a:xfrm>
            <a:off x="793790" y="880947"/>
            <a:ext cx="4012385" cy="1494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3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Reescribe uno de los párrafos de la </a:t>
            </a:r>
            <a:r>
              <a:rPr lang="es-MX" sz="2000" b="1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Misión</a:t>
            </a: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institucional alojada en el PEI, página 9 del siguiente enlace: </a:t>
            </a: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  <a:hlinkClick r:id="rId3"/>
              </a:rPr>
              <a:t>https://fesvip.edu.ec/assets/pei--final-completo.pdf</a:t>
            </a: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para incorporar la competencia.</a:t>
            </a:r>
          </a:p>
          <a:p>
            <a:pPr>
              <a:lnSpc>
                <a:spcPts val="2650"/>
              </a:lnSpc>
            </a:pPr>
            <a:endParaRPr lang="es-MX" sz="2000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>
              <a:lnSpc>
                <a:spcPts val="2650"/>
              </a:lnSpc>
            </a:pPr>
            <a:endParaRPr lang="es-MX" sz="2000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457200" indent="-457200">
              <a:lnSpc>
                <a:spcPts val="2650"/>
              </a:lnSpc>
              <a:buFont typeface="+mj-lt"/>
              <a:buAutoNum type="arabicPeriod" startAt="3"/>
            </a:pPr>
            <a:endParaRPr lang="es-MX" sz="2000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914400" lvl="1" indent="-457200">
              <a:lnSpc>
                <a:spcPts val="2650"/>
              </a:lnSpc>
              <a:buAutoNum type="alphaLcPeriod" startAt="3"/>
            </a:pPr>
            <a:endParaRPr lang="es-MX" sz="2000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C2A56B-26B7-1069-FB95-9EA1A7A0F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2517" y="299990"/>
            <a:ext cx="8194092" cy="50545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ED5707-D678-D2D7-5DC7-2E95A10C4D4A}"/>
              </a:ext>
            </a:extLst>
          </p:cNvPr>
          <p:cNvSpPr txBox="1"/>
          <p:nvPr/>
        </p:nvSpPr>
        <p:spPr>
          <a:xfrm>
            <a:off x="793791" y="5782776"/>
            <a:ext cx="12785049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4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Explica en dos o tres líneas </a:t>
            </a:r>
            <a:r>
              <a:rPr lang="es-MX" sz="2000" b="1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cómo la competencia seleccionada se integra en la misión institucional</a:t>
            </a: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considerando el tipo de formación que se busca.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4"/>
            </a:pPr>
            <a:endParaRPr lang="es-MX" sz="2000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457200" indent="-457200">
              <a:lnSpc>
                <a:spcPts val="2650"/>
              </a:lnSpc>
              <a:buFont typeface="+mj-lt"/>
              <a:buAutoNum type="arabicPeriod" startAt="4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Completa la siguiente frase para favorecer la competencia seleccionada: </a:t>
            </a:r>
            <a:r>
              <a:rPr lang="es-MX" sz="2000" b="1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institución promoverá la </a:t>
            </a:r>
            <a:r>
              <a:rPr lang="es-MX" sz="2000" b="1" dirty="0" err="1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comppetencia</a:t>
            </a:r>
            <a:r>
              <a:rPr lang="es-MX" sz="2000" b="1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_________________ para mejorar ______________________________.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4"/>
            </a:pPr>
            <a:endParaRPr lang="es-MX" sz="2000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98072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3BDE0-FFE5-03E8-4965-67509126B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9B277F60-8098-BAFF-4E3D-9E5CD01E3216}"/>
              </a:ext>
            </a:extLst>
          </p:cNvPr>
          <p:cNvSpPr/>
          <p:nvPr/>
        </p:nvSpPr>
        <p:spPr>
          <a:xfrm>
            <a:off x="793789" y="1877489"/>
            <a:ext cx="130428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endParaRPr lang="es-MX" sz="2000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8480C7BD-1907-081C-8505-8B52F643FCD2}"/>
              </a:ext>
            </a:extLst>
          </p:cNvPr>
          <p:cNvSpPr/>
          <p:nvPr/>
        </p:nvSpPr>
        <p:spPr>
          <a:xfrm>
            <a:off x="793790" y="880946"/>
            <a:ext cx="13042821" cy="28980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6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Completa las frases para determinar acciones pedagógicas institucionales (PCI)</a:t>
            </a:r>
          </a:p>
          <a:p>
            <a:pPr lvl="1"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a.	Para mejorar la institución organizará __________________________ (planificación)</a:t>
            </a:r>
          </a:p>
          <a:p>
            <a:pPr lvl="1"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b.	Para lograrlo, los docentes aplicarán _________________________________ (metodología)</a:t>
            </a:r>
          </a:p>
          <a:p>
            <a:pPr marL="914400" lvl="1" indent="-457200">
              <a:lnSpc>
                <a:spcPts val="2650"/>
              </a:lnSpc>
              <a:buAutoNum type="alphaLcPeriod" startAt="3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institución evaluará _____________________________________________ (evaluación)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7"/>
            </a:pPr>
            <a:endParaRPr lang="es-MX" sz="2000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457200" indent="-457200">
              <a:lnSpc>
                <a:spcPts val="2650"/>
              </a:lnSpc>
              <a:buFont typeface="+mj-lt"/>
              <a:buAutoNum type="arabicPeriod" startAt="7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Redacta una idea completa con las frases del punto 6.</a:t>
            </a:r>
          </a:p>
          <a:p>
            <a:pPr lvl="1">
              <a:lnSpc>
                <a:spcPts val="2650"/>
              </a:lnSpc>
            </a:pPr>
            <a:r>
              <a:rPr lang="es-MX" sz="2000" b="1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Ejemplo: </a:t>
            </a:r>
          </a:p>
          <a:p>
            <a:pPr lvl="1">
              <a:lnSpc>
                <a:spcPts val="2650"/>
              </a:lnSpc>
            </a:pPr>
            <a:r>
              <a:rPr lang="es-MX" sz="2000" i="1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Necesidad identificada: </a:t>
            </a: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Dificultad en la organización del tiempo escolar y cumplimiento de actividades académicas.</a:t>
            </a:r>
          </a:p>
          <a:p>
            <a:pPr lvl="1">
              <a:lnSpc>
                <a:spcPts val="2650"/>
              </a:lnSpc>
            </a:pPr>
            <a:r>
              <a:rPr lang="es-MX" sz="2000" i="1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Acción pedagógica: </a:t>
            </a: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Institución organizará horarios más estructurados que permitan el cumplimiento de las actividades académicas (planificación), los docentes aplicarán estrategias que favorezcan el uso adecuado del tiempo (metodología), y la institución evaluará el cumplimiento oportuno de las tareas (evaluación).</a:t>
            </a:r>
          </a:p>
          <a:p>
            <a:pPr lvl="1">
              <a:lnSpc>
                <a:spcPts val="2650"/>
              </a:lnSpc>
            </a:pPr>
            <a:endParaRPr lang="es-MX" sz="2000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457200" indent="-457200">
              <a:lnSpc>
                <a:spcPts val="2650"/>
              </a:lnSpc>
              <a:buAutoNum type="arabicPeriod" startAt="8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Responde: </a:t>
            </a:r>
            <a:r>
              <a:rPr lang="es-MX" sz="2000" b="1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¿Cómo lo planteado en la PCI (punto 7) permite cumplir lo propuesto en el PEI (punto 5)?</a:t>
            </a:r>
          </a:p>
          <a:p>
            <a:pPr marL="457200" indent="-457200">
              <a:lnSpc>
                <a:spcPts val="2650"/>
              </a:lnSpc>
              <a:buAutoNum type="arabicPeriod" startAt="8"/>
            </a:pPr>
            <a:endParaRPr lang="es-MX" sz="2000" b="1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457200" indent="-457200">
              <a:lnSpc>
                <a:spcPts val="2650"/>
              </a:lnSpc>
              <a:buAutoNum type="arabicPeriod" startAt="8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Junta esta tarea </a:t>
            </a:r>
            <a:r>
              <a:rPr lang="es-MX" sz="2000" b="1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 las 12 preguntas de la clase 4 </a:t>
            </a: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 sube al aula virtual en un solo documento en formato </a:t>
            </a:r>
            <a:r>
              <a:rPr lang="es-MX" sz="2000" b="1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PDF</a:t>
            </a:r>
          </a:p>
        </p:txBody>
      </p:sp>
    </p:spTree>
    <p:extLst>
      <p:ext uri="{BB962C8B-B14F-4D97-AF65-F5344CB8AC3E}">
        <p14:creationId xmlns:p14="http://schemas.microsoft.com/office/powerpoint/2010/main" val="741378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6">
            <a:extLst>
              <a:ext uri="{FF2B5EF4-FFF2-40B4-BE49-F238E27FC236}">
                <a16:creationId xmlns:a16="http://schemas.microsoft.com/office/drawing/2014/main" id="{EA89B12B-B9D0-7BF6-C548-F962C15C8BBD}"/>
              </a:ext>
            </a:extLst>
          </p:cNvPr>
          <p:cNvSpPr/>
          <p:nvPr/>
        </p:nvSpPr>
        <p:spPr>
          <a:xfrm>
            <a:off x="788968" y="894040"/>
            <a:ext cx="3183374" cy="248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3600" dirty="0" err="1">
                <a:solidFill>
                  <a:schemeClr val="tx2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Referencias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id="{16BF1F6A-1B34-4C31-519C-4155BC33635E}"/>
              </a:ext>
            </a:extLst>
          </p:cNvPr>
          <p:cNvSpPr/>
          <p:nvPr/>
        </p:nvSpPr>
        <p:spPr>
          <a:xfrm>
            <a:off x="788967" y="1661532"/>
            <a:ext cx="12336017" cy="5475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MX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Ministerio de Educación del Ecuador. (2025). Currículo priorizado con énfasis en competencias comunicacionales, matemáticas, digitales y socioemocionales. </a:t>
            </a:r>
            <a:r>
              <a:rPr lang="es-MX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2"/>
              </a:rPr>
              <a:t>https://educacion.gob.ec/curriculo-priorizado/</a:t>
            </a:r>
            <a:endParaRPr lang="es-MX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s-MX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s-MX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Ministerio de Educación del Ecuador. (2020). Guía metodológica para la construcción participativa del Proyecto Educativo Institucional (PEI) (3.ª ed.). </a:t>
            </a:r>
            <a:r>
              <a:rPr lang="es-MX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3"/>
              </a:rPr>
              <a:t>https://educacion.gob.ec/wp-content/uploads/downloads/2020/07/Metodologia-para-la-construccion-PEI-tercera-edicion.pdf</a:t>
            </a:r>
            <a:endParaRPr lang="es-MX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s-MX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s-MX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UNESCO. (2017). Guía para asegurar la inclusión y la equidad en la educación. </a:t>
            </a:r>
            <a:r>
              <a:rPr lang="es-MX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https://unesdoc.unesco.org/ark:/48223/pf0000259592</a:t>
            </a:r>
            <a:endParaRPr lang="es-MX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s-MX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s-MX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Unidad Educativa Fiscomisional Juan XXIII. (2021). Proyecto Curricular Institucional. </a:t>
            </a:r>
            <a:r>
              <a:rPr lang="es-MX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5"/>
              </a:rPr>
              <a:t>https://uefmjuan23.edu.ec/wp-content/uploads/2023/04/PCI-JUAN-XXIII.pdf</a:t>
            </a:r>
            <a:endParaRPr lang="es-MX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s-MX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19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C760B-B207-4F41-8599-F0A9FFA9A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06273E-A7BC-87ED-0C62-40D57326D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71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56955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inicial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Descubre el rol oculto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1882761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237806"/>
            <a:ext cx="4196358" cy="30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2412113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Observa la situación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793216" y="1857680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215" y="2212725"/>
            <a:ext cx="4373013" cy="304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793216" y="2387032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Elige una opción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4793215" y="2877451"/>
            <a:ext cx="4473448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👍 = </a:t>
            </a:r>
            <a:r>
              <a:rPr lang="es-MX" sz="2000" dirty="0" err="1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Macrocurrículo</a:t>
            </a: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 (nivel nacional)</a:t>
            </a:r>
          </a:p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❤️ = </a:t>
            </a:r>
            <a:r>
              <a:rPr lang="es-MX" sz="2000" dirty="0" err="1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Mesocurrículo</a:t>
            </a: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 (nivel institucional)</a:t>
            </a:r>
          </a:p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👏 = </a:t>
            </a:r>
            <a:r>
              <a:rPr lang="es-MX" sz="2000" dirty="0" err="1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Microcurrículo</a:t>
            </a: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 (nivel de aula)</a:t>
            </a:r>
          </a:p>
        </p:txBody>
      </p:sp>
      <p:sp>
        <p:nvSpPr>
          <p:cNvPr id="11" name="Text 7"/>
          <p:cNvSpPr/>
          <p:nvPr/>
        </p:nvSpPr>
        <p:spPr>
          <a:xfrm>
            <a:off x="9866947" y="1882761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7" y="2237806"/>
            <a:ext cx="3849053" cy="304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866947" y="2902531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Si se te solicita, explica brevemente: ¿Por qué elegiste esa opción?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37B157A0-1A87-BC9F-0CB3-1D8F24BA5AFB}"/>
              </a:ext>
            </a:extLst>
          </p:cNvPr>
          <p:cNvSpPr/>
          <p:nvPr/>
        </p:nvSpPr>
        <p:spPr>
          <a:xfrm>
            <a:off x="9866947" y="2408244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Justifica</a:t>
            </a: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tu</a:t>
            </a: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respuesta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E11A8BD6-6B7A-A647-EA6A-8683861F52AE}"/>
              </a:ext>
            </a:extLst>
          </p:cNvPr>
          <p:cNvSpPr/>
          <p:nvPr/>
        </p:nvSpPr>
        <p:spPr>
          <a:xfrm>
            <a:off x="793790" y="4217099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Situaciones</a:t>
            </a:r>
            <a:r>
              <a:rPr lang="es-MX" sz="22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401B9A88-8B18-F7C0-C09B-2083AA760890}"/>
              </a:ext>
            </a:extLst>
          </p:cNvPr>
          <p:cNvSpPr/>
          <p:nvPr/>
        </p:nvSpPr>
        <p:spPr>
          <a:xfrm>
            <a:off x="793790" y="2908413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Lee con atención cada caso que se presentará en pantalla.</a:t>
            </a: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45D35B95-F9FA-0D64-8B05-411644704536}"/>
              </a:ext>
            </a:extLst>
          </p:cNvPr>
          <p:cNvSpPr/>
          <p:nvPr/>
        </p:nvSpPr>
        <p:spPr>
          <a:xfrm>
            <a:off x="793790" y="4679180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7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El Ministerio de Educación define el currículo nacional.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Una institución establece su misión, visión y enfoque educativo.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El docente planifica una clase con actividades específicas.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Se priorizan competencias a nivel nacional.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La institución adapta el currículo a su contexto.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El docente evalúa mediante una rúbrica en el aula.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Se establecen lineamientos legales del sistema educativo.</a:t>
            </a:r>
          </a:p>
          <a:p>
            <a:pPr marL="342900" indent="-342900">
              <a:lnSpc>
                <a:spcPts val="27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La institución define estrategias pedagógicas comunes.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400103-C498-8AA4-7294-37ABBB52F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332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83062"/>
            <a:ext cx="961703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Del Macrocurrículo al Mesocurrículo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916912"/>
            <a:ext cx="4347567" cy="9072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0604" y="40509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Macrocurrículo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020604" y="4541401"/>
            <a:ext cx="389393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Fundamentos constitucionales, legales y estructura del sistema educativo nacional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1357" y="2916912"/>
            <a:ext cx="4347567" cy="9072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68171" y="40509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Mesocurrículo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5368171" y="4541401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Concreción institucional mediante PEI y PCI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8924" y="2916912"/>
            <a:ext cx="4347567" cy="90725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40509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Microcurrículo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9715738" y="4541401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Planificación de aula y práctica docente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793790" y="611207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Idea clave: 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El mesocurrículo transita de lo normativo a lo contextual, adaptando el currículo a la realidad institucional.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6047" y="594003"/>
            <a:ext cx="8556665" cy="675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000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Proceso de Concreción Curricular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1264B4-4431-8F74-A99F-A8AC3F9363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0" b="25053"/>
          <a:stretch>
            <a:fillRect/>
          </a:stretch>
        </p:blipFill>
        <p:spPr bwMode="auto">
          <a:xfrm>
            <a:off x="610893" y="1680615"/>
            <a:ext cx="13227770" cy="56457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78669" y="632579"/>
            <a:ext cx="7586663" cy="1390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450" b="1" dirty="0">
                <a:solidFill>
                  <a:srgbClr val="2E3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4.1 </a:t>
            </a:r>
            <a:r>
              <a:rPr lang="en-US" sz="4450" b="1" dirty="0" err="1">
                <a:solidFill>
                  <a:srgbClr val="2E3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Función</a:t>
            </a:r>
            <a:r>
              <a:rPr lang="en-US" sz="4450" b="1" dirty="0">
                <a:solidFill>
                  <a:srgbClr val="2E3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PEI en la </a:t>
            </a:r>
            <a:r>
              <a:rPr lang="en-US" sz="4450" b="1" dirty="0" err="1">
                <a:solidFill>
                  <a:srgbClr val="2E3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Gestión</a:t>
            </a:r>
            <a:r>
              <a:rPr lang="en-US" sz="4450" b="1" dirty="0">
                <a:solidFill>
                  <a:srgbClr val="2E3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Curricular</a:t>
            </a:r>
          </a:p>
        </p:txBody>
      </p:sp>
      <p:sp>
        <p:nvSpPr>
          <p:cNvPr id="4" name="Shape 1"/>
          <p:cNvSpPr/>
          <p:nvPr/>
        </p:nvSpPr>
        <p:spPr>
          <a:xfrm>
            <a:off x="778669" y="2350532"/>
            <a:ext cx="3684151" cy="2866668"/>
          </a:xfrm>
          <a:prstGeom prst="roundRect">
            <a:avLst>
              <a:gd name="adj" fmla="val 6986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001078" y="2572941"/>
            <a:ext cx="667464" cy="667464"/>
          </a:xfrm>
          <a:prstGeom prst="roundRect">
            <a:avLst>
              <a:gd name="adj" fmla="val 13698245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84672" y="2756416"/>
            <a:ext cx="300276" cy="30027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01078" y="3458647"/>
            <a:ext cx="3088481" cy="347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1. </a:t>
            </a:r>
            <a:r>
              <a:rPr lang="en-US" sz="215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Orientación</a:t>
            </a:r>
            <a:r>
              <a:rPr lang="en-US" sz="215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Estratégica</a:t>
            </a:r>
            <a:endParaRPr lang="en-US" sz="21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1001078" y="3937159"/>
            <a:ext cx="3239333" cy="705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Define identidad, propósitos y líneas de acción institucional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4681061" y="2350532"/>
            <a:ext cx="3684270" cy="2866668"/>
          </a:xfrm>
          <a:prstGeom prst="roundRect">
            <a:avLst>
              <a:gd name="adj" fmla="val 6986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4903470" y="2572941"/>
            <a:ext cx="667464" cy="667464"/>
          </a:xfrm>
          <a:prstGeom prst="roundRect">
            <a:avLst>
              <a:gd name="adj" fmla="val 13698245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87064" y="2756416"/>
            <a:ext cx="300276" cy="30027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903470" y="3458647"/>
            <a:ext cx="2781181" cy="347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2. </a:t>
            </a:r>
            <a:r>
              <a:rPr lang="en-US" sz="215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Articulación</a:t>
            </a:r>
            <a:r>
              <a:rPr lang="en-US" sz="215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Integral</a:t>
            </a:r>
            <a:endParaRPr lang="en-US" sz="21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4903470" y="3937159"/>
            <a:ext cx="3239453" cy="1057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Integra gestión pedagógica, administrativa, de convivencia y seguridad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778669" y="5435441"/>
            <a:ext cx="7586663" cy="2161580"/>
          </a:xfrm>
          <a:prstGeom prst="roundRect">
            <a:avLst>
              <a:gd name="adj" fmla="val 9264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1001078" y="5657850"/>
            <a:ext cx="667464" cy="667464"/>
          </a:xfrm>
          <a:prstGeom prst="roundRect">
            <a:avLst>
              <a:gd name="adj" fmla="val 13698245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84672" y="5841325"/>
            <a:ext cx="300276" cy="30027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001078" y="6543556"/>
            <a:ext cx="3119676" cy="347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3. </a:t>
            </a:r>
            <a:r>
              <a:rPr lang="en-US" sz="20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Coherencia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Pedagógica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1001078" y="7022068"/>
            <a:ext cx="7141845" cy="35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Asegura alineación entre principios, prácticas y evaluación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3C22917-A6DC-7CE0-BDAA-6AA8F1F32F0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975" r="10773" b="18699"/>
          <a:stretch>
            <a:fillRect/>
          </a:stretch>
        </p:blipFill>
        <p:spPr>
          <a:xfrm>
            <a:off x="9349741" y="0"/>
            <a:ext cx="5280659" cy="822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91737"/>
            <a:ext cx="831865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s-MX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Relación entre Propuesta pedagógica y PEI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469D053-93BB-782A-6A73-C1E7956AC6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3"/>
          <a:stretch>
            <a:fillRect/>
          </a:stretch>
        </p:blipFill>
        <p:spPr bwMode="auto">
          <a:xfrm>
            <a:off x="2700939" y="1965457"/>
            <a:ext cx="9228522" cy="57511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2660</TotalTime>
  <Words>1602</Words>
  <Application>Microsoft Office PowerPoint</Application>
  <PresentationFormat>Custom</PresentationFormat>
  <Paragraphs>209</Paragraphs>
  <Slides>28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Wingdings</vt:lpstr>
      <vt:lpstr>Roboto</vt:lpstr>
      <vt:lpstr>Instrument Sans Semi Bold</vt:lpstr>
      <vt:lpstr>Host Grotesk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Ma. Lorena Alvarez</dc:creator>
  <cp:lastModifiedBy>Ma. Lorena Alvarez</cp:lastModifiedBy>
  <cp:revision>24</cp:revision>
  <dcterms:created xsi:type="dcterms:W3CDTF">2026-03-09T23:46:06Z</dcterms:created>
  <dcterms:modified xsi:type="dcterms:W3CDTF">2026-04-14T00:18:34Z</dcterms:modified>
</cp:coreProperties>
</file>