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7"/>
  </p:notesMasterIdLst>
  <p:handoutMasterIdLst>
    <p:handoutMasterId r:id="rId68"/>
  </p:handoutMasterIdLst>
  <p:sldIdLst>
    <p:sldId id="263" r:id="rId5"/>
    <p:sldId id="262" r:id="rId6"/>
    <p:sldId id="391" r:id="rId7"/>
    <p:sldId id="301" r:id="rId8"/>
    <p:sldId id="405" r:id="rId9"/>
    <p:sldId id="406" r:id="rId10"/>
    <p:sldId id="407" r:id="rId11"/>
    <p:sldId id="408" r:id="rId12"/>
    <p:sldId id="409" r:id="rId13"/>
    <p:sldId id="410" r:id="rId14"/>
    <p:sldId id="308" r:id="rId15"/>
    <p:sldId id="311" r:id="rId16"/>
    <p:sldId id="312" r:id="rId17"/>
    <p:sldId id="309" r:id="rId18"/>
    <p:sldId id="411" r:id="rId19"/>
    <p:sldId id="412" r:id="rId20"/>
    <p:sldId id="381" r:id="rId21"/>
    <p:sldId id="402" r:id="rId22"/>
    <p:sldId id="414" r:id="rId23"/>
    <p:sldId id="413" r:id="rId24"/>
    <p:sldId id="415" r:id="rId25"/>
    <p:sldId id="382" r:id="rId26"/>
    <p:sldId id="334" r:id="rId27"/>
    <p:sldId id="401" r:id="rId28"/>
    <p:sldId id="420" r:id="rId29"/>
    <p:sldId id="421" r:id="rId30"/>
    <p:sldId id="422" r:id="rId31"/>
    <p:sldId id="424" r:id="rId32"/>
    <p:sldId id="423" r:id="rId33"/>
    <p:sldId id="384" r:id="rId34"/>
    <p:sldId id="374" r:id="rId35"/>
    <p:sldId id="383" r:id="rId36"/>
    <p:sldId id="425" r:id="rId37"/>
    <p:sldId id="426" r:id="rId38"/>
    <p:sldId id="388" r:id="rId39"/>
    <p:sldId id="429" r:id="rId40"/>
    <p:sldId id="390" r:id="rId41"/>
    <p:sldId id="295" r:id="rId42"/>
    <p:sldId id="430" r:id="rId43"/>
    <p:sldId id="352" r:id="rId44"/>
    <p:sldId id="376" r:id="rId45"/>
    <p:sldId id="431" r:id="rId46"/>
    <p:sldId id="432" r:id="rId47"/>
    <p:sldId id="433" r:id="rId48"/>
    <p:sldId id="434" r:id="rId49"/>
    <p:sldId id="435" r:id="rId50"/>
    <p:sldId id="397" r:id="rId51"/>
    <p:sldId id="399" r:id="rId52"/>
    <p:sldId id="400" r:id="rId53"/>
    <p:sldId id="436" r:id="rId54"/>
    <p:sldId id="437" r:id="rId55"/>
    <p:sldId id="439" r:id="rId56"/>
    <p:sldId id="440" r:id="rId57"/>
    <p:sldId id="416" r:id="rId58"/>
    <p:sldId id="392" r:id="rId59"/>
    <p:sldId id="393" r:id="rId60"/>
    <p:sldId id="417" r:id="rId61"/>
    <p:sldId id="418" r:id="rId62"/>
    <p:sldId id="419" r:id="rId63"/>
    <p:sldId id="394" r:id="rId64"/>
    <p:sldId id="396" r:id="rId65"/>
    <p:sldId id="398" r:id="rId66"/>
  </p:sldIdLst>
  <p:sldSz cx="12192000" cy="6858000"/>
  <p:notesSz cx="6858000" cy="9144000"/>
  <p:embeddedFontLst>
    <p:embeddedFont>
      <p:font typeface="Aptos Narrow" panose="020B0004020202020204" pitchFamily="34" charset="0"/>
      <p:regular r:id="rId69"/>
      <p:bold r:id="rId70"/>
      <p:italic r:id="rId71"/>
      <p:boldItalic r:id="rId72"/>
    </p:embeddedFont>
    <p:embeddedFont>
      <p:font typeface="Bodoni MT Black" panose="02070A03080606020203" pitchFamily="18" charset="0"/>
      <p:bold r:id="rId73"/>
      <p:boldItalic r:id="rId74"/>
    </p:embeddedFont>
    <p:embeddedFont>
      <p:font typeface="Montserrat" panose="00000500000000000000" pitchFamily="2" charset="0"/>
      <p:regular r:id="rId75"/>
      <p:bold r:id="rId76"/>
      <p:italic r:id="rId77"/>
      <p:boldItalic r:id="rId78"/>
    </p:embeddedFont>
    <p:embeddedFont>
      <p:font typeface="Montserrat Medium" panose="00000600000000000000" pitchFamily="2" charset="0"/>
      <p:regular r:id="rId79"/>
      <p:bold r:id="rId80"/>
      <p:italic r:id="rId81"/>
      <p:boldItalic r:id="rId82"/>
    </p:embeddedFont>
    <p:embeddedFont>
      <p:font typeface="Rockwell Extra Bold" panose="02060903040505020403" pitchFamily="18" charset="0"/>
      <p:bold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gbbTNcyGSSrGS7XxLRYMSLoQ63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7D1"/>
    <a:srgbClr val="91E0FF"/>
    <a:srgbClr val="164185"/>
    <a:srgbClr val="00A0E0"/>
    <a:srgbClr val="544B81"/>
    <a:srgbClr val="2B2D7A"/>
    <a:srgbClr val="DB4F14"/>
    <a:srgbClr val="5EBFBC"/>
    <a:srgbClr val="DEBB00"/>
    <a:srgbClr val="C8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626E5F-286C-45D4-8190-0678D32410A3}">
  <a:tblStyle styleId="{D4626E5F-286C-45D4-8190-0678D32410A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36"/>
    <p:restoredTop sz="94658"/>
  </p:normalViewPr>
  <p:slideViewPr>
    <p:cSldViewPr snapToGrid="0">
      <p:cViewPr varScale="1">
        <p:scale>
          <a:sx n="91" d="100"/>
          <a:sy n="91" d="100"/>
        </p:scale>
        <p:origin x="636" y="57"/>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84" Type="http://customschemas.google.com/relationships/presentationmetadata" Target="meta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font" Target="fonts/font15.fntdata"/><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8.fntdata"/><Relationship Id="rId7" Type="http://schemas.openxmlformats.org/officeDocument/2006/relationships/slide" Target="slides/slide3.xml"/><Relationship Id="rId71" Type="http://schemas.openxmlformats.org/officeDocument/2006/relationships/font" Target="fonts/font3.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font" Target="fonts/font14.fntdata"/></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pPr>
              <a:scene3d>
                <a:camera prst="orthographicFront"/>
                <a:lightRig rig="threePt" dir="t"/>
              </a:scene3d>
              <a:sp3d prstMaterial="dkEdge"/>
            </c:spPr>
          </c:marker>
          <c:xVal>
            <c:numRef>
              <c:f>Hoja3!$B$2:$B$6</c:f>
              <c:numCache>
                <c:formatCode>General</c:formatCode>
                <c:ptCount val="5"/>
                <c:pt idx="0">
                  <c:v>28</c:v>
                </c:pt>
                <c:pt idx="1">
                  <c:v>24</c:v>
                </c:pt>
                <c:pt idx="2">
                  <c:v>20</c:v>
                </c:pt>
                <c:pt idx="3">
                  <c:v>16</c:v>
                </c:pt>
                <c:pt idx="4">
                  <c:v>12</c:v>
                </c:pt>
              </c:numCache>
            </c:numRef>
          </c:xVal>
          <c:yVal>
            <c:numRef>
              <c:f>Hoja3!$C$2:$C$6</c:f>
              <c:numCache>
                <c:formatCode>General</c:formatCode>
                <c:ptCount val="5"/>
                <c:pt idx="0">
                  <c:v>1.25</c:v>
                </c:pt>
                <c:pt idx="1">
                  <c:v>1</c:v>
                </c:pt>
                <c:pt idx="2">
                  <c:v>0.75000000000000266</c:v>
                </c:pt>
                <c:pt idx="3">
                  <c:v>0.5</c:v>
                </c:pt>
                <c:pt idx="4">
                  <c:v>0.25</c:v>
                </c:pt>
              </c:numCache>
            </c:numRef>
          </c:yVal>
          <c:smooth val="0"/>
          <c:extLst>
            <c:ext xmlns:c16="http://schemas.microsoft.com/office/drawing/2014/chart" uri="{C3380CC4-5D6E-409C-BE32-E72D297353CC}">
              <c16:uniqueId val="{00000000-0634-40BC-9B55-488FA7D3675D}"/>
            </c:ext>
          </c:extLst>
        </c:ser>
        <c:dLbls>
          <c:showLegendKey val="0"/>
          <c:showVal val="0"/>
          <c:showCatName val="0"/>
          <c:showSerName val="0"/>
          <c:showPercent val="0"/>
          <c:showBubbleSize val="0"/>
        </c:dLbls>
        <c:axId val="97334400"/>
        <c:axId val="97336320"/>
      </c:scatterChart>
      <c:valAx>
        <c:axId val="97334400"/>
        <c:scaling>
          <c:orientation val="minMax"/>
        </c:scaling>
        <c:delete val="0"/>
        <c:axPos val="b"/>
        <c:numFmt formatCode="General" sourceLinked="1"/>
        <c:majorTickMark val="out"/>
        <c:minorTickMark val="none"/>
        <c:tickLblPos val="nextTo"/>
        <c:spPr>
          <a:ln w="76200">
            <a:solidFill>
              <a:schemeClr val="tx1"/>
            </a:solidFill>
          </a:ln>
        </c:spPr>
        <c:txPr>
          <a:bodyPr/>
          <a:lstStyle/>
          <a:p>
            <a:pPr>
              <a:defRPr lang="en-US" sz="1600"/>
            </a:pPr>
            <a:endParaRPr lang="es-EC"/>
          </a:p>
        </c:txPr>
        <c:crossAx val="97336320"/>
        <c:crosses val="autoZero"/>
        <c:crossBetween val="midCat"/>
      </c:valAx>
      <c:valAx>
        <c:axId val="97336320"/>
        <c:scaling>
          <c:orientation val="minMax"/>
        </c:scaling>
        <c:delete val="0"/>
        <c:axPos val="l"/>
        <c:majorGridlines/>
        <c:numFmt formatCode="General" sourceLinked="1"/>
        <c:majorTickMark val="out"/>
        <c:minorTickMark val="none"/>
        <c:tickLblPos val="nextTo"/>
        <c:txPr>
          <a:bodyPr/>
          <a:lstStyle/>
          <a:p>
            <a:pPr>
              <a:defRPr lang="en-US" sz="1800"/>
            </a:pPr>
            <a:endParaRPr lang="es-EC"/>
          </a:p>
        </c:txPr>
        <c:crossAx val="97334400"/>
        <c:crosses val="autoZero"/>
        <c:crossBetween val="midCat"/>
      </c:valAx>
      <c:spPr>
        <a:ln w="57150"/>
      </c:spPr>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0.1136</cdr:x>
      <cdr:y>0.05783</cdr:y>
    </cdr:from>
    <cdr:to>
      <cdr:x>0.1136</cdr:x>
      <cdr:y>0.92835</cdr:y>
    </cdr:to>
    <cdr:sp macro="" textlink="">
      <cdr:nvSpPr>
        <cdr:cNvPr id="5" name="4 Conector recto"/>
        <cdr:cNvSpPr/>
      </cdr:nvSpPr>
      <cdr:spPr>
        <a:xfrm xmlns:a="http://schemas.openxmlformats.org/drawingml/2006/main">
          <a:off x="568084" y="272642"/>
          <a:ext cx="0" cy="4104456"/>
        </a:xfrm>
        <a:prstGeom xmlns:a="http://schemas.openxmlformats.org/drawingml/2006/main" prst="line">
          <a:avLst/>
        </a:prstGeom>
        <a:ln xmlns:a="http://schemas.openxmlformats.org/drawingml/2006/main" w="571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EC"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FB7EE7D-A364-26B6-12E4-694DCE0010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a:extLst>
              <a:ext uri="{FF2B5EF4-FFF2-40B4-BE49-F238E27FC236}">
                <a16:creationId xmlns:a16="http://schemas.microsoft.com/office/drawing/2014/main" id="{E2BA3B39-BDD1-2543-D326-1781E182957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93E6FB-B589-2140-9A64-72FC9F08BC50}" type="datetimeFigureOut">
              <a:rPr lang="es-EC" smtClean="0"/>
              <a:t>8/6/2026</a:t>
            </a:fld>
            <a:endParaRPr lang="es-EC"/>
          </a:p>
        </p:txBody>
      </p:sp>
      <p:sp>
        <p:nvSpPr>
          <p:cNvPr id="4" name="Marcador de pie de página 3">
            <a:extLst>
              <a:ext uri="{FF2B5EF4-FFF2-40B4-BE49-F238E27FC236}">
                <a16:creationId xmlns:a16="http://schemas.microsoft.com/office/drawing/2014/main" id="{B4E4B6E0-8C27-3F94-7DE0-70697502F52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a:extLst>
              <a:ext uri="{FF2B5EF4-FFF2-40B4-BE49-F238E27FC236}">
                <a16:creationId xmlns:a16="http://schemas.microsoft.com/office/drawing/2014/main" id="{DC26F9CF-B70D-8A37-6214-4689DB1330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3BF62D-89E6-8240-9E7A-D13D3DC3377E}" type="slidenum">
              <a:rPr lang="es-EC" smtClean="0"/>
              <a:t>‹Nº›</a:t>
            </a:fld>
            <a:endParaRPr lang="es-EC"/>
          </a:p>
        </p:txBody>
      </p:sp>
    </p:spTree>
    <p:extLst>
      <p:ext uri="{BB962C8B-B14F-4D97-AF65-F5344CB8AC3E}">
        <p14:creationId xmlns:p14="http://schemas.microsoft.com/office/powerpoint/2010/main" val="2746987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37865E53-8007-DFB8-2BDE-CA6134F30A54}"/>
              </a:ext>
            </a:extLst>
          </p:cNvPr>
          <p:cNvSpPr>
            <a:spLocks noGrp="1" noChangeArrowheads="1"/>
          </p:cNvSpPr>
          <p:nvPr>
            <p:ph type="sldNum" sz="quarter" idx="5"/>
          </p:nvPr>
        </p:nvSpPr>
        <p:spPr>
          <a:noFill/>
        </p:spPr>
        <p:txBody>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fld id="{106AA2A4-BDFD-45A2-A031-A114C11B7802}" type="slidenum">
              <a:rPr lang="es-ES" altLang="es-ES" sz="1200"/>
              <a:pPr/>
              <a:t>1</a:t>
            </a:fld>
            <a:endParaRPr lang="es-ES" altLang="es-ES" sz="1200"/>
          </a:p>
        </p:txBody>
      </p:sp>
      <p:sp>
        <p:nvSpPr>
          <p:cNvPr id="26627" name="Rectangle 2">
            <a:extLst>
              <a:ext uri="{FF2B5EF4-FFF2-40B4-BE49-F238E27FC236}">
                <a16:creationId xmlns:a16="http://schemas.microsoft.com/office/drawing/2014/main" id="{899CE18F-2D5D-1C0A-8BFC-FD9179F0E4B1}"/>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E4680A88-0129-B4EE-9C97-7117B4891BB0}"/>
              </a:ext>
            </a:extLst>
          </p:cNvPr>
          <p:cNvSpPr>
            <a:spLocks noGrp="1" noChangeArrowheads="1"/>
          </p:cNvSpPr>
          <p:nvPr>
            <p:ph type="body" idx="1"/>
          </p:nvPr>
        </p:nvSpPr>
        <p:spPr>
          <a:noFill/>
        </p:spPr>
        <p:txBody>
          <a:bodyPr/>
          <a:lstStyle/>
          <a:p>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CFE8626A-DFDB-4DEB-9F1F-FF14C6088980}" type="slidenum">
              <a:rPr lang="es-ES" smtClean="0"/>
              <a:pPr/>
              <a:t>23</a:t>
            </a:fld>
            <a:endParaRPr lang="es-ES"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s-EC"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CD242D92-33F0-F6D5-B492-550F4AE7A8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D777CAEB-155A-4BC2-84C2-4FAE05DD2711}" type="slidenum">
              <a:rPr lang="en-US" altLang="es-ES" sz="1200">
                <a:latin typeface="Arial" panose="020B0604020202020204" pitchFamily="34" charset="0"/>
              </a:rPr>
              <a:pPr eaLnBrk="1" hangingPunct="1"/>
              <a:t>29</a:t>
            </a:fld>
            <a:endParaRPr lang="en-US" altLang="es-ES" sz="1200">
              <a:latin typeface="Arial" panose="020B0604020202020204" pitchFamily="34" charset="0"/>
            </a:endParaRPr>
          </a:p>
        </p:txBody>
      </p:sp>
      <p:sp>
        <p:nvSpPr>
          <p:cNvPr id="54275" name="Rectangle 2">
            <a:extLst>
              <a:ext uri="{FF2B5EF4-FFF2-40B4-BE49-F238E27FC236}">
                <a16:creationId xmlns:a16="http://schemas.microsoft.com/office/drawing/2014/main" id="{FB3AC9EC-0A18-C333-FF99-8BB402A74167}"/>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C774E6D7-1B8E-D17F-A200-F7C15A3BC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Clr>
                <a:schemeClr val="hlink"/>
              </a:buClr>
              <a:buSzPct val="70000"/>
              <a:buFont typeface="Wingdings" panose="05000000000000000000" pitchFamily="2" charset="2"/>
              <a:buNone/>
            </a:pPr>
            <a:r>
              <a:rPr lang="es-ES" altLang="es-ES">
                <a:latin typeface="Arial" panose="020B0604020202020204" pitchFamily="34" charset="0"/>
              </a:rPr>
              <a:t>La Gran Depresión (1929 – 1933): cuando ocurrió la deflación y el nivel de precio agregado cayó desde 11.9 (en 1929) a 8.9 (en 1933), las firmas respondieron reduciendo las cantidades agregadas de producto ofrecido de $865 billones a $636 billones (en dólares del 2000). </a:t>
            </a:r>
          </a:p>
          <a:p>
            <a:pPr eaLnBrk="1" hangingPunct="1"/>
            <a:r>
              <a:rPr lang="es-ES" altLang="es-ES">
                <a:latin typeface="Arial" panose="020B0604020202020204" pitchFamily="34" charset="0"/>
              </a:rPr>
              <a:t>El gasto total en inversión se asume en $500 billones de dólares, $400 billones de los cuales son financiados por ahorros privados. </a:t>
            </a:r>
          </a:p>
          <a:p>
            <a:pPr eaLnBrk="1" hangingPunct="1"/>
            <a:r>
              <a:rPr lang="es-ES" altLang="es-ES">
                <a:latin typeface="Arial" panose="020B0604020202020204" pitchFamily="34" charset="0"/>
              </a:rPr>
              <a:t>Los restantes $100 billones provienen del superávit presupuestal. </a:t>
            </a:r>
          </a:p>
          <a:p>
            <a:pPr eaLnBrk="1" hangingPunct="1">
              <a:spcBef>
                <a:spcPct val="50000"/>
              </a:spcBef>
              <a:buClr>
                <a:schemeClr val="hlink"/>
              </a:buClr>
              <a:buSzPct val="70000"/>
              <a:buFont typeface="Wingdings" panose="05000000000000000000" pitchFamily="2" charset="2"/>
              <a:buNone/>
            </a:pPr>
            <a:endParaRPr lang="es-ES" altLang="es-ES">
              <a:latin typeface="Arial" panose="020B0604020202020204" pitchFamily="34" charset="0"/>
            </a:endParaRPr>
          </a:p>
          <a:p>
            <a:pPr eaLnBrk="1" hangingPunct="1"/>
            <a:endParaRPr lang="en-US" altLang="es-E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F58D56-3F07-54D0-BA17-27E1E0748E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9E11362-20D7-41C3-9854-9E95E9AA4C9B}" type="slidenum">
              <a:rPr lang="en-US" altLang="es-ES" sz="1200">
                <a:latin typeface="Arial" panose="020B0604020202020204" pitchFamily="34" charset="0"/>
              </a:rPr>
              <a:pPr eaLnBrk="1" hangingPunct="1"/>
              <a:t>30</a:t>
            </a:fld>
            <a:endParaRPr lang="en-US" altLang="es-ES" sz="1200">
              <a:latin typeface="Arial" panose="020B0604020202020204" pitchFamily="34" charset="0"/>
            </a:endParaRPr>
          </a:p>
        </p:txBody>
      </p:sp>
      <p:sp>
        <p:nvSpPr>
          <p:cNvPr id="57347" name="Rectangle 2">
            <a:extLst>
              <a:ext uri="{FF2B5EF4-FFF2-40B4-BE49-F238E27FC236}">
                <a16:creationId xmlns:a16="http://schemas.microsoft.com/office/drawing/2014/main" id="{3C7091B1-2A19-E86B-45A4-743D628A6EDB}"/>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89A63E6A-89EB-6225-6CF4-94A66D6C7A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E20CA216-AEAC-4372-B42D-BF3FD6AA6E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DB7670B7-0166-45DF-A098-5C59B27C1FCB}" type="slidenum">
              <a:rPr lang="en-US" altLang="es-ES" sz="1200">
                <a:latin typeface="Arial" panose="020B0604020202020204" pitchFamily="34" charset="0"/>
              </a:rPr>
              <a:pPr eaLnBrk="1" hangingPunct="1"/>
              <a:t>31</a:t>
            </a:fld>
            <a:endParaRPr lang="en-US" altLang="es-ES" sz="1200">
              <a:latin typeface="Arial" panose="020B0604020202020204" pitchFamily="34" charset="0"/>
            </a:endParaRPr>
          </a:p>
        </p:txBody>
      </p:sp>
      <p:sp>
        <p:nvSpPr>
          <p:cNvPr id="55299" name="Rectangle 2">
            <a:extLst>
              <a:ext uri="{FF2B5EF4-FFF2-40B4-BE49-F238E27FC236}">
                <a16:creationId xmlns:a16="http://schemas.microsoft.com/office/drawing/2014/main" id="{3C64C530-3322-7CB6-CA7C-3CFB5CA0C6B5}"/>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8886675-8FD3-6976-0916-9368DA44FF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Clr>
                <a:schemeClr val="hlink"/>
              </a:buClr>
              <a:buSzPct val="70000"/>
              <a:buFont typeface="Wingdings" panose="05000000000000000000" pitchFamily="2" charset="2"/>
              <a:buNone/>
            </a:pPr>
            <a:r>
              <a:rPr lang="es-ES" altLang="es-ES">
                <a:latin typeface="Arial" panose="020B0604020202020204" pitchFamily="34" charset="0"/>
              </a:rPr>
              <a:t>Una caída en la curva de oferta agregada de corto plazo: la curva de oferta de corto plazo se traslada hacia la izquierda desde OA 1 hasta OA 2,y la cantidad de producto agregado ofrecido, a cualquier nivel de precio dado, cae.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85FAE710-B121-6522-3DFA-E1F2B226D5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7BF3B11-5A2D-4FD8-8417-964A9DE6E5EF}" type="slidenum">
              <a:rPr lang="en-US" altLang="es-ES" sz="1200">
                <a:latin typeface="Arial" panose="020B0604020202020204" pitchFamily="34" charset="0"/>
              </a:rPr>
              <a:pPr eaLnBrk="1" hangingPunct="1"/>
              <a:t>32</a:t>
            </a:fld>
            <a:endParaRPr lang="en-US" altLang="es-ES" sz="1200">
              <a:latin typeface="Arial" panose="020B0604020202020204" pitchFamily="34" charset="0"/>
            </a:endParaRPr>
          </a:p>
        </p:txBody>
      </p:sp>
      <p:sp>
        <p:nvSpPr>
          <p:cNvPr id="56323" name="Rectangle 2">
            <a:extLst>
              <a:ext uri="{FF2B5EF4-FFF2-40B4-BE49-F238E27FC236}">
                <a16:creationId xmlns:a16="http://schemas.microsoft.com/office/drawing/2014/main" id="{590E224E-AD3D-5EA7-D67A-55E1D708F135}"/>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5BCB7E1A-69FF-A2EA-15A5-E29D66C29C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Clr>
                <a:schemeClr val="hlink"/>
              </a:buClr>
              <a:buSzPct val="70000"/>
              <a:buFont typeface="Wingdings" panose="05000000000000000000" pitchFamily="2" charset="2"/>
              <a:buNone/>
            </a:pPr>
            <a:r>
              <a:rPr lang="es-ES" altLang="es-ES">
                <a:latin typeface="Arial" panose="020B0604020202020204" pitchFamily="34" charset="0"/>
              </a:rPr>
              <a:t>Un aumento en la oferta agregada de corto plazo: la oferta agregada de corto plazo se desplaza hacia la derecha desde OA 1 hasta OA 2 y la cantidad de producto agregado ofrecido a cualquier nivel de precio dado aumenta.</a:t>
            </a:r>
          </a:p>
          <a:p>
            <a:pPr eaLnBrk="1" hangingPunct="1"/>
            <a:endParaRPr lang="es-ES" altLang="es-E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A6DE4D4-400A-A2AF-6E04-510072CEA7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6E868EF8-2820-446C-A885-E648251A4922}" type="slidenum">
              <a:rPr lang="en-US" altLang="es-ES" sz="1200">
                <a:latin typeface="Arial" panose="020B0604020202020204" pitchFamily="34" charset="0"/>
              </a:rPr>
              <a:pPr eaLnBrk="1" hangingPunct="1"/>
              <a:t>33</a:t>
            </a:fld>
            <a:endParaRPr lang="en-US" altLang="es-ES" sz="1200">
              <a:latin typeface="Arial" panose="020B0604020202020204" pitchFamily="34" charset="0"/>
            </a:endParaRPr>
          </a:p>
        </p:txBody>
      </p:sp>
      <p:sp>
        <p:nvSpPr>
          <p:cNvPr id="59395" name="Rectangle 2">
            <a:extLst>
              <a:ext uri="{FF2B5EF4-FFF2-40B4-BE49-F238E27FC236}">
                <a16:creationId xmlns:a16="http://schemas.microsoft.com/office/drawing/2014/main" id="{1D60C724-E379-EDD5-4941-87C7B4E8D107}"/>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D372640B-700B-0AC0-55F3-B2AC422DCC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Clr>
                <a:schemeClr val="hlink"/>
              </a:buClr>
              <a:buSzPct val="70000"/>
              <a:buFont typeface="Wingdings" panose="05000000000000000000" pitchFamily="2" charset="2"/>
              <a:buNone/>
            </a:pPr>
            <a:r>
              <a:rPr lang="es-ES" altLang="es-ES">
                <a:latin typeface="Arial" panose="020B0604020202020204" pitchFamily="34" charset="0"/>
              </a:rPr>
              <a:t>La curva de oferta agregada de largo plazo muestra la cantidad de producto agregado ofrecido cuando todos los precios, incluidos los salarios nominales, son flexibles. Tiene forma vertical a la altura del producto potencial, </a:t>
            </a:r>
            <a:r>
              <a:rPr lang="es-ES" altLang="es-ES" i="1">
                <a:latin typeface="Arial" panose="020B0604020202020204" pitchFamily="34" charset="0"/>
              </a:rPr>
              <a:t>Y</a:t>
            </a:r>
            <a:r>
              <a:rPr lang="es-ES" altLang="es-ES" i="1" baseline="-25000">
                <a:latin typeface="Arial" panose="020B0604020202020204" pitchFamily="34" charset="0"/>
              </a:rPr>
              <a:t>P</a:t>
            </a:r>
            <a:r>
              <a:rPr lang="es-ES" altLang="es-ES" i="1">
                <a:latin typeface="Arial" panose="020B0604020202020204" pitchFamily="34" charset="0"/>
              </a:rPr>
              <a:t> </a:t>
            </a:r>
            <a:r>
              <a:rPr lang="es-ES" altLang="es-ES">
                <a:latin typeface="Arial" panose="020B0604020202020204" pitchFamily="34" charset="0"/>
              </a:rPr>
              <a:t>, porque en el largo plazo un incremento en el nivel general de precios no tiene efectos sobre las cantidades de producto agregado ofrecidas. </a:t>
            </a:r>
          </a:p>
          <a:p>
            <a:pPr eaLnBrk="1" hangingPunct="1"/>
            <a:endParaRPr lang="es-ES" altLang="es-E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11A43421-C83F-6E03-A08B-B087A17F7C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BA6B085-578E-4BB2-A908-3A1D753F084B}" type="slidenum">
              <a:rPr lang="en-US" altLang="es-ES" sz="1200">
                <a:latin typeface="Arial" panose="020B0604020202020204" pitchFamily="34" charset="0"/>
              </a:rPr>
              <a:pPr eaLnBrk="1" hangingPunct="1"/>
              <a:t>34</a:t>
            </a:fld>
            <a:endParaRPr lang="en-US" altLang="es-ES" sz="1200">
              <a:latin typeface="Arial" panose="020B0604020202020204" pitchFamily="34" charset="0"/>
            </a:endParaRPr>
          </a:p>
        </p:txBody>
      </p:sp>
      <p:sp>
        <p:nvSpPr>
          <p:cNvPr id="60419" name="Rectangle 2">
            <a:extLst>
              <a:ext uri="{FF2B5EF4-FFF2-40B4-BE49-F238E27FC236}">
                <a16:creationId xmlns:a16="http://schemas.microsoft.com/office/drawing/2014/main" id="{9277F98F-A23B-CAE6-2DE9-061E4B450753}"/>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1C51829E-177F-B7FE-0022-BEE3A43DFC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El gráfico muestra el desempeño del producto real y potencial de EEUU desde 1989 a 2004. La línea negra muestra estimaciones del producto potencial de EEUU y la línea azul muestra el producto agregado real. Los años que aparecen sombreados en lila son períodos en los cuales el producto agregado real cayó por debajo del producto potencial, mientras que los años sombreados de verde son períodos en los cuales el producto agregado real excedió al producto potencial. Como se muestra, significativos déficits ocurrieron en las recesiones de las primeras etapas de 1990 y luego del año 2000. Por el contrario, el PBI real estuvo bastante por encima del producto potencial en el boom de finales de los años 90.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B0EBAC7C-BEBA-2139-1CFF-5089373A29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450F0A7E-ABFE-41E1-B8E0-F0F22970C34F}" type="slidenum">
              <a:rPr lang="en-US" altLang="es-ES" sz="1200">
                <a:latin typeface="Arial" panose="020B0604020202020204" pitchFamily="34" charset="0"/>
              </a:rPr>
              <a:pPr eaLnBrk="1" hangingPunct="1"/>
              <a:t>35</a:t>
            </a:fld>
            <a:endParaRPr lang="en-US" altLang="es-ES" sz="1200">
              <a:latin typeface="Arial" panose="020B0604020202020204" pitchFamily="34" charset="0"/>
            </a:endParaRPr>
          </a:p>
        </p:txBody>
      </p:sp>
      <p:sp>
        <p:nvSpPr>
          <p:cNvPr id="61443" name="Rectangle 2">
            <a:extLst>
              <a:ext uri="{FF2B5EF4-FFF2-40B4-BE49-F238E27FC236}">
                <a16:creationId xmlns:a16="http://schemas.microsoft.com/office/drawing/2014/main" id="{74DDA330-952F-9CC0-7B84-BD85CD92897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2ECE7F7-F0CD-87D3-CF50-8338D3B857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02F5A2F3-CADB-E0B5-70AA-6DC43C7ADF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960AEB87-99A7-4FC6-826E-F0FE69704D30}" type="slidenum">
              <a:rPr lang="en-US" altLang="es-ES" sz="1200">
                <a:latin typeface="Arial" panose="020B0604020202020204" pitchFamily="34" charset="0"/>
              </a:rPr>
              <a:pPr eaLnBrk="1" hangingPunct="1"/>
              <a:t>36</a:t>
            </a:fld>
            <a:endParaRPr lang="en-US" altLang="es-ES" sz="1200">
              <a:latin typeface="Arial" panose="020B0604020202020204" pitchFamily="34" charset="0"/>
            </a:endParaRPr>
          </a:p>
        </p:txBody>
      </p:sp>
      <p:sp>
        <p:nvSpPr>
          <p:cNvPr id="62467" name="Rectangle 2">
            <a:extLst>
              <a:ext uri="{FF2B5EF4-FFF2-40B4-BE49-F238E27FC236}">
                <a16:creationId xmlns:a16="http://schemas.microsoft.com/office/drawing/2014/main" id="{89BE8420-8428-F44A-0736-EEF9ADAECDFB}"/>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C4DA649D-6FE2-1883-960B-6CF27103E9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La curva de oferta agregada de corto plazo inicial es (OA de CP)</a:t>
            </a:r>
            <a:r>
              <a:rPr lang="es-ES" altLang="es-ES" baseline="-25000">
                <a:latin typeface="Arial" panose="020B0604020202020204" pitchFamily="34" charset="0"/>
              </a:rPr>
              <a:t>1</a:t>
            </a:r>
            <a:r>
              <a:rPr lang="es-ES" altLang="es-ES">
                <a:latin typeface="Arial" panose="020B0604020202020204" pitchFamily="34" charset="0"/>
              </a:rPr>
              <a:t> Al nivel de precios </a:t>
            </a:r>
            <a:r>
              <a:rPr lang="es-ES" altLang="es-ES" i="1">
                <a:latin typeface="Arial" panose="020B0604020202020204" pitchFamily="34" charset="0"/>
              </a:rPr>
              <a:t>P</a:t>
            </a:r>
            <a:r>
              <a:rPr lang="es-ES" altLang="es-ES" baseline="-25000">
                <a:latin typeface="Arial" panose="020B0604020202020204" pitchFamily="34" charset="0"/>
              </a:rPr>
              <a:t>1</a:t>
            </a:r>
            <a:r>
              <a:rPr lang="es-ES" altLang="es-ES">
                <a:latin typeface="Arial" panose="020B0604020202020204" pitchFamily="34" charset="0"/>
              </a:rPr>
              <a:t>, la cantidad ofrecida de producto agregado </a:t>
            </a:r>
            <a:r>
              <a:rPr lang="es-ES" altLang="es-ES" i="1">
                <a:latin typeface="Arial" panose="020B0604020202020204" pitchFamily="34" charset="0"/>
              </a:rPr>
              <a:t>Y</a:t>
            </a:r>
            <a:r>
              <a:rPr lang="es-ES" altLang="es-ES" baseline="-25000">
                <a:latin typeface="Arial" panose="020B0604020202020204" pitchFamily="34" charset="0"/>
              </a:rPr>
              <a:t>1</a:t>
            </a:r>
            <a:r>
              <a:rPr lang="es-ES" altLang="es-ES">
                <a:latin typeface="Arial" panose="020B0604020202020204" pitchFamily="34" charset="0"/>
              </a:rPr>
              <a:t> excede al producto potencial </a:t>
            </a:r>
            <a:r>
              <a:rPr lang="es-ES" altLang="es-ES" i="1">
                <a:latin typeface="Arial" panose="020B0604020202020204" pitchFamily="34" charset="0"/>
              </a:rPr>
              <a:t>Y</a:t>
            </a:r>
            <a:r>
              <a:rPr lang="es-ES" altLang="es-ES" i="1" baseline="-25000">
                <a:latin typeface="Arial" panose="020B0604020202020204" pitchFamily="34" charset="0"/>
              </a:rPr>
              <a:t>P</a:t>
            </a:r>
            <a:r>
              <a:rPr lang="es-ES" altLang="es-ES">
                <a:latin typeface="Arial" panose="020B0604020202020204" pitchFamily="34" charset="0"/>
              </a:rPr>
              <a:t>. A largo plazo, una baja tasa de desempleo hará que los salarios nominales aumenten, llevando a un desplazamiento hacia la izquierda de la curva de oferta agregada desde (OA de CP)</a:t>
            </a:r>
            <a:r>
              <a:rPr lang="es-ES" altLang="es-ES" baseline="-25000">
                <a:latin typeface="Arial" panose="020B0604020202020204" pitchFamily="34" charset="0"/>
              </a:rPr>
              <a:t>1</a:t>
            </a:r>
            <a:r>
              <a:rPr lang="es-ES" altLang="es-ES">
                <a:latin typeface="Arial" panose="020B0604020202020204" pitchFamily="34" charset="0"/>
              </a:rPr>
              <a:t> a (OA de CP)</a:t>
            </a:r>
            <a:r>
              <a:rPr lang="es-ES" altLang="es-ES" baseline="-25000">
                <a:latin typeface="Arial" panose="020B0604020202020204" pitchFamily="34" charset="0"/>
              </a:rPr>
              <a:t>2</a:t>
            </a:r>
            <a:r>
              <a:rPr lang="es-ES" altLang="es-ES">
                <a:latin typeface="Arial" panose="020B0604020202020204" pitchFamily="34" charset="0"/>
              </a:rPr>
              <a:t> .</a:t>
            </a:r>
          </a:p>
          <a:p>
            <a:pPr eaLnBrk="1" hangingPunct="1"/>
            <a:endParaRPr lang="es-ES" altLang="es-E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4645EA5D-CDB2-77E8-3947-BE1D65E3ED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E473989B-9D61-42B3-A210-540C8517C316}" type="slidenum">
              <a:rPr lang="en-US" altLang="es-ES" sz="1200">
                <a:latin typeface="Arial" panose="020B0604020202020204" pitchFamily="34" charset="0"/>
              </a:rPr>
              <a:pPr eaLnBrk="1" hangingPunct="1"/>
              <a:t>37</a:t>
            </a:fld>
            <a:endParaRPr lang="en-US" altLang="es-ES" sz="1200">
              <a:latin typeface="Arial" panose="020B0604020202020204" pitchFamily="34" charset="0"/>
            </a:endParaRPr>
          </a:p>
        </p:txBody>
      </p:sp>
      <p:sp>
        <p:nvSpPr>
          <p:cNvPr id="63491" name="Rectangle 2">
            <a:extLst>
              <a:ext uri="{FF2B5EF4-FFF2-40B4-BE49-F238E27FC236}">
                <a16:creationId xmlns:a16="http://schemas.microsoft.com/office/drawing/2014/main" id="{830B96F1-A1D9-05F9-33E4-E4518F5BEF06}"/>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BE1807B2-97EA-9806-C8E2-A2559D4811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E1AF7492-CDA3-5BC5-EF03-28F9AC7B8286}"/>
              </a:ext>
            </a:extLst>
          </p:cNvPr>
          <p:cNvSpPr>
            <a:spLocks noGrp="1" noChangeArrowheads="1"/>
          </p:cNvSpPr>
          <p:nvPr>
            <p:ph type="sldNum" sz="quarter" idx="5"/>
          </p:nvPr>
        </p:nvSpPr>
        <p:spPr>
          <a:noFill/>
        </p:spPr>
        <p:txBody>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fld id="{3BD638B7-8999-4F23-8337-402194F14D54}" type="slidenum">
              <a:rPr lang="es-ES" altLang="es-ES" sz="1200"/>
              <a:pPr/>
              <a:t>2</a:t>
            </a:fld>
            <a:endParaRPr lang="es-ES" altLang="es-ES" sz="1200"/>
          </a:p>
        </p:txBody>
      </p:sp>
      <p:sp>
        <p:nvSpPr>
          <p:cNvPr id="24579" name="Rectangle 2">
            <a:extLst>
              <a:ext uri="{FF2B5EF4-FFF2-40B4-BE49-F238E27FC236}">
                <a16:creationId xmlns:a16="http://schemas.microsoft.com/office/drawing/2014/main" id="{C7963908-CBFD-B62C-EF22-E5E715E77199}"/>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F7B53897-B2BC-2980-06FB-B0122846E006}"/>
              </a:ext>
            </a:extLst>
          </p:cNvPr>
          <p:cNvSpPr>
            <a:spLocks noGrp="1" noChangeArrowheads="1"/>
          </p:cNvSpPr>
          <p:nvPr>
            <p:ph type="body" idx="1"/>
          </p:nvPr>
        </p:nvSpPr>
        <p:spPr>
          <a:noFill/>
        </p:spPr>
        <p:txBody>
          <a:bodyP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A0165F09-13C4-25AD-1847-1D64B34D2F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5B827E34-F163-4A79-AF22-2DBC8B0C2027}" type="slidenum">
              <a:rPr lang="en-US" altLang="es-ES" sz="1200">
                <a:latin typeface="Arial" panose="020B0604020202020204" pitchFamily="34" charset="0"/>
              </a:rPr>
              <a:pPr eaLnBrk="1" hangingPunct="1"/>
              <a:t>38</a:t>
            </a:fld>
            <a:endParaRPr lang="en-US" altLang="es-ES" sz="1200">
              <a:latin typeface="Arial" panose="020B0604020202020204" pitchFamily="34" charset="0"/>
            </a:endParaRPr>
          </a:p>
        </p:txBody>
      </p:sp>
      <p:sp>
        <p:nvSpPr>
          <p:cNvPr id="64515" name="Rectangle 2">
            <a:extLst>
              <a:ext uri="{FF2B5EF4-FFF2-40B4-BE49-F238E27FC236}">
                <a16:creationId xmlns:a16="http://schemas.microsoft.com/office/drawing/2014/main" id="{0769C95F-B417-8ED6-054B-5FD7ADA0AA77}"/>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5E5F702-D9B0-9067-A020-0E30679111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01EAB9DF-DED7-CF26-B842-927D0C60F1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DAF62A83-BC14-46FB-A19A-D57B75AB263D}" type="slidenum">
              <a:rPr lang="en-US" altLang="es-ES" sz="1200">
                <a:latin typeface="Arial" panose="020B0604020202020204" pitchFamily="34" charset="0"/>
              </a:rPr>
              <a:pPr eaLnBrk="1" hangingPunct="1"/>
              <a:t>39</a:t>
            </a:fld>
            <a:endParaRPr lang="en-US" altLang="es-ES" sz="1200">
              <a:latin typeface="Arial" panose="020B0604020202020204" pitchFamily="34" charset="0"/>
            </a:endParaRPr>
          </a:p>
        </p:txBody>
      </p:sp>
      <p:sp>
        <p:nvSpPr>
          <p:cNvPr id="65539" name="Rectangle 2">
            <a:extLst>
              <a:ext uri="{FF2B5EF4-FFF2-40B4-BE49-F238E27FC236}">
                <a16:creationId xmlns:a16="http://schemas.microsoft.com/office/drawing/2014/main" id="{E878DB68-A7F8-1758-DACF-109DC5E54337}"/>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78AA6589-1119-CCA6-BCDB-A674EB6339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La curva de demanda agregada muestra la relación entre el nivel general de precios y la cantidad de producto agregado demandado. La curva tiene pendiente decreciente debido al efecto ingreso y efecto tasa de interés de un cambio en el nivel general de precios. Aquí, la cantidad total de bienes y servicios demandados a un nivel de precios de 8.9, el número real para 1933, es de $636 billones en dólares de 2000, la cantidad real de producto agregado demandado en 1933. De acuerdo a nuestra curva hipotética, sin embargo, si el nivel general de precios hubiera sido de solo 5.0, la cantidad de producto agregado demandado hubiera sido de $950 billones.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4ADE268A-6DC6-2F6F-44F3-9E51622BBA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EEF29425-1FC1-422E-BC66-B082FAE6C8C0}" type="slidenum">
              <a:rPr lang="en-US" altLang="es-ES" sz="1200">
                <a:latin typeface="Arial" panose="020B0604020202020204" pitchFamily="34" charset="0"/>
              </a:rPr>
              <a:pPr eaLnBrk="1" hangingPunct="1"/>
              <a:t>40</a:t>
            </a:fld>
            <a:endParaRPr lang="en-US" altLang="es-ES" sz="1200">
              <a:latin typeface="Arial" panose="020B0604020202020204" pitchFamily="34" charset="0"/>
            </a:endParaRPr>
          </a:p>
        </p:txBody>
      </p:sp>
      <p:sp>
        <p:nvSpPr>
          <p:cNvPr id="66563" name="Rectangle 2">
            <a:extLst>
              <a:ext uri="{FF2B5EF4-FFF2-40B4-BE49-F238E27FC236}">
                <a16:creationId xmlns:a16="http://schemas.microsoft.com/office/drawing/2014/main" id="{9A49D925-6CC3-193D-5204-9409623A2280}"/>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DF4591B-0617-B07B-600D-68C1E37E92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Clr>
                <a:schemeClr val="hlink"/>
              </a:buClr>
              <a:buSzPct val="70000"/>
              <a:buFont typeface="Wingdings" panose="05000000000000000000" pitchFamily="2" charset="2"/>
              <a:buNone/>
            </a:pPr>
            <a:endParaRPr lang="es-ES" altLang="es-E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DA877575-1D8D-CB4D-7F8A-C67E60A3CD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44AA309E-AF76-4905-B5B9-599CAF950A45}" type="slidenum">
              <a:rPr lang="en-US" altLang="es-ES" sz="1200">
                <a:latin typeface="Arial" panose="020B0604020202020204" pitchFamily="34" charset="0"/>
              </a:rPr>
              <a:pPr eaLnBrk="1" hangingPunct="1"/>
              <a:t>41</a:t>
            </a:fld>
            <a:endParaRPr lang="en-US" altLang="es-ES" sz="1200">
              <a:latin typeface="Arial" panose="020B0604020202020204" pitchFamily="34" charset="0"/>
            </a:endParaRPr>
          </a:p>
        </p:txBody>
      </p:sp>
      <p:sp>
        <p:nvSpPr>
          <p:cNvPr id="67587" name="Rectangle 2">
            <a:extLst>
              <a:ext uri="{FF2B5EF4-FFF2-40B4-BE49-F238E27FC236}">
                <a16:creationId xmlns:a16="http://schemas.microsoft.com/office/drawing/2014/main" id="{6156837D-C17D-B6A0-C0C5-90D4EC61694E}"/>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E8040D6-2979-3FFB-0603-6B6FB88F18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Cuando se indica que la curva de demanda agregada se desplaza cuando cambia el stock de capital físico el argumento es el del acelerador de inversiones: mayor capital físico induce menor gasto en inversión y por lo tanto menor demanda agregada.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CF6279B8-8A9C-E3FE-D13C-C1F2F03CA1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347F0C85-2BA0-4826-ABD4-133E27B7A7D8}" type="slidenum">
              <a:rPr lang="en-US" altLang="es-ES" sz="1200">
                <a:latin typeface="Arial" panose="020B0604020202020204" pitchFamily="34" charset="0"/>
              </a:rPr>
              <a:pPr eaLnBrk="1" hangingPunct="1"/>
              <a:t>42</a:t>
            </a:fld>
            <a:endParaRPr lang="en-US" altLang="es-ES" sz="1200">
              <a:latin typeface="Arial" panose="020B0604020202020204" pitchFamily="34" charset="0"/>
            </a:endParaRPr>
          </a:p>
        </p:txBody>
      </p:sp>
      <p:sp>
        <p:nvSpPr>
          <p:cNvPr id="68611" name="Rectangle 2">
            <a:extLst>
              <a:ext uri="{FF2B5EF4-FFF2-40B4-BE49-F238E27FC236}">
                <a16:creationId xmlns:a16="http://schemas.microsoft.com/office/drawing/2014/main" id="{4B1CCDC5-2B82-8BD2-F456-C8A2AAA23A18}"/>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C5C09622-F5E8-1F71-1AA6-53B69E66C2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El efecto de aquellos eventos que aumentan la cantidad de producto agregado demandado a cualquier nivel de precios, tales como mejoras en las expectativas de los empresarios y consumidores o aumentos del gasto de gobierno. Tales cambios desplazan la curva de demanda agregada hacia la derecha, desde DA</a:t>
            </a:r>
            <a:r>
              <a:rPr lang="es-ES" altLang="es-ES" baseline="-25000">
                <a:latin typeface="Arial" panose="020B0604020202020204" pitchFamily="34" charset="0"/>
              </a:rPr>
              <a:t>1</a:t>
            </a:r>
            <a:r>
              <a:rPr lang="es-ES" altLang="es-ES">
                <a:latin typeface="Arial" panose="020B0604020202020204" pitchFamily="34" charset="0"/>
              </a:rPr>
              <a:t> hacia </a:t>
            </a:r>
            <a:r>
              <a:rPr lang="es-ES" altLang="es-ES" i="1">
                <a:latin typeface="Arial" panose="020B0604020202020204" pitchFamily="34" charset="0"/>
              </a:rPr>
              <a:t>DA</a:t>
            </a:r>
            <a:r>
              <a:rPr lang="es-ES" altLang="es-ES" baseline="-25000">
                <a:latin typeface="Arial" panose="020B0604020202020204" pitchFamily="34" charset="0"/>
              </a:rPr>
              <a:t>2</a:t>
            </a:r>
            <a:r>
              <a:rPr lang="es-ES" altLang="es-ES">
                <a:latin typeface="Arial" panose="020B0604020202020204" pitchFamily="34" charset="0"/>
              </a:rPr>
              <a:t>.</a:t>
            </a:r>
          </a:p>
          <a:p>
            <a:pPr eaLnBrk="1" hangingPunct="1"/>
            <a:endParaRPr lang="es-ES" altLang="es-E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CE52D52E-BE89-D1CB-04A2-25CE7DFE00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93AC2194-C1AA-46E2-8EA2-FAF44F4D7B3A}" type="slidenum">
              <a:rPr lang="en-US" altLang="es-ES" sz="1200">
                <a:latin typeface="Arial" panose="020B0604020202020204" pitchFamily="34" charset="0"/>
              </a:rPr>
              <a:pPr eaLnBrk="1" hangingPunct="1"/>
              <a:t>43</a:t>
            </a:fld>
            <a:endParaRPr lang="en-US" altLang="es-ES" sz="1200">
              <a:latin typeface="Arial" panose="020B0604020202020204" pitchFamily="34" charset="0"/>
            </a:endParaRPr>
          </a:p>
        </p:txBody>
      </p:sp>
      <p:sp>
        <p:nvSpPr>
          <p:cNvPr id="69635" name="Rectangle 2">
            <a:extLst>
              <a:ext uri="{FF2B5EF4-FFF2-40B4-BE49-F238E27FC236}">
                <a16:creationId xmlns:a16="http://schemas.microsoft.com/office/drawing/2014/main" id="{73F28A47-4775-02AD-87DB-B01149BE163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F75AE1A-0BB4-3E5D-7FB6-4396A890A6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El efecto de aquellos eventos que hacen caer la cantidad agregada de producto demandado a cualquier nivel de precios, tal como una caída en la riqueza causada por una caída en los mercados de valores. Esto implica un desplazamiento de la curva de demanda agregada hacia la izquierda, desde DA</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DA</a:t>
            </a:r>
            <a:r>
              <a:rPr lang="es-ES" altLang="es-ES" baseline="-25000">
                <a:latin typeface="Arial" panose="020B0604020202020204" pitchFamily="34" charset="0"/>
              </a:rPr>
              <a:t>2</a:t>
            </a:r>
            <a:r>
              <a:rPr lang="es-ES" altLang="es-ES">
                <a:latin typeface="Arial" panose="020B0604020202020204" pitchFamily="34" charset="0"/>
              </a:rPr>
              <a:t>.</a:t>
            </a:r>
          </a:p>
          <a:p>
            <a:pPr eaLnBrk="1" hangingPunct="1"/>
            <a:endParaRPr lang="es-ES" altLang="es-E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F6CEB453-10ED-114D-C9DE-31833A763B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A51C410C-A91A-4CFC-8989-83A6FF802EA7}" type="slidenum">
              <a:rPr lang="en-US" altLang="es-ES" sz="1200">
                <a:latin typeface="Arial" panose="020B0604020202020204" pitchFamily="34" charset="0"/>
              </a:rPr>
              <a:pPr eaLnBrk="1" hangingPunct="1"/>
              <a:t>44</a:t>
            </a:fld>
            <a:endParaRPr lang="en-US" altLang="es-ES" sz="1200">
              <a:latin typeface="Arial" panose="020B0604020202020204" pitchFamily="34" charset="0"/>
            </a:endParaRPr>
          </a:p>
        </p:txBody>
      </p:sp>
      <p:sp>
        <p:nvSpPr>
          <p:cNvPr id="72707" name="Rectangle 2">
            <a:extLst>
              <a:ext uri="{FF2B5EF4-FFF2-40B4-BE49-F238E27FC236}">
                <a16:creationId xmlns:a16="http://schemas.microsoft.com/office/drawing/2014/main" id="{E175716C-7CB7-31FF-95C5-8BE4FD612402}"/>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DC97D72B-3DD7-7DE8-75DC-99ABF6436A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Un cambio en las expectativas lleva a un aumento en el gasto en inversión que desplaza la curva DA hacia la derecha por dos razones. Manteniendo el nivel general de precios constante, se da un incremento inicial en el PBI a partir del aumento de I. Luego se dan aumentos sucesivos en el PBI a medida que aumenta el ingreso disponible y con él el gasto en consumo. El panel (a) muestra cómo se da el aumento en el PBI a un nivel dado de precios. El panel (b) muestra cómo esto desplaza la curva DA.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ECFF764B-F5BA-99F7-79D4-4D1C036369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F4A08DA-8698-4A1E-95C8-2EA4DB66BC04}" type="slidenum">
              <a:rPr lang="en-US" altLang="es-ES" sz="1200">
                <a:latin typeface="Arial" panose="020B0604020202020204" pitchFamily="34" charset="0"/>
              </a:rPr>
              <a:pPr eaLnBrk="1" hangingPunct="1"/>
              <a:t>45</a:t>
            </a:fld>
            <a:endParaRPr lang="en-US" altLang="es-ES" sz="1200">
              <a:latin typeface="Arial" panose="020B0604020202020204" pitchFamily="34" charset="0"/>
            </a:endParaRPr>
          </a:p>
        </p:txBody>
      </p:sp>
      <p:sp>
        <p:nvSpPr>
          <p:cNvPr id="73731" name="Rectangle 2">
            <a:extLst>
              <a:ext uri="{FF2B5EF4-FFF2-40B4-BE49-F238E27FC236}">
                <a16:creationId xmlns:a16="http://schemas.microsoft.com/office/drawing/2014/main" id="{F208E2A2-DAF7-4D33-F58D-8FBB6BF85909}"/>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A4420EB9-9310-5F42-90A2-9ACCCC2019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BA4DD1C1-561D-8CE2-B8EA-43396640FD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EECB0A3A-8FAF-4E19-BAD1-BCD5E3069D3E}" type="slidenum">
              <a:rPr lang="en-US" altLang="es-ES" sz="1200">
                <a:latin typeface="Arial" panose="020B0604020202020204" pitchFamily="34" charset="0"/>
              </a:rPr>
              <a:pPr eaLnBrk="1" hangingPunct="1"/>
              <a:t>46</a:t>
            </a:fld>
            <a:endParaRPr lang="en-US" altLang="es-ES" sz="1200">
              <a:latin typeface="Arial" panose="020B0604020202020204" pitchFamily="34" charset="0"/>
            </a:endParaRPr>
          </a:p>
        </p:txBody>
      </p:sp>
      <p:sp>
        <p:nvSpPr>
          <p:cNvPr id="74755" name="Rectangle 2">
            <a:extLst>
              <a:ext uri="{FF2B5EF4-FFF2-40B4-BE49-F238E27FC236}">
                <a16:creationId xmlns:a16="http://schemas.microsoft.com/office/drawing/2014/main" id="{2A18CC79-8135-598F-7F2F-D96EE9F6B8BD}"/>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00F11A1-8BDA-964E-A48F-072DEC37E4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El modelo OA-DA combina la curva de oferta agregada de corto plazo con la curva de demanda agregada. El punto de intersección: </a:t>
            </a:r>
            <a:r>
              <a:rPr lang="es-ES" altLang="es-ES" i="1">
                <a:latin typeface="Arial" panose="020B0604020202020204" pitchFamily="34" charset="0"/>
              </a:rPr>
              <a:t>ESR </a:t>
            </a:r>
            <a:r>
              <a:rPr lang="es-ES" altLang="es-ES">
                <a:latin typeface="Arial" panose="020B0604020202020204" pitchFamily="34" charset="0"/>
              </a:rPr>
              <a:t>, es el punto de equilibrio macroeconómico de corto plazo donde la cantidad agregada de producto demandado es igual a la cantidad agregada de producto ofrecido. </a:t>
            </a:r>
            <a:r>
              <a:rPr lang="es-ES" altLang="es-ES" i="1">
                <a:latin typeface="Arial" panose="020B0604020202020204" pitchFamily="34" charset="0"/>
              </a:rPr>
              <a:t>P</a:t>
            </a:r>
            <a:r>
              <a:rPr lang="es-ES" altLang="es-ES" i="1" baseline="-25000">
                <a:latin typeface="Arial" panose="020B0604020202020204" pitchFamily="34" charset="0"/>
              </a:rPr>
              <a:t>E</a:t>
            </a:r>
            <a:r>
              <a:rPr lang="es-ES" altLang="es-ES" i="1">
                <a:latin typeface="Arial" panose="020B0604020202020204" pitchFamily="34" charset="0"/>
              </a:rPr>
              <a:t> </a:t>
            </a:r>
            <a:r>
              <a:rPr lang="es-ES" altLang="es-ES">
                <a:latin typeface="Arial" panose="020B0604020202020204" pitchFamily="34" charset="0"/>
              </a:rPr>
              <a:t>es el nivel general de precios de equilibrio de corto plazo, y </a:t>
            </a:r>
            <a:r>
              <a:rPr lang="es-ES" altLang="es-ES" i="1">
                <a:latin typeface="Arial" panose="020B0604020202020204" pitchFamily="34" charset="0"/>
              </a:rPr>
              <a:t>Y</a:t>
            </a:r>
            <a:r>
              <a:rPr lang="es-ES" altLang="es-ES" i="1" baseline="-25000">
                <a:latin typeface="Arial" panose="020B0604020202020204" pitchFamily="34" charset="0"/>
              </a:rPr>
              <a:t>E</a:t>
            </a:r>
            <a:r>
              <a:rPr lang="es-ES" altLang="es-ES" i="1">
                <a:latin typeface="Arial" panose="020B0604020202020204" pitchFamily="34" charset="0"/>
              </a:rPr>
              <a:t> </a:t>
            </a:r>
            <a:r>
              <a:rPr lang="es-ES" altLang="es-ES">
                <a:latin typeface="Arial" panose="020B0604020202020204" pitchFamily="34" charset="0"/>
              </a:rPr>
              <a:t>es el nivel de producto agregado de equilibrio en el corto plazo.</a:t>
            </a:r>
          </a:p>
          <a:p>
            <a:pPr eaLnBrk="1" hangingPunct="1"/>
            <a:endParaRPr lang="es-ES" altLang="es-E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5DB9A9B8-3782-52C3-5DC2-2EA55FCB9A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C14CA082-6BD5-4603-9B0F-C17F3E024DA1}" type="slidenum">
              <a:rPr lang="en-US" altLang="es-ES" sz="1200">
                <a:latin typeface="Arial" panose="020B0604020202020204" pitchFamily="34" charset="0"/>
              </a:rPr>
              <a:pPr eaLnBrk="1" hangingPunct="1"/>
              <a:t>47</a:t>
            </a:fld>
            <a:endParaRPr lang="en-US" altLang="es-ES" sz="1200">
              <a:latin typeface="Arial" panose="020B0604020202020204" pitchFamily="34" charset="0"/>
            </a:endParaRPr>
          </a:p>
        </p:txBody>
      </p:sp>
      <p:sp>
        <p:nvSpPr>
          <p:cNvPr id="75779" name="Rectangle 2">
            <a:extLst>
              <a:ext uri="{FF2B5EF4-FFF2-40B4-BE49-F238E27FC236}">
                <a16:creationId xmlns:a16="http://schemas.microsoft.com/office/drawing/2014/main" id="{D16B2A14-280E-1BC9-66BC-F4366D3A0E67}"/>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D9CE899D-68E4-9C10-53A9-48F73FA40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C4C6F701-7703-490F-ADC6-041F28414846}" type="slidenum">
              <a:rPr lang="es-ES" smtClean="0"/>
              <a:pPr/>
              <a:t>4</a:t>
            </a:fld>
            <a:endParaRPr lang="es-ES"/>
          </a:p>
        </p:txBody>
      </p:sp>
      <p:sp>
        <p:nvSpPr>
          <p:cNvPr id="67587" name="Rectangle 2"/>
          <p:cNvSpPr>
            <a:spLocks noGrp="1" noChangeArrowheads="1"/>
          </p:cNvSpPr>
          <p:nvPr>
            <p:ph type="body" idx="1"/>
          </p:nvPr>
        </p:nvSpPr>
        <p:spPr>
          <a:xfrm>
            <a:off x="906357" y="4715907"/>
            <a:ext cx="4984962" cy="4467701"/>
          </a:xfrm>
          <a:noFill/>
          <a:ln/>
        </p:spPr>
        <p:txBody>
          <a:bodyPr lIns="90488" tIns="44450" rIns="90488" bIns="44450"/>
          <a:lstStyle/>
          <a:p>
            <a:pPr eaLnBrk="1" hangingPunct="1"/>
            <a:endParaRPr lang="es-EC"/>
          </a:p>
        </p:txBody>
      </p:sp>
      <p:sp>
        <p:nvSpPr>
          <p:cNvPr id="67588" name="Rectangle 3"/>
          <p:cNvSpPr>
            <a:spLocks noGrp="1" noRot="1" noChangeAspect="1" noChangeArrowheads="1" noTextEdit="1"/>
          </p:cNvSpPr>
          <p:nvPr>
            <p:ph type="sldImg"/>
          </p:nvPr>
        </p:nvSpPr>
        <p:spPr>
          <a:xfrm>
            <a:off x="101600" y="750888"/>
            <a:ext cx="6594475" cy="3709987"/>
          </a:xfrm>
          <a:ln w="12700" cap="flat">
            <a:solidFill>
              <a:schemeClr val="tx1"/>
            </a:solid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C9873453-8470-A786-4626-386686CC0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2CC0B86F-704C-474A-B460-4D530B586195}" type="slidenum">
              <a:rPr lang="en-US" altLang="es-ES" sz="1200">
                <a:latin typeface="Arial" panose="020B0604020202020204" pitchFamily="34" charset="0"/>
              </a:rPr>
              <a:pPr eaLnBrk="1" hangingPunct="1"/>
              <a:t>48</a:t>
            </a:fld>
            <a:endParaRPr lang="en-US" altLang="es-ES" sz="1200">
              <a:latin typeface="Arial" panose="020B0604020202020204" pitchFamily="34" charset="0"/>
            </a:endParaRPr>
          </a:p>
        </p:txBody>
      </p:sp>
      <p:sp>
        <p:nvSpPr>
          <p:cNvPr id="76803" name="Rectangle 2">
            <a:extLst>
              <a:ext uri="{FF2B5EF4-FFF2-40B4-BE49-F238E27FC236}">
                <a16:creationId xmlns:a16="http://schemas.microsoft.com/office/drawing/2014/main" id="{0501C12F-D176-21DC-67B1-C392E24EB368}"/>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F30E3E0E-F642-7BD4-B9A1-95FA9F3ECA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Un shock de oferta desplaza la curva de oferta agregada de corto plazo, moviendo el nivel general de precios y el producto agregado en direcciones opuestas. El panel (a) muestra un shock negativo de oferta, el cual desplaza la curva de oferta agregada de corto plazo hacia la izquierda, causando estanflación: menor producto agregado y mayor nivel general de precios. Aquí la curva de oferta agregada de corto plazo se desplaza desde (</a:t>
            </a:r>
            <a:r>
              <a:rPr lang="es-ES" altLang="es-ES" i="1">
                <a:latin typeface="Arial" panose="020B0604020202020204" pitchFamily="34" charset="0"/>
              </a:rPr>
              <a:t>OA de CP)</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OA de CP)</a:t>
            </a:r>
            <a:r>
              <a:rPr lang="es-ES" altLang="es-ES" baseline="-25000">
                <a:latin typeface="Arial" panose="020B0604020202020204" pitchFamily="34" charset="0"/>
              </a:rPr>
              <a:t>2</a:t>
            </a:r>
            <a:r>
              <a:rPr lang="es-ES" altLang="es-ES">
                <a:latin typeface="Arial" panose="020B0604020202020204" pitchFamily="34" charset="0"/>
              </a:rPr>
              <a:t>, y la economía se mueve desde </a:t>
            </a:r>
            <a:r>
              <a:rPr lang="es-ES" altLang="es-ES" i="1">
                <a:latin typeface="Arial" panose="020B0604020202020204" pitchFamily="34" charset="0"/>
              </a:rPr>
              <a:t>E</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E</a:t>
            </a:r>
            <a:r>
              <a:rPr lang="es-ES" altLang="es-ES" baseline="-25000">
                <a:latin typeface="Arial" panose="020B0604020202020204" pitchFamily="34" charset="0"/>
              </a:rPr>
              <a:t>2</a:t>
            </a:r>
            <a:r>
              <a:rPr lang="es-ES" altLang="es-ES">
                <a:latin typeface="Arial" panose="020B0604020202020204" pitchFamily="34" charset="0"/>
              </a:rPr>
              <a:t>. El nivel general de precios aumenta desde </a:t>
            </a:r>
            <a:r>
              <a:rPr lang="es-ES" altLang="es-ES" i="1">
                <a:latin typeface="Arial" panose="020B0604020202020204" pitchFamily="34" charset="0"/>
              </a:rPr>
              <a:t>P</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P</a:t>
            </a:r>
            <a:r>
              <a:rPr lang="es-ES" altLang="es-ES" baseline="-25000">
                <a:latin typeface="Arial" panose="020B0604020202020204" pitchFamily="34" charset="0"/>
              </a:rPr>
              <a:t>2</a:t>
            </a:r>
            <a:r>
              <a:rPr lang="es-ES" altLang="es-ES">
                <a:latin typeface="Arial" panose="020B0604020202020204" pitchFamily="34" charset="0"/>
              </a:rPr>
              <a:t> , y el producto agregado cae desde </a:t>
            </a:r>
            <a:r>
              <a:rPr lang="es-ES" altLang="es-ES" i="1">
                <a:latin typeface="Arial" panose="020B0604020202020204" pitchFamily="34" charset="0"/>
              </a:rPr>
              <a:t>Y</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Y</a:t>
            </a:r>
            <a:r>
              <a:rPr lang="es-ES" altLang="es-ES" baseline="-25000">
                <a:latin typeface="Arial" panose="020B0604020202020204" pitchFamily="34" charset="0"/>
              </a:rPr>
              <a:t>2</a:t>
            </a:r>
            <a:r>
              <a:rPr lang="es-ES" altLang="es-ES">
                <a:latin typeface="Arial" panose="020B0604020202020204" pitchFamily="34" charset="0"/>
              </a:rPr>
              <a:t>.</a:t>
            </a:r>
          </a:p>
          <a:p>
            <a:pPr eaLnBrk="1" hangingPunct="1"/>
            <a:endParaRPr lang="es-ES" altLang="es-E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96C8C501-3780-48A7-530A-2692AAFB32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B71E5EE-4CE2-4974-96FF-0CB338314838}" type="slidenum">
              <a:rPr lang="en-US" altLang="es-ES" sz="1200">
                <a:latin typeface="Arial" panose="020B0604020202020204" pitchFamily="34" charset="0"/>
              </a:rPr>
              <a:pPr eaLnBrk="1" hangingPunct="1"/>
              <a:t>49</a:t>
            </a:fld>
            <a:endParaRPr lang="en-US" altLang="es-ES" sz="1200">
              <a:latin typeface="Arial" panose="020B0604020202020204" pitchFamily="34" charset="0"/>
            </a:endParaRPr>
          </a:p>
        </p:txBody>
      </p:sp>
      <p:sp>
        <p:nvSpPr>
          <p:cNvPr id="77827" name="Rectangle 2">
            <a:extLst>
              <a:ext uri="{FF2B5EF4-FFF2-40B4-BE49-F238E27FC236}">
                <a16:creationId xmlns:a16="http://schemas.microsoft.com/office/drawing/2014/main" id="{DBF8EDE1-E732-BF76-9E65-EB9F227865BF}"/>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8BEE8B60-12C1-28EA-ECB4-ECB09433E3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El panel (b) muestra un shock positivo de oferta, el cual desplaza la curva de oferta agregada de corto plazo hacia la derecha, generando un mayor producto agregado y un menor nivel de precios. La curva de oferta agregada de corto plazo se desplaza desde (</a:t>
            </a:r>
            <a:r>
              <a:rPr lang="es-ES" altLang="es-ES" i="1">
                <a:latin typeface="Arial" panose="020B0604020202020204" pitchFamily="34" charset="0"/>
              </a:rPr>
              <a:t>OA de CP)</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OA de CP)</a:t>
            </a:r>
            <a:r>
              <a:rPr lang="es-ES" altLang="es-ES" baseline="-25000">
                <a:latin typeface="Arial" panose="020B0604020202020204" pitchFamily="34" charset="0"/>
              </a:rPr>
              <a:t>2</a:t>
            </a:r>
            <a:r>
              <a:rPr lang="es-ES" altLang="es-ES">
                <a:latin typeface="Arial" panose="020B0604020202020204" pitchFamily="34" charset="0"/>
              </a:rPr>
              <a:t>, y la economía se mueve desde </a:t>
            </a:r>
            <a:r>
              <a:rPr lang="es-ES" altLang="es-ES" i="1">
                <a:latin typeface="Arial" panose="020B0604020202020204" pitchFamily="34" charset="0"/>
              </a:rPr>
              <a:t>E</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E</a:t>
            </a:r>
            <a:r>
              <a:rPr lang="es-ES" altLang="es-ES" baseline="-25000">
                <a:latin typeface="Arial" panose="020B0604020202020204" pitchFamily="34" charset="0"/>
              </a:rPr>
              <a:t>2</a:t>
            </a:r>
            <a:r>
              <a:rPr lang="es-ES" altLang="es-ES">
                <a:latin typeface="Arial" panose="020B0604020202020204" pitchFamily="34" charset="0"/>
              </a:rPr>
              <a:t>. El nivel de precios cae desde </a:t>
            </a:r>
            <a:r>
              <a:rPr lang="es-ES" altLang="es-ES" i="1">
                <a:latin typeface="Arial" panose="020B0604020202020204" pitchFamily="34" charset="0"/>
              </a:rPr>
              <a:t>P</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P</a:t>
            </a:r>
            <a:r>
              <a:rPr lang="es-ES" altLang="es-ES" baseline="-25000">
                <a:latin typeface="Arial" panose="020B0604020202020204" pitchFamily="34" charset="0"/>
              </a:rPr>
              <a:t>2</a:t>
            </a:r>
            <a:r>
              <a:rPr lang="es-ES" altLang="es-ES">
                <a:latin typeface="Arial" panose="020B0604020202020204" pitchFamily="34" charset="0"/>
              </a:rPr>
              <a:t> , y el producto agregado aumenta desde </a:t>
            </a:r>
            <a:r>
              <a:rPr lang="es-ES" altLang="es-ES" i="1">
                <a:latin typeface="Arial" panose="020B0604020202020204" pitchFamily="34" charset="0"/>
              </a:rPr>
              <a:t>Y</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Y</a:t>
            </a:r>
            <a:r>
              <a:rPr lang="es-ES" altLang="es-ES" baseline="-25000">
                <a:latin typeface="Arial" panose="020B0604020202020204" pitchFamily="34" charset="0"/>
              </a:rPr>
              <a:t>2</a:t>
            </a:r>
            <a:r>
              <a:rPr lang="es-ES" altLang="es-ES">
                <a:latin typeface="Arial" panose="020B0604020202020204" pitchFamily="34" charset="0"/>
              </a:rPr>
              <a:t>. Un </a:t>
            </a:r>
            <a:r>
              <a:rPr lang="es-ES" altLang="es-ES" b="1">
                <a:latin typeface="Arial" panose="020B0604020202020204" pitchFamily="34" charset="0"/>
              </a:rPr>
              <a:t>shock de oferta</a:t>
            </a:r>
            <a:r>
              <a:rPr lang="es-ES" altLang="es-ES">
                <a:latin typeface="Arial" panose="020B0604020202020204" pitchFamily="34" charset="0"/>
              </a:rPr>
              <a:t> es un evento que vimos desplaza la curva de oferta de agregada de corto plazo. </a:t>
            </a:r>
            <a:endParaRPr lang="es-ES" altLang="es-ES" b="1">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E5EA7761-795E-988D-F9AB-DC80765819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E208F1E-D9F1-4AAD-9C4B-BC28CBE78F1B}" type="slidenum">
              <a:rPr lang="en-US" altLang="es-ES" sz="1200">
                <a:latin typeface="Arial" panose="020B0604020202020204" pitchFamily="34" charset="0"/>
              </a:rPr>
              <a:pPr eaLnBrk="1" hangingPunct="1"/>
              <a:t>50</a:t>
            </a:fld>
            <a:endParaRPr lang="en-US" altLang="es-ES" sz="1200">
              <a:latin typeface="Arial" panose="020B0604020202020204" pitchFamily="34" charset="0"/>
            </a:endParaRPr>
          </a:p>
        </p:txBody>
      </p:sp>
      <p:sp>
        <p:nvSpPr>
          <p:cNvPr id="78851" name="Rectangle 2">
            <a:extLst>
              <a:ext uri="{FF2B5EF4-FFF2-40B4-BE49-F238E27FC236}">
                <a16:creationId xmlns:a16="http://schemas.microsoft.com/office/drawing/2014/main" id="{FF4171DB-7ABD-AC3E-591D-F503E76D76B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D64062B7-FEDE-8FF8-FC46-DAC8B9E6A8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dirty="0">
                <a:latin typeface="Arial" panose="020B0604020202020204" pitchFamily="34" charset="0"/>
              </a:rPr>
              <a:t>Un shock de demanda desplaza la curva de demanda agregada, moviendo el nivel de precios y el producto agregado en la misma dirección. En el panel (a) un shock negativo de demanda desplaza la curva de demanda agregada hacia la izquierda desde </a:t>
            </a:r>
            <a:r>
              <a:rPr lang="es-ES" altLang="es-ES" i="1" dirty="0">
                <a:latin typeface="Arial" panose="020B0604020202020204" pitchFamily="34" charset="0"/>
              </a:rPr>
              <a:t>DA</a:t>
            </a:r>
            <a:r>
              <a:rPr lang="es-ES" altLang="es-ES" baseline="-25000" dirty="0">
                <a:latin typeface="Arial" panose="020B0604020202020204" pitchFamily="34" charset="0"/>
              </a:rPr>
              <a:t>1</a:t>
            </a:r>
            <a:r>
              <a:rPr lang="es-ES" altLang="es-ES" dirty="0">
                <a:latin typeface="Arial" panose="020B0604020202020204" pitchFamily="34" charset="0"/>
              </a:rPr>
              <a:t> hasta </a:t>
            </a:r>
            <a:r>
              <a:rPr lang="es-ES" altLang="es-ES" i="1" dirty="0">
                <a:latin typeface="Arial" panose="020B0604020202020204" pitchFamily="34" charset="0"/>
              </a:rPr>
              <a:t>DA</a:t>
            </a:r>
            <a:r>
              <a:rPr lang="es-ES" altLang="es-ES" baseline="-25000" dirty="0">
                <a:latin typeface="Arial" panose="020B0604020202020204" pitchFamily="34" charset="0"/>
              </a:rPr>
              <a:t>2</a:t>
            </a:r>
            <a:r>
              <a:rPr lang="es-ES" altLang="es-ES" dirty="0">
                <a:latin typeface="Arial" panose="020B0604020202020204" pitchFamily="34" charset="0"/>
              </a:rPr>
              <a:t>, reduciendo el nivel de precios desde </a:t>
            </a:r>
            <a:r>
              <a:rPr lang="es-ES" altLang="es-ES" i="1" dirty="0">
                <a:latin typeface="Arial" panose="020B0604020202020204" pitchFamily="34" charset="0"/>
              </a:rPr>
              <a:t>P</a:t>
            </a:r>
            <a:r>
              <a:rPr lang="es-ES" altLang="es-ES" baseline="-25000" dirty="0">
                <a:latin typeface="Arial" panose="020B0604020202020204" pitchFamily="34" charset="0"/>
              </a:rPr>
              <a:t>1</a:t>
            </a:r>
            <a:r>
              <a:rPr lang="es-ES" altLang="es-ES" dirty="0">
                <a:latin typeface="Arial" panose="020B0604020202020204" pitchFamily="34" charset="0"/>
              </a:rPr>
              <a:t> hasta </a:t>
            </a:r>
            <a:r>
              <a:rPr lang="es-ES" altLang="es-ES" i="1" dirty="0">
                <a:latin typeface="Arial" panose="020B0604020202020204" pitchFamily="34" charset="0"/>
              </a:rPr>
              <a:t>P</a:t>
            </a:r>
            <a:r>
              <a:rPr lang="es-ES" altLang="es-ES" baseline="-25000" dirty="0">
                <a:latin typeface="Arial" panose="020B0604020202020204" pitchFamily="34" charset="0"/>
              </a:rPr>
              <a:t>2 </a:t>
            </a:r>
            <a:r>
              <a:rPr lang="es-ES" altLang="es-ES" dirty="0">
                <a:latin typeface="Arial" panose="020B0604020202020204" pitchFamily="34" charset="0"/>
              </a:rPr>
              <a:t> y el producto agregado desde </a:t>
            </a:r>
            <a:r>
              <a:rPr lang="es-ES" altLang="es-ES" i="1" dirty="0">
                <a:latin typeface="Arial" panose="020B0604020202020204" pitchFamily="34" charset="0"/>
              </a:rPr>
              <a:t>Y</a:t>
            </a:r>
            <a:r>
              <a:rPr lang="es-ES" altLang="es-ES" baseline="-25000" dirty="0">
                <a:latin typeface="Arial" panose="020B0604020202020204" pitchFamily="34" charset="0"/>
              </a:rPr>
              <a:t>1</a:t>
            </a:r>
            <a:r>
              <a:rPr lang="es-ES" altLang="es-ES" dirty="0">
                <a:latin typeface="Arial" panose="020B0604020202020204" pitchFamily="34" charset="0"/>
              </a:rPr>
              <a:t> hasta </a:t>
            </a:r>
            <a:r>
              <a:rPr lang="es-ES" altLang="es-ES" i="1" dirty="0">
                <a:latin typeface="Arial" panose="020B0604020202020204" pitchFamily="34" charset="0"/>
              </a:rPr>
              <a:t>Y</a:t>
            </a:r>
            <a:r>
              <a:rPr lang="es-ES" altLang="es-ES" baseline="-25000" dirty="0">
                <a:latin typeface="Arial" panose="020B0604020202020204" pitchFamily="34" charset="0"/>
              </a:rPr>
              <a:t>2</a:t>
            </a:r>
            <a:r>
              <a:rPr lang="es-ES" altLang="es-ES" dirty="0">
                <a:latin typeface="Arial" panose="020B0604020202020204" pitchFamily="34" charset="0"/>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DF6C1FD1-BFC3-2C35-FD49-BA25CC1EC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2A8F17C-0B20-4165-86AF-89BEB533761F}" type="slidenum">
              <a:rPr lang="en-US" altLang="es-ES" sz="1200">
                <a:latin typeface="Arial" panose="020B0604020202020204" pitchFamily="34" charset="0"/>
              </a:rPr>
              <a:pPr eaLnBrk="1" hangingPunct="1"/>
              <a:t>51</a:t>
            </a:fld>
            <a:endParaRPr lang="en-US" altLang="es-ES" sz="1200">
              <a:latin typeface="Arial" panose="020B0604020202020204" pitchFamily="34" charset="0"/>
            </a:endParaRPr>
          </a:p>
        </p:txBody>
      </p:sp>
      <p:sp>
        <p:nvSpPr>
          <p:cNvPr id="79875" name="Rectangle 2">
            <a:extLst>
              <a:ext uri="{FF2B5EF4-FFF2-40B4-BE49-F238E27FC236}">
                <a16:creationId xmlns:a16="http://schemas.microsoft.com/office/drawing/2014/main" id="{6DA5CCF5-5D1C-8011-1994-F08110A8ADCD}"/>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9595785F-C5FD-25B7-2250-8D2AEF8D4E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En el panel (b) vemos cómo un shock positivo de demanda desplaza la curva de demanda agregada hacia la derecha, aumentando el nivel de precios desde </a:t>
            </a:r>
            <a:r>
              <a:rPr lang="es-ES" altLang="es-ES" i="1">
                <a:latin typeface="Arial" panose="020B0604020202020204" pitchFamily="34" charset="0"/>
              </a:rPr>
              <a:t>P</a:t>
            </a:r>
            <a:r>
              <a:rPr lang="es-ES" altLang="es-ES">
                <a:latin typeface="Arial" panose="020B0604020202020204" pitchFamily="34" charset="0"/>
              </a:rPr>
              <a:t>1 hasta </a:t>
            </a:r>
            <a:r>
              <a:rPr lang="es-ES" altLang="es-ES" i="1">
                <a:latin typeface="Arial" panose="020B0604020202020204" pitchFamily="34" charset="0"/>
              </a:rPr>
              <a:t>P</a:t>
            </a:r>
            <a:r>
              <a:rPr lang="es-ES" altLang="es-ES">
                <a:latin typeface="Arial" panose="020B0604020202020204" pitchFamily="34" charset="0"/>
              </a:rPr>
              <a:t>2 y el producto agregado desde </a:t>
            </a:r>
            <a:r>
              <a:rPr lang="es-ES" altLang="es-ES" i="1">
                <a:latin typeface="Arial" panose="020B0604020202020204" pitchFamily="34" charset="0"/>
              </a:rPr>
              <a:t>Y</a:t>
            </a:r>
            <a:r>
              <a:rPr lang="es-ES" altLang="es-ES">
                <a:latin typeface="Arial" panose="020B0604020202020204" pitchFamily="34" charset="0"/>
              </a:rPr>
              <a:t>1 hasta </a:t>
            </a:r>
            <a:r>
              <a:rPr lang="es-ES" altLang="es-ES" i="1">
                <a:latin typeface="Arial" panose="020B0604020202020204" pitchFamily="34" charset="0"/>
              </a:rPr>
              <a:t>Y</a:t>
            </a:r>
            <a:r>
              <a:rPr lang="es-ES" altLang="es-ES">
                <a:latin typeface="Arial" panose="020B0604020202020204" pitchFamily="34" charset="0"/>
              </a:rPr>
              <a:t>2.</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5C4DA283-AB1C-FD35-FF6A-11A8C85055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99BC26D-E925-4EBB-97B8-CC6F06420AE3}" type="slidenum">
              <a:rPr lang="en-US" altLang="es-ES" sz="1200">
                <a:latin typeface="Arial" panose="020B0604020202020204" pitchFamily="34" charset="0"/>
              </a:rPr>
              <a:pPr eaLnBrk="1" hangingPunct="1"/>
              <a:t>52</a:t>
            </a:fld>
            <a:endParaRPr lang="en-US" altLang="es-ES" sz="1200">
              <a:latin typeface="Arial" panose="020B0604020202020204" pitchFamily="34" charset="0"/>
            </a:endParaRPr>
          </a:p>
        </p:txBody>
      </p:sp>
      <p:sp>
        <p:nvSpPr>
          <p:cNvPr id="81923" name="Rectangle 2">
            <a:extLst>
              <a:ext uri="{FF2B5EF4-FFF2-40B4-BE49-F238E27FC236}">
                <a16:creationId xmlns:a16="http://schemas.microsoft.com/office/drawing/2014/main" id="{9795565E-12DF-1FA7-F9B1-A86146CAB2A5}"/>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393D8288-8820-E799-69FB-71152A3DC6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Acá el punto de equilibrio de corto plazo también yace sobre la curva de oferta agregada de largo plazo, </a:t>
            </a:r>
            <a:r>
              <a:rPr lang="es-ES" altLang="es-ES" i="1">
                <a:latin typeface="Arial" panose="020B0604020202020204" pitchFamily="34" charset="0"/>
              </a:rPr>
              <a:t>(OA de LP)</a:t>
            </a:r>
            <a:r>
              <a:rPr lang="es-ES" altLang="es-ES">
                <a:latin typeface="Arial" panose="020B0604020202020204" pitchFamily="34" charset="0"/>
              </a:rPr>
              <a:t>. Como resultado, el producto agregado real es igual al producto potencial. La economía se encuentra en su equilibrio macroeconómico de largo plazo en </a:t>
            </a:r>
            <a:r>
              <a:rPr lang="es-ES" altLang="es-ES" i="1">
                <a:latin typeface="Arial" panose="020B0604020202020204" pitchFamily="34" charset="0"/>
              </a:rPr>
              <a:t>E</a:t>
            </a:r>
            <a:r>
              <a:rPr lang="es-ES" altLang="es-ES" i="1" baseline="-25000">
                <a:latin typeface="Arial" panose="020B0604020202020204" pitchFamily="34" charset="0"/>
              </a:rPr>
              <a:t>LR</a:t>
            </a:r>
            <a:r>
              <a:rPr lang="es-ES" altLang="es-ES">
                <a:latin typeface="Arial" panose="020B0604020202020204" pitchFamily="34" charset="0"/>
              </a:rPr>
              <a:t>.</a:t>
            </a:r>
          </a:p>
          <a:p>
            <a:pPr eaLnBrk="1" hangingPunct="1"/>
            <a:endParaRPr lang="es-ES" altLang="es-E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56C38E82-5B54-2F01-3965-451117FCC3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14EA2348-FBD0-49C2-82CC-967EEBE1548F}" type="slidenum">
              <a:rPr lang="en-US" altLang="es-ES" sz="1200">
                <a:latin typeface="Arial" panose="020B0604020202020204" pitchFamily="34" charset="0"/>
              </a:rPr>
              <a:pPr eaLnBrk="1" hangingPunct="1"/>
              <a:t>53</a:t>
            </a:fld>
            <a:endParaRPr lang="en-US" altLang="es-ES" sz="1200">
              <a:latin typeface="Arial" panose="020B0604020202020204" pitchFamily="34" charset="0"/>
            </a:endParaRPr>
          </a:p>
        </p:txBody>
      </p:sp>
      <p:sp>
        <p:nvSpPr>
          <p:cNvPr id="87043" name="Rectangle 2">
            <a:extLst>
              <a:ext uri="{FF2B5EF4-FFF2-40B4-BE49-F238E27FC236}">
                <a16:creationId xmlns:a16="http://schemas.microsoft.com/office/drawing/2014/main" id="{B3EE55D4-E53E-BC94-ABC9-2642470DDA2E}"/>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C516D507-C7AC-D81D-B188-FB37822ABD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ES">
                <a:latin typeface="Arial" panose="020B0604020202020204" pitchFamily="34" charset="0"/>
              </a:rPr>
              <a:t>Comenzando en </a:t>
            </a:r>
            <a:r>
              <a:rPr lang="es-ES" altLang="es-ES" i="1">
                <a:latin typeface="Arial" panose="020B0604020202020204" pitchFamily="34" charset="0"/>
              </a:rPr>
              <a:t>E</a:t>
            </a:r>
            <a:r>
              <a:rPr lang="es-ES" altLang="es-ES" baseline="-25000">
                <a:latin typeface="Arial" panose="020B0604020202020204" pitchFamily="34" charset="0"/>
              </a:rPr>
              <a:t>1</a:t>
            </a:r>
            <a:r>
              <a:rPr lang="es-ES" altLang="es-ES">
                <a:latin typeface="Arial" panose="020B0604020202020204" pitchFamily="34" charset="0"/>
              </a:rPr>
              <a:t> un shock de demanda positivo desplaza </a:t>
            </a:r>
            <a:r>
              <a:rPr lang="es-ES" altLang="es-ES" i="1">
                <a:latin typeface="Arial" panose="020B0604020202020204" pitchFamily="34" charset="0"/>
              </a:rPr>
              <a:t>DA</a:t>
            </a:r>
            <a:r>
              <a:rPr lang="es-ES" altLang="es-ES" baseline="-25000">
                <a:latin typeface="Arial" panose="020B0604020202020204" pitchFamily="34" charset="0"/>
              </a:rPr>
              <a:t>1</a:t>
            </a:r>
            <a:r>
              <a:rPr lang="es-ES" altLang="es-ES">
                <a:latin typeface="Arial" panose="020B0604020202020204" pitchFamily="34" charset="0"/>
              </a:rPr>
              <a:t> hacia la derecha hasta </a:t>
            </a:r>
            <a:r>
              <a:rPr lang="es-ES" altLang="es-ES" i="1">
                <a:latin typeface="Arial" panose="020B0604020202020204" pitchFamily="34" charset="0"/>
              </a:rPr>
              <a:t>DA</a:t>
            </a:r>
            <a:r>
              <a:rPr lang="es-ES" altLang="es-ES" baseline="-25000">
                <a:latin typeface="Arial" panose="020B0604020202020204" pitchFamily="34" charset="0"/>
              </a:rPr>
              <a:t>2</a:t>
            </a:r>
            <a:r>
              <a:rPr lang="es-ES" altLang="es-ES">
                <a:latin typeface="Arial" panose="020B0604020202020204" pitchFamily="34" charset="0"/>
              </a:rPr>
              <a:t>,y la economía se mueve hasta </a:t>
            </a:r>
            <a:r>
              <a:rPr lang="es-ES" altLang="es-ES" i="1">
                <a:latin typeface="Arial" panose="020B0604020202020204" pitchFamily="34" charset="0"/>
              </a:rPr>
              <a:t>E</a:t>
            </a:r>
            <a:r>
              <a:rPr lang="es-ES" altLang="es-ES" baseline="-25000">
                <a:latin typeface="Arial" panose="020B0604020202020204" pitchFamily="34" charset="0"/>
              </a:rPr>
              <a:t>2</a:t>
            </a:r>
            <a:r>
              <a:rPr lang="es-ES" altLang="es-ES">
                <a:latin typeface="Arial" panose="020B0604020202020204" pitchFamily="34" charset="0"/>
              </a:rPr>
              <a:t> en el corto plazo. Esto resulta en una brecha inflacionaria desde que el producto agregado aumenta desde </a:t>
            </a:r>
            <a:r>
              <a:rPr lang="es-ES" altLang="es-ES" i="1">
                <a:latin typeface="Arial" panose="020B0604020202020204" pitchFamily="34" charset="0"/>
              </a:rPr>
              <a:t>Y</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Y</a:t>
            </a:r>
            <a:r>
              <a:rPr lang="es-ES" altLang="es-ES" baseline="-25000">
                <a:latin typeface="Arial" panose="020B0604020202020204" pitchFamily="34" charset="0"/>
              </a:rPr>
              <a:t>2</a:t>
            </a:r>
            <a:r>
              <a:rPr lang="es-ES" altLang="es-ES">
                <a:latin typeface="Arial" panose="020B0604020202020204" pitchFamily="34" charset="0"/>
              </a:rPr>
              <a:t>, el nivel de precio agregado aumenta desde </a:t>
            </a:r>
            <a:r>
              <a:rPr lang="es-ES" altLang="es-ES" i="1">
                <a:latin typeface="Arial" panose="020B0604020202020204" pitchFamily="34" charset="0"/>
              </a:rPr>
              <a:t>P</a:t>
            </a:r>
            <a:r>
              <a:rPr lang="es-ES" altLang="es-ES" baseline="-25000">
                <a:latin typeface="Arial" panose="020B0604020202020204" pitchFamily="34" charset="0"/>
              </a:rPr>
              <a:t>1</a:t>
            </a:r>
            <a:r>
              <a:rPr lang="es-ES" altLang="es-ES">
                <a:latin typeface="Arial" panose="020B0604020202020204" pitchFamily="34" charset="0"/>
              </a:rPr>
              <a:t> hasta </a:t>
            </a:r>
            <a:r>
              <a:rPr lang="es-ES" altLang="es-ES" i="1">
                <a:latin typeface="Arial" panose="020B0604020202020204" pitchFamily="34" charset="0"/>
              </a:rPr>
              <a:t>P</a:t>
            </a:r>
            <a:r>
              <a:rPr lang="es-ES" altLang="es-ES" baseline="-25000">
                <a:latin typeface="Arial" panose="020B0604020202020204" pitchFamily="34" charset="0"/>
              </a:rPr>
              <a:t>2</a:t>
            </a:r>
            <a:r>
              <a:rPr lang="es-ES" altLang="es-ES">
                <a:latin typeface="Arial" panose="020B0604020202020204" pitchFamily="34" charset="0"/>
              </a:rPr>
              <a:t>, y el desempleo cae a un nivel menor.</a:t>
            </a:r>
          </a:p>
          <a:p>
            <a:pPr eaLnBrk="1" hangingPunct="1"/>
            <a:r>
              <a:rPr lang="es-ES" altLang="es-ES">
                <a:latin typeface="Arial" panose="020B0604020202020204" pitchFamily="34" charset="0"/>
              </a:rPr>
              <a:t>En el largo plazo, </a:t>
            </a:r>
            <a:r>
              <a:rPr lang="es-ES" altLang="es-ES" i="1">
                <a:latin typeface="Arial" panose="020B0604020202020204" pitchFamily="34" charset="0"/>
              </a:rPr>
              <a:t>(OA de CP)</a:t>
            </a:r>
            <a:r>
              <a:rPr lang="es-ES" altLang="es-ES" baseline="-25000">
                <a:latin typeface="Arial" panose="020B0604020202020204" pitchFamily="34" charset="0"/>
              </a:rPr>
              <a:t>1</a:t>
            </a:r>
            <a:r>
              <a:rPr lang="es-ES" altLang="es-ES">
                <a:latin typeface="Arial" panose="020B0604020202020204" pitchFamily="34" charset="0"/>
              </a:rPr>
              <a:t> se desplaza hacia la izquierda hasta </a:t>
            </a:r>
            <a:r>
              <a:rPr lang="es-ES" altLang="es-ES" i="1">
                <a:latin typeface="Arial" panose="020B0604020202020204" pitchFamily="34" charset="0"/>
              </a:rPr>
              <a:t>(OA de CP)</a:t>
            </a:r>
            <a:r>
              <a:rPr lang="es-ES" altLang="es-ES" baseline="-25000">
                <a:latin typeface="Arial" panose="020B0604020202020204" pitchFamily="34" charset="0"/>
              </a:rPr>
              <a:t>2</a:t>
            </a:r>
            <a:r>
              <a:rPr lang="es-ES" altLang="es-ES">
                <a:latin typeface="Arial" panose="020B0604020202020204" pitchFamily="34" charset="0"/>
              </a:rPr>
              <a:t> a medida que los salarios nominales aumentan en respuesta a la caída del desempleo. El producto agregado cae regresando a </a:t>
            </a:r>
            <a:r>
              <a:rPr lang="es-ES" altLang="es-ES" i="1">
                <a:latin typeface="Arial" panose="020B0604020202020204" pitchFamily="34" charset="0"/>
              </a:rPr>
              <a:t>Y</a:t>
            </a:r>
            <a:r>
              <a:rPr lang="es-ES" altLang="es-ES" baseline="-25000">
                <a:latin typeface="Arial" panose="020B0604020202020204" pitchFamily="34" charset="0"/>
              </a:rPr>
              <a:t>1</a:t>
            </a:r>
            <a:r>
              <a:rPr lang="es-ES" altLang="es-ES">
                <a:latin typeface="Arial" panose="020B0604020202020204" pitchFamily="34" charset="0"/>
              </a:rPr>
              <a:t>,el nivel de precios aumenta nuevamente hasta alcanzar </a:t>
            </a:r>
            <a:r>
              <a:rPr lang="es-ES" altLang="es-ES" i="1">
                <a:latin typeface="Arial" panose="020B0604020202020204" pitchFamily="34" charset="0"/>
              </a:rPr>
              <a:t>P</a:t>
            </a:r>
            <a:r>
              <a:rPr lang="es-ES" altLang="es-ES" baseline="-25000">
                <a:latin typeface="Arial" panose="020B0604020202020204" pitchFamily="34" charset="0"/>
              </a:rPr>
              <a:t>3</a:t>
            </a:r>
            <a:r>
              <a:rPr lang="es-ES" altLang="es-ES">
                <a:latin typeface="Arial" panose="020B0604020202020204" pitchFamily="34" charset="0"/>
              </a:rPr>
              <a:t>, y la economía retorna al equilibrio macroeconómico de largo plazo en </a:t>
            </a:r>
            <a:r>
              <a:rPr lang="es-ES" altLang="es-ES" i="1">
                <a:latin typeface="Arial" panose="020B0604020202020204" pitchFamily="34" charset="0"/>
              </a:rPr>
              <a:t>E</a:t>
            </a:r>
            <a:r>
              <a:rPr lang="es-ES" altLang="es-ES" baseline="-25000">
                <a:latin typeface="Arial" panose="020B0604020202020204" pitchFamily="34" charset="0"/>
              </a:rPr>
              <a:t>3</a:t>
            </a:r>
            <a:r>
              <a:rPr lang="es-ES" altLang="es-ES">
                <a:latin typeface="Arial" panose="020B0604020202020204" pitchFamily="34" charset="0"/>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2FC79FBE-E425-44C6-8148-0342E76F7DF2}" type="slidenum">
              <a:rPr lang="es-ES" smtClean="0"/>
              <a:pPr/>
              <a:t>11</a:t>
            </a:fld>
            <a:endParaRPr lang="es-ES"/>
          </a:p>
        </p:txBody>
      </p:sp>
      <p:sp>
        <p:nvSpPr>
          <p:cNvPr id="73731" name="Rectangle 2"/>
          <p:cNvSpPr>
            <a:spLocks noGrp="1" noChangeArrowheads="1"/>
          </p:cNvSpPr>
          <p:nvPr>
            <p:ph type="body" idx="1"/>
          </p:nvPr>
        </p:nvSpPr>
        <p:spPr>
          <a:xfrm>
            <a:off x="906357" y="4715907"/>
            <a:ext cx="4984962" cy="4467701"/>
          </a:xfrm>
          <a:noFill/>
          <a:ln/>
        </p:spPr>
        <p:txBody>
          <a:bodyPr lIns="90488" tIns="44450" rIns="90488" bIns="44450"/>
          <a:lstStyle/>
          <a:p>
            <a:pPr eaLnBrk="1" hangingPunct="1"/>
            <a:endParaRPr lang="es-EC"/>
          </a:p>
        </p:txBody>
      </p:sp>
      <p:sp>
        <p:nvSpPr>
          <p:cNvPr id="73732" name="Rectangle 3"/>
          <p:cNvSpPr>
            <a:spLocks noGrp="1" noRot="1" noChangeAspect="1" noChangeArrowheads="1" noTextEdit="1"/>
          </p:cNvSpPr>
          <p:nvPr>
            <p:ph type="sldImg"/>
          </p:nvPr>
        </p:nvSpPr>
        <p:spPr>
          <a:xfrm>
            <a:off x="925513" y="750888"/>
            <a:ext cx="4946650" cy="3709987"/>
          </a:xfrm>
          <a:ln w="12700" cap="flat">
            <a:solidFill>
              <a:schemeClr val="tx1"/>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662EFF7-228A-4D19-A246-9A4DF35F7DC0}" type="slidenum">
              <a:rPr lang="es-ES" smtClean="0"/>
              <a:pPr/>
              <a:t>12</a:t>
            </a:fld>
            <a:endParaRPr lang="es-ES"/>
          </a:p>
        </p:txBody>
      </p:sp>
      <p:sp>
        <p:nvSpPr>
          <p:cNvPr id="76803" name="Rectangle 2"/>
          <p:cNvSpPr>
            <a:spLocks noGrp="1" noChangeArrowheads="1"/>
          </p:cNvSpPr>
          <p:nvPr>
            <p:ph type="body" idx="1"/>
          </p:nvPr>
        </p:nvSpPr>
        <p:spPr>
          <a:xfrm>
            <a:off x="906357" y="4715907"/>
            <a:ext cx="4984962" cy="4467701"/>
          </a:xfrm>
          <a:noFill/>
          <a:ln/>
        </p:spPr>
        <p:txBody>
          <a:bodyPr lIns="90488" tIns="44450" rIns="90488" bIns="44450"/>
          <a:lstStyle/>
          <a:p>
            <a:pPr eaLnBrk="1" hangingPunct="1"/>
            <a:endParaRPr lang="es-EC"/>
          </a:p>
        </p:txBody>
      </p:sp>
      <p:sp>
        <p:nvSpPr>
          <p:cNvPr id="76804" name="Rectangle 3"/>
          <p:cNvSpPr>
            <a:spLocks noGrp="1" noRot="1" noChangeAspect="1" noChangeArrowheads="1" noTextEdit="1"/>
          </p:cNvSpPr>
          <p:nvPr>
            <p:ph type="sldImg"/>
          </p:nvPr>
        </p:nvSpPr>
        <p:spPr>
          <a:xfrm>
            <a:off x="925513" y="750888"/>
            <a:ext cx="4946650" cy="3709987"/>
          </a:xfrm>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4428103-620B-43DA-8670-5705DC47BD7F}" type="slidenum">
              <a:rPr lang="es-ES" smtClean="0"/>
              <a:pPr/>
              <a:t>13</a:t>
            </a:fld>
            <a:endParaRPr lang="es-ES"/>
          </a:p>
        </p:txBody>
      </p:sp>
      <p:sp>
        <p:nvSpPr>
          <p:cNvPr id="77827" name="Rectangle 2"/>
          <p:cNvSpPr>
            <a:spLocks noGrp="1" noChangeArrowheads="1"/>
          </p:cNvSpPr>
          <p:nvPr>
            <p:ph type="body" idx="1"/>
          </p:nvPr>
        </p:nvSpPr>
        <p:spPr>
          <a:xfrm>
            <a:off x="906357" y="4715907"/>
            <a:ext cx="4984962" cy="4467701"/>
          </a:xfrm>
          <a:noFill/>
          <a:ln/>
        </p:spPr>
        <p:txBody>
          <a:bodyPr lIns="90488" tIns="44450" rIns="90488" bIns="44450"/>
          <a:lstStyle/>
          <a:p>
            <a:pPr eaLnBrk="1" hangingPunct="1"/>
            <a:endParaRPr lang="es-EC"/>
          </a:p>
        </p:txBody>
      </p:sp>
      <p:sp>
        <p:nvSpPr>
          <p:cNvPr id="77828" name="Rectangle 3"/>
          <p:cNvSpPr>
            <a:spLocks noGrp="1" noRot="1" noChangeAspect="1" noChangeArrowheads="1" noTextEdit="1"/>
          </p:cNvSpPr>
          <p:nvPr>
            <p:ph type="sldImg"/>
          </p:nvPr>
        </p:nvSpPr>
        <p:spPr>
          <a:xfrm>
            <a:off x="925513" y="750888"/>
            <a:ext cx="4946650" cy="3709987"/>
          </a:xfrm>
          <a:ln w="12700" cap="flat">
            <a:solidFill>
              <a:schemeClr val="tx1"/>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903DE0BA-F279-4455-BAC5-C341A812201B}" type="slidenum">
              <a:rPr lang="es-ES" smtClean="0"/>
              <a:pPr/>
              <a:t>14</a:t>
            </a:fld>
            <a:endParaRPr lang="es-E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s-EC"/>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701165C7-7BBC-4259-B613-0F218C9DAC7E}" type="slidenum">
              <a:rPr lang="es-ES" smtClean="0"/>
              <a:pPr/>
              <a:t>17</a:t>
            </a:fld>
            <a:endParaRPr lang="es-ES" dirty="0"/>
          </a:p>
        </p:txBody>
      </p:sp>
      <p:sp>
        <p:nvSpPr>
          <p:cNvPr id="84995" name="Rectangle 2"/>
          <p:cNvSpPr>
            <a:spLocks noGrp="1" noChangeArrowheads="1"/>
          </p:cNvSpPr>
          <p:nvPr>
            <p:ph type="body" idx="1"/>
          </p:nvPr>
        </p:nvSpPr>
        <p:spPr>
          <a:xfrm>
            <a:off x="914400" y="4343400"/>
            <a:ext cx="5029200" cy="4114800"/>
          </a:xfrm>
          <a:noFill/>
          <a:ln/>
        </p:spPr>
        <p:txBody>
          <a:bodyPr lIns="90488" tIns="44450" rIns="90488" bIns="44450"/>
          <a:lstStyle/>
          <a:p>
            <a:pPr eaLnBrk="1" hangingPunct="1"/>
            <a:endParaRPr lang="es-EC" dirty="0"/>
          </a:p>
        </p:txBody>
      </p:sp>
      <p:sp>
        <p:nvSpPr>
          <p:cNvPr id="84996" name="Rectangle 3"/>
          <p:cNvSpPr>
            <a:spLocks noGrp="1" noRot="1" noChangeAspect="1" noChangeArrowheads="1" noTextEdit="1"/>
          </p:cNvSpPr>
          <p:nvPr>
            <p:ph type="sldImg"/>
          </p:nvPr>
        </p:nvSpPr>
        <p:spPr>
          <a:xfrm>
            <a:off x="393700" y="692150"/>
            <a:ext cx="6070600" cy="3416300"/>
          </a:xfrm>
          <a:ln w="12700" cap="flat">
            <a:solidFill>
              <a:schemeClr val="tx1"/>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BE3D9C17-9118-4870-A777-0AC3E38D0EDE}" type="slidenum">
              <a:rPr lang="es-ES" smtClean="0"/>
              <a:pPr/>
              <a:t>22</a:t>
            </a:fld>
            <a:endParaRPr lang="es-ES" dirty="0"/>
          </a:p>
        </p:txBody>
      </p:sp>
      <p:sp>
        <p:nvSpPr>
          <p:cNvPr id="88067" name="Rectangle 2"/>
          <p:cNvSpPr>
            <a:spLocks noGrp="1" noChangeArrowheads="1"/>
          </p:cNvSpPr>
          <p:nvPr>
            <p:ph type="body" idx="1"/>
          </p:nvPr>
        </p:nvSpPr>
        <p:spPr>
          <a:xfrm>
            <a:off x="914400" y="4343400"/>
            <a:ext cx="5029200" cy="4114800"/>
          </a:xfrm>
          <a:noFill/>
          <a:ln/>
        </p:spPr>
        <p:txBody>
          <a:bodyPr lIns="90488" tIns="44450" rIns="90488" bIns="44450"/>
          <a:lstStyle/>
          <a:p>
            <a:pPr eaLnBrk="1" hangingPunct="1"/>
            <a:endParaRPr lang="es-EC" dirty="0"/>
          </a:p>
        </p:txBody>
      </p:sp>
      <p:sp>
        <p:nvSpPr>
          <p:cNvPr id="88068" name="Rectangle 3"/>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bg>
      <p:bgPr>
        <a:solidFill>
          <a:srgbClr val="1957D1"/>
        </a:solidFill>
        <a:effectLst/>
      </p:bgPr>
    </p:bg>
    <p:spTree>
      <p:nvGrpSpPr>
        <p:cNvPr id="1" name="Shape 12"/>
        <p:cNvGrpSpPr/>
        <p:nvPr/>
      </p:nvGrpSpPr>
      <p:grpSpPr>
        <a:xfrm>
          <a:off x="0" y="0"/>
          <a:ext cx="0" cy="0"/>
          <a:chOff x="0" y="0"/>
          <a:chExt cx="0" cy="0"/>
        </a:xfrm>
      </p:grpSpPr>
      <p:pic>
        <p:nvPicPr>
          <p:cNvPr id="13" name="Google Shape;13;p23"/>
          <p:cNvPicPr preferRelativeResize="0"/>
          <p:nvPr/>
        </p:nvPicPr>
        <p:blipFill rotWithShape="1">
          <a:blip r:embed="rId2">
            <a:alphaModFix/>
          </a:blip>
          <a:srcRect t="94542"/>
          <a:stretch>
            <a:fillRect/>
          </a:stretch>
        </p:blipFill>
        <p:spPr>
          <a:xfrm>
            <a:off x="-43071" y="6478796"/>
            <a:ext cx="12327836" cy="379204"/>
          </a:xfrm>
          <a:prstGeom prst="rect">
            <a:avLst/>
          </a:prstGeom>
          <a:noFill/>
          <a:ln>
            <a:noFill/>
          </a:ln>
        </p:spPr>
      </p:pic>
      <p:sp>
        <p:nvSpPr>
          <p:cNvPr id="14" name="Google Shape;14;p23"/>
          <p:cNvSpPr txBox="1">
            <a:spLocks noGrp="1"/>
          </p:cNvSpPr>
          <p:nvPr>
            <p:ph type="body" idx="1" hasCustomPrompt="1"/>
          </p:nvPr>
        </p:nvSpPr>
        <p:spPr>
          <a:xfrm>
            <a:off x="7591477" y="754597"/>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lt1"/>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sp>
        <p:nvSpPr>
          <p:cNvPr id="18" name="Google Shape;18;p23"/>
          <p:cNvSpPr txBox="1">
            <a:spLocks noGrp="1"/>
          </p:cNvSpPr>
          <p:nvPr>
            <p:ph type="subTitle" idx="2"/>
          </p:nvPr>
        </p:nvSpPr>
        <p:spPr>
          <a:xfrm>
            <a:off x="502104" y="4631267"/>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accent1"/>
              </a:buClr>
              <a:buSzPts val="2400"/>
              <a:buNone/>
              <a:defRPr sz="1800">
                <a:solidFill>
                  <a:schemeClr val="accent1"/>
                </a:solidFill>
                <a:latin typeface="Arial" panose="020B0604020202020204" pitchFamily="34" charset="0"/>
                <a:cs typeface="Arial" panose="020B0604020202020204" pitchFamily="34" charset="0"/>
              </a:defRPr>
            </a:lvl1pPr>
            <a:lvl2pPr lvl="1" algn="ctr">
              <a:lnSpc>
                <a:spcPct val="90000"/>
              </a:lnSpc>
              <a:spcBef>
                <a:spcPts val="375"/>
              </a:spcBef>
              <a:spcAft>
                <a:spcPts val="0"/>
              </a:spcAft>
              <a:buClr>
                <a:schemeClr val="accent3"/>
              </a:buClr>
              <a:buSzPts val="2000"/>
              <a:buNone/>
              <a:defRPr sz="1500"/>
            </a:lvl2pPr>
            <a:lvl3pPr lvl="2" algn="ctr">
              <a:lnSpc>
                <a:spcPct val="90000"/>
              </a:lnSpc>
              <a:spcBef>
                <a:spcPts val="375"/>
              </a:spcBef>
              <a:spcAft>
                <a:spcPts val="0"/>
              </a:spcAft>
              <a:buClr>
                <a:schemeClr val="accent3"/>
              </a:buClr>
              <a:buSzPts val="1800"/>
              <a:buNone/>
              <a:defRPr sz="1350"/>
            </a:lvl3pPr>
            <a:lvl4pPr lvl="3" algn="ctr">
              <a:lnSpc>
                <a:spcPct val="90000"/>
              </a:lnSpc>
              <a:spcBef>
                <a:spcPts val="375"/>
              </a:spcBef>
              <a:spcAft>
                <a:spcPts val="0"/>
              </a:spcAft>
              <a:buClr>
                <a:schemeClr val="accent3"/>
              </a:buClr>
              <a:buSzPts val="1600"/>
              <a:buNone/>
              <a:defRPr sz="1200"/>
            </a:lvl4pPr>
            <a:lvl5pPr lvl="4" algn="ctr">
              <a:lnSpc>
                <a:spcPct val="90000"/>
              </a:lnSpc>
              <a:spcBef>
                <a:spcPts val="375"/>
              </a:spcBef>
              <a:spcAft>
                <a:spcPts val="0"/>
              </a:spcAft>
              <a:buClr>
                <a:schemeClr val="accent3"/>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dirty="0"/>
          </a:p>
        </p:txBody>
      </p:sp>
      <p:sp>
        <p:nvSpPr>
          <p:cNvPr id="17" name="Google Shape;17;p23"/>
          <p:cNvSpPr txBox="1">
            <a:spLocks noGrp="1"/>
          </p:cNvSpPr>
          <p:nvPr>
            <p:ph type="ctrTitle"/>
          </p:nvPr>
        </p:nvSpPr>
        <p:spPr>
          <a:xfrm>
            <a:off x="502104" y="2051900"/>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Montserrat"/>
              <a:buNone/>
              <a:defRPr sz="45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Imagen 2">
            <a:extLst>
              <a:ext uri="{FF2B5EF4-FFF2-40B4-BE49-F238E27FC236}">
                <a16:creationId xmlns:a16="http://schemas.microsoft.com/office/drawing/2014/main" id="{A8117644-72FE-A0A1-E087-9DA1BC731B8A}"/>
              </a:ext>
            </a:extLst>
          </p:cNvPr>
          <p:cNvPicPr>
            <a:picLocks noChangeAspect="1"/>
          </p:cNvPicPr>
          <p:nvPr userDrawn="1"/>
        </p:nvPicPr>
        <p:blipFill>
          <a:blip r:embed="rId3"/>
          <a:stretch>
            <a:fillRect/>
          </a:stretch>
        </p:blipFill>
        <p:spPr>
          <a:xfrm>
            <a:off x="372895" y="309942"/>
            <a:ext cx="2951265" cy="96407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userDrawn="1">
  <p:cSld name="Título y objetos">
    <p:spTree>
      <p:nvGrpSpPr>
        <p:cNvPr id="1" name="Shape 36"/>
        <p:cNvGrpSpPr/>
        <p:nvPr/>
      </p:nvGrpSpPr>
      <p:grpSpPr>
        <a:xfrm>
          <a:off x="0" y="0"/>
          <a:ext cx="0" cy="0"/>
          <a:chOff x="0" y="0"/>
          <a:chExt cx="0" cy="0"/>
        </a:xfrm>
      </p:grpSpPr>
      <p:sp>
        <p:nvSpPr>
          <p:cNvPr id="37" name="Google Shape;37;p26"/>
          <p:cNvSpPr/>
          <p:nvPr/>
        </p:nvSpPr>
        <p:spPr>
          <a:xfrm>
            <a:off x="0" y="0"/>
            <a:ext cx="12192000" cy="185738"/>
          </a:xfrm>
          <a:prstGeom prst="rect">
            <a:avLst/>
          </a:prstGeom>
          <a:solidFill>
            <a:srgbClr val="1957D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40" name="Google Shape;40;p26"/>
          <p:cNvSpPr txBox="1">
            <a:spLocks noGrp="1"/>
          </p:cNvSpPr>
          <p:nvPr>
            <p:ph type="title"/>
          </p:nvPr>
        </p:nvSpPr>
        <p:spPr>
          <a:xfrm>
            <a:off x="838200" y="1480930"/>
            <a:ext cx="9514840" cy="11267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1800"/>
              <a:buNone/>
              <a:defRPr>
                <a:solidFill>
                  <a:srgbClr val="1957D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6"/>
          <p:cNvSpPr txBox="1">
            <a:spLocks noGrp="1"/>
          </p:cNvSpPr>
          <p:nvPr>
            <p:ph type="body" idx="1"/>
          </p:nvPr>
        </p:nvSpPr>
        <p:spPr>
          <a:xfrm>
            <a:off x="838201" y="2814321"/>
            <a:ext cx="8928100" cy="3362643"/>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accent3"/>
              </a:buClr>
              <a:buSzPts val="1800"/>
              <a:buChar char="•"/>
              <a:defRPr>
                <a:latin typeface="Arial" panose="020B0604020202020204" pitchFamily="34" charset="0"/>
                <a:cs typeface="Arial" panose="020B0604020202020204" pitchFamily="34" charset="0"/>
              </a:defRPr>
            </a:lvl1pPr>
            <a:lvl2pPr marL="685800" lvl="1" indent="-257175" algn="l">
              <a:lnSpc>
                <a:spcPct val="90000"/>
              </a:lnSpc>
              <a:spcBef>
                <a:spcPts val="375"/>
              </a:spcBef>
              <a:spcAft>
                <a:spcPts val="0"/>
              </a:spcAft>
              <a:buClr>
                <a:schemeClr val="accent3"/>
              </a:buClr>
              <a:buSzPts val="18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57175" algn="l">
              <a:lnSpc>
                <a:spcPct val="90000"/>
              </a:lnSpc>
              <a:spcBef>
                <a:spcPts val="375"/>
              </a:spcBef>
              <a:spcAft>
                <a:spcPts val="0"/>
              </a:spcAft>
              <a:buClr>
                <a:schemeClr val="accent3"/>
              </a:buClr>
              <a:buSzPts val="1800"/>
              <a:buChar char="•"/>
              <a:defRPr/>
            </a:lvl4pPr>
            <a:lvl5pPr marL="1714500" lvl="4" indent="-257175" algn="l">
              <a:lnSpc>
                <a:spcPct val="90000"/>
              </a:lnSpc>
              <a:spcBef>
                <a:spcPts val="375"/>
              </a:spcBef>
              <a:spcAft>
                <a:spcPts val="0"/>
              </a:spcAft>
              <a:buClr>
                <a:schemeClr val="accent3"/>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dirty="0"/>
          </a:p>
        </p:txBody>
      </p:sp>
      <p:sp>
        <p:nvSpPr>
          <p:cNvPr id="2" name="Rectángulo 1">
            <a:extLst>
              <a:ext uri="{FF2B5EF4-FFF2-40B4-BE49-F238E27FC236}">
                <a16:creationId xmlns:a16="http://schemas.microsoft.com/office/drawing/2014/main" id="{B4BD630D-ECF5-189D-FCA2-CD179E712316}"/>
              </a:ext>
            </a:extLst>
          </p:cNvPr>
          <p:cNvSpPr/>
          <p:nvPr userDrawn="1"/>
        </p:nvSpPr>
        <p:spPr>
          <a:xfrm>
            <a:off x="-202924" y="6623948"/>
            <a:ext cx="12636776" cy="266283"/>
          </a:xfrm>
          <a:prstGeom prst="rect">
            <a:avLst/>
          </a:prstGeom>
          <a:solidFill>
            <a:srgbClr val="00A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050"/>
          </a:p>
        </p:txBody>
      </p:sp>
      <p:sp>
        <p:nvSpPr>
          <p:cNvPr id="6" name="Google Shape;14;p23">
            <a:extLst>
              <a:ext uri="{FF2B5EF4-FFF2-40B4-BE49-F238E27FC236}">
                <a16:creationId xmlns:a16="http://schemas.microsoft.com/office/drawing/2014/main" id="{549C0039-EDE6-2131-AAC8-266707E50AF2}"/>
              </a:ext>
            </a:extLst>
          </p:cNvPr>
          <p:cNvSpPr txBox="1">
            <a:spLocks noGrp="1"/>
          </p:cNvSpPr>
          <p:nvPr>
            <p:ph type="body" idx="10" hasCustomPrompt="1"/>
          </p:nvPr>
        </p:nvSpPr>
        <p:spPr>
          <a:xfrm>
            <a:off x="7430946" y="588142"/>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accent3"/>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8" name="Imagen 7">
            <a:extLst>
              <a:ext uri="{FF2B5EF4-FFF2-40B4-BE49-F238E27FC236}">
                <a16:creationId xmlns:a16="http://schemas.microsoft.com/office/drawing/2014/main" id="{4376154A-D02F-1BF1-AAEE-175ACDB56F24}"/>
              </a:ext>
            </a:extLst>
          </p:cNvPr>
          <p:cNvPicPr>
            <a:picLocks noChangeAspect="1"/>
          </p:cNvPicPr>
          <p:nvPr userDrawn="1"/>
        </p:nvPicPr>
        <p:blipFill>
          <a:blip r:embed="rId2"/>
          <a:stretch>
            <a:fillRect/>
          </a:stretch>
        </p:blipFill>
        <p:spPr>
          <a:xfrm>
            <a:off x="346767" y="349868"/>
            <a:ext cx="3002720" cy="91282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userDrawn="1">
  <p:cSld name="Encabezado de sección">
    <p:bg>
      <p:bgPr>
        <a:solidFill>
          <a:schemeClr val="accent1"/>
        </a:solidFill>
        <a:effectLst/>
      </p:bgPr>
    </p:bg>
    <p:spTree>
      <p:nvGrpSpPr>
        <p:cNvPr id="1" name="Shape 52"/>
        <p:cNvGrpSpPr/>
        <p:nvPr/>
      </p:nvGrpSpPr>
      <p:grpSpPr>
        <a:xfrm>
          <a:off x="0" y="0"/>
          <a:ext cx="0" cy="0"/>
          <a:chOff x="0" y="0"/>
          <a:chExt cx="0" cy="0"/>
        </a:xfrm>
      </p:grpSpPr>
      <p:sp>
        <p:nvSpPr>
          <p:cNvPr id="54" name="Google Shape;54;p28"/>
          <p:cNvSpPr txBox="1">
            <a:spLocks noGrp="1"/>
          </p:cNvSpPr>
          <p:nvPr>
            <p:ph type="title"/>
          </p:nvPr>
        </p:nvSpPr>
        <p:spPr>
          <a:xfrm>
            <a:off x="831852" y="2052721"/>
            <a:ext cx="7844789" cy="25097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800"/>
              <a:buFont typeface="Montserrat"/>
              <a:buNone/>
              <a:defRPr sz="36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28"/>
          <p:cNvSpPr txBox="1">
            <a:spLocks noGrp="1"/>
          </p:cNvSpPr>
          <p:nvPr>
            <p:ph type="body" idx="1"/>
          </p:nvPr>
        </p:nvSpPr>
        <p:spPr>
          <a:xfrm>
            <a:off x="831852" y="4589469"/>
            <a:ext cx="8779509"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lt1"/>
              </a:buClr>
              <a:buSzPts val="2400"/>
              <a:buNone/>
              <a:defRPr sz="1800">
                <a:solidFill>
                  <a:schemeClr val="lt1"/>
                </a:solidFill>
                <a:latin typeface="Arial" panose="020B0604020202020204" pitchFamily="34" charset="0"/>
                <a:cs typeface="Arial" panose="020B0604020202020204" pitchFamily="34" charset="0"/>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dirty="0"/>
          </a:p>
        </p:txBody>
      </p:sp>
      <p:sp>
        <p:nvSpPr>
          <p:cNvPr id="3" name="Rectángulo 2">
            <a:extLst>
              <a:ext uri="{FF2B5EF4-FFF2-40B4-BE49-F238E27FC236}">
                <a16:creationId xmlns:a16="http://schemas.microsoft.com/office/drawing/2014/main" id="{5D85708D-4714-C185-BB48-83BA08ED97D4}"/>
              </a:ext>
            </a:extLst>
          </p:cNvPr>
          <p:cNvSpPr/>
          <p:nvPr userDrawn="1"/>
        </p:nvSpPr>
        <p:spPr>
          <a:xfrm>
            <a:off x="-447260" y="6427856"/>
            <a:ext cx="13566912" cy="490384"/>
          </a:xfrm>
          <a:prstGeom prst="rect">
            <a:avLst/>
          </a:prstGeom>
          <a:solidFill>
            <a:srgbClr val="195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050"/>
          </a:p>
        </p:txBody>
      </p:sp>
      <p:sp>
        <p:nvSpPr>
          <p:cNvPr id="5" name="Google Shape;14;p23">
            <a:extLst>
              <a:ext uri="{FF2B5EF4-FFF2-40B4-BE49-F238E27FC236}">
                <a16:creationId xmlns:a16="http://schemas.microsoft.com/office/drawing/2014/main" id="{63EF63D5-EC6A-F2F3-4BF0-81589E8ED5B7}"/>
              </a:ext>
            </a:extLst>
          </p:cNvPr>
          <p:cNvSpPr txBox="1">
            <a:spLocks noGrp="1"/>
          </p:cNvSpPr>
          <p:nvPr>
            <p:ph type="body" idx="10" hasCustomPrompt="1"/>
          </p:nvPr>
        </p:nvSpPr>
        <p:spPr>
          <a:xfrm>
            <a:off x="7430946" y="793993"/>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bg1"/>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7" name="Imagen 6">
            <a:extLst>
              <a:ext uri="{FF2B5EF4-FFF2-40B4-BE49-F238E27FC236}">
                <a16:creationId xmlns:a16="http://schemas.microsoft.com/office/drawing/2014/main" id="{94D8E922-AEC0-3D50-BBD4-0308795FFC37}"/>
              </a:ext>
            </a:extLst>
          </p:cNvPr>
          <p:cNvPicPr>
            <a:picLocks noChangeAspect="1"/>
          </p:cNvPicPr>
          <p:nvPr userDrawn="1"/>
        </p:nvPicPr>
        <p:blipFill>
          <a:blip r:embed="rId2"/>
          <a:stretch>
            <a:fillRect/>
          </a:stretch>
        </p:blipFill>
        <p:spPr>
          <a:xfrm>
            <a:off x="372895" y="309942"/>
            <a:ext cx="2951265" cy="96407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ido con título" userDrawn="1">
  <p:cSld name="Contenido con título">
    <p:spTree>
      <p:nvGrpSpPr>
        <p:cNvPr id="1" name="Shape 77"/>
        <p:cNvGrpSpPr/>
        <p:nvPr/>
      </p:nvGrpSpPr>
      <p:grpSpPr>
        <a:xfrm>
          <a:off x="0" y="0"/>
          <a:ext cx="0" cy="0"/>
          <a:chOff x="0" y="0"/>
          <a:chExt cx="0" cy="0"/>
        </a:xfrm>
      </p:grpSpPr>
      <p:sp>
        <p:nvSpPr>
          <p:cNvPr id="78" name="Google Shape;78;p31"/>
          <p:cNvSpPr/>
          <p:nvPr/>
        </p:nvSpPr>
        <p:spPr>
          <a:xfrm rot="5400000">
            <a:off x="-930006" y="930006"/>
            <a:ext cx="6858731" cy="4998719"/>
          </a:xfrm>
          <a:prstGeom prst="rect">
            <a:avLst/>
          </a:prstGeom>
          <a:solidFill>
            <a:srgbClr val="1AA0DC"/>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chemeClr val="accent2"/>
              </a:solidFill>
              <a:latin typeface="Montserrat Medium"/>
              <a:ea typeface="Montserrat Medium"/>
              <a:cs typeface="Montserrat Medium"/>
              <a:sym typeface="Montserrat Medium"/>
            </a:endParaRPr>
          </a:p>
        </p:txBody>
      </p:sp>
      <p:sp>
        <p:nvSpPr>
          <p:cNvPr id="79" name="Google Shape;79;p31"/>
          <p:cNvSpPr txBox="1">
            <a:spLocks noGrp="1"/>
          </p:cNvSpPr>
          <p:nvPr>
            <p:ph type="title"/>
          </p:nvPr>
        </p:nvSpPr>
        <p:spPr>
          <a:xfrm>
            <a:off x="345441" y="1603131"/>
            <a:ext cx="4426585" cy="117744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200"/>
              <a:buFont typeface="Montserrat"/>
              <a:buNone/>
              <a:defRPr sz="24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0" name="Google Shape;80;p31"/>
          <p:cNvSpPr txBox="1">
            <a:spLocks noGrp="1"/>
          </p:cNvSpPr>
          <p:nvPr>
            <p:ph type="body" idx="1"/>
          </p:nvPr>
        </p:nvSpPr>
        <p:spPr>
          <a:xfrm>
            <a:off x="5183188" y="1472144"/>
            <a:ext cx="617220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accent3"/>
              </a:buClr>
              <a:buSzPts val="3200"/>
              <a:buChar char="•"/>
              <a:defRPr sz="2400">
                <a:latin typeface="Arial" panose="020B0604020202020204" pitchFamily="34" charset="0"/>
                <a:cs typeface="Arial" panose="020B0604020202020204" pitchFamily="34" charset="0"/>
              </a:defRPr>
            </a:lvl1pPr>
            <a:lvl2pPr marL="685800" lvl="1" indent="-304800" algn="l">
              <a:lnSpc>
                <a:spcPct val="90000"/>
              </a:lnSpc>
              <a:spcBef>
                <a:spcPts val="375"/>
              </a:spcBef>
              <a:spcAft>
                <a:spcPts val="0"/>
              </a:spcAft>
              <a:buClr>
                <a:schemeClr val="accent3"/>
              </a:buClr>
              <a:buSzPts val="2800"/>
              <a:buChar char="•"/>
              <a:defRPr sz="2100"/>
            </a:lvl2pPr>
            <a:lvl3pPr marL="1028700" lvl="2" indent="-285750" algn="l">
              <a:lnSpc>
                <a:spcPct val="90000"/>
              </a:lnSpc>
              <a:spcBef>
                <a:spcPts val="375"/>
              </a:spcBef>
              <a:spcAft>
                <a:spcPts val="0"/>
              </a:spcAft>
              <a:buClr>
                <a:schemeClr val="accent3"/>
              </a:buClr>
              <a:buSzPts val="2400"/>
              <a:buChar char="•"/>
              <a:defRPr sz="1800"/>
            </a:lvl3pPr>
            <a:lvl4pPr marL="1371600" lvl="3" indent="-266700" algn="l">
              <a:lnSpc>
                <a:spcPct val="90000"/>
              </a:lnSpc>
              <a:spcBef>
                <a:spcPts val="375"/>
              </a:spcBef>
              <a:spcAft>
                <a:spcPts val="0"/>
              </a:spcAft>
              <a:buClr>
                <a:schemeClr val="accent3"/>
              </a:buClr>
              <a:buSzPts val="2000"/>
              <a:buChar char="•"/>
              <a:defRPr sz="1500"/>
            </a:lvl4pPr>
            <a:lvl5pPr marL="1714500" lvl="4" indent="-266700" algn="l">
              <a:lnSpc>
                <a:spcPct val="90000"/>
              </a:lnSpc>
              <a:spcBef>
                <a:spcPts val="375"/>
              </a:spcBef>
              <a:spcAft>
                <a:spcPts val="0"/>
              </a:spcAft>
              <a:buClr>
                <a:schemeClr val="accent3"/>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81" name="Google Shape;81;p31"/>
          <p:cNvSpPr txBox="1">
            <a:spLocks noGrp="1"/>
          </p:cNvSpPr>
          <p:nvPr>
            <p:ph type="body" idx="2"/>
          </p:nvPr>
        </p:nvSpPr>
        <p:spPr>
          <a:xfrm>
            <a:off x="345441" y="2936240"/>
            <a:ext cx="4426585" cy="335280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lt1"/>
              </a:buClr>
              <a:buSzPts val="1600"/>
              <a:buNone/>
              <a:defRPr sz="1200">
                <a:solidFill>
                  <a:schemeClr val="lt1"/>
                </a:solidFill>
                <a:latin typeface="Arial" panose="020B0604020202020204" pitchFamily="34" charset="0"/>
                <a:cs typeface="Arial" panose="020B0604020202020204" pitchFamily="34" charset="0"/>
              </a:defRPr>
            </a:lvl1pPr>
            <a:lvl2pPr marL="685800" lvl="1" indent="-171450" algn="l">
              <a:lnSpc>
                <a:spcPct val="90000"/>
              </a:lnSpc>
              <a:spcBef>
                <a:spcPts val="375"/>
              </a:spcBef>
              <a:spcAft>
                <a:spcPts val="0"/>
              </a:spcAft>
              <a:buClr>
                <a:schemeClr val="accent3"/>
              </a:buClr>
              <a:buSzPts val="1400"/>
              <a:buNone/>
              <a:defRPr sz="1050"/>
            </a:lvl2pPr>
            <a:lvl3pPr marL="1028700" lvl="2" indent="-171450" algn="l">
              <a:lnSpc>
                <a:spcPct val="90000"/>
              </a:lnSpc>
              <a:spcBef>
                <a:spcPts val="375"/>
              </a:spcBef>
              <a:spcAft>
                <a:spcPts val="0"/>
              </a:spcAft>
              <a:buClr>
                <a:schemeClr val="accent3"/>
              </a:buClr>
              <a:buSzPts val="1200"/>
              <a:buNone/>
              <a:defRPr sz="900"/>
            </a:lvl3pPr>
            <a:lvl4pPr marL="1371600" lvl="3" indent="-171450" algn="l">
              <a:lnSpc>
                <a:spcPct val="90000"/>
              </a:lnSpc>
              <a:spcBef>
                <a:spcPts val="375"/>
              </a:spcBef>
              <a:spcAft>
                <a:spcPts val="0"/>
              </a:spcAft>
              <a:buClr>
                <a:schemeClr val="accent3"/>
              </a:buClr>
              <a:buSzPts val="1000"/>
              <a:buNone/>
              <a:defRPr sz="750"/>
            </a:lvl4pPr>
            <a:lvl5pPr marL="1714500" lvl="4" indent="-171450" algn="l">
              <a:lnSpc>
                <a:spcPct val="90000"/>
              </a:lnSpc>
              <a:spcBef>
                <a:spcPts val="375"/>
              </a:spcBef>
              <a:spcAft>
                <a:spcPts val="0"/>
              </a:spcAft>
              <a:buClr>
                <a:schemeClr val="accent3"/>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82" name="Google Shape;82;p31"/>
          <p:cNvSpPr/>
          <p:nvPr/>
        </p:nvSpPr>
        <p:spPr>
          <a:xfrm rot="5400000">
            <a:off x="5962312" y="629041"/>
            <a:ext cx="274501" cy="12184875"/>
          </a:xfrm>
          <a:prstGeom prst="rect">
            <a:avLst/>
          </a:prstGeom>
          <a:solidFill>
            <a:srgbClr val="1957D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chemeClr val="accent2"/>
              </a:solidFill>
              <a:latin typeface="Montserrat Medium"/>
              <a:ea typeface="Montserrat Medium"/>
              <a:cs typeface="Montserrat Medium"/>
              <a:sym typeface="Montserrat Medium"/>
            </a:endParaRPr>
          </a:p>
        </p:txBody>
      </p:sp>
      <p:sp>
        <p:nvSpPr>
          <p:cNvPr id="3" name="Google Shape;14;p23">
            <a:extLst>
              <a:ext uri="{FF2B5EF4-FFF2-40B4-BE49-F238E27FC236}">
                <a16:creationId xmlns:a16="http://schemas.microsoft.com/office/drawing/2014/main" id="{359E7628-5EC8-92E2-A202-C39619E03826}"/>
              </a:ext>
            </a:extLst>
          </p:cNvPr>
          <p:cNvSpPr txBox="1">
            <a:spLocks noGrp="1"/>
          </p:cNvSpPr>
          <p:nvPr>
            <p:ph type="body" idx="10" hasCustomPrompt="1"/>
          </p:nvPr>
        </p:nvSpPr>
        <p:spPr>
          <a:xfrm>
            <a:off x="7450825" y="688344"/>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accent3"/>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6" name="Imagen 5">
            <a:extLst>
              <a:ext uri="{FF2B5EF4-FFF2-40B4-BE49-F238E27FC236}">
                <a16:creationId xmlns:a16="http://schemas.microsoft.com/office/drawing/2014/main" id="{2E3262E2-7FF1-0C30-5E3F-760EF4B403E4}"/>
              </a:ext>
            </a:extLst>
          </p:cNvPr>
          <p:cNvPicPr>
            <a:picLocks noChangeAspect="1"/>
          </p:cNvPicPr>
          <p:nvPr userDrawn="1"/>
        </p:nvPicPr>
        <p:blipFill>
          <a:blip r:embed="rId2"/>
          <a:stretch>
            <a:fillRect/>
          </a:stretch>
        </p:blipFill>
        <p:spPr>
          <a:xfrm>
            <a:off x="372895" y="309942"/>
            <a:ext cx="2951265" cy="96407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857741" y="214290"/>
            <a:ext cx="6724659" cy="582594"/>
          </a:xfrm>
        </p:spPr>
        <p:txBody>
          <a:bodyPr>
            <a:noAutofit/>
          </a:bodyPr>
          <a:lstStyle>
            <a:lvl1pPr>
              <a:defRPr sz="3300" baseline="0">
                <a:latin typeface="Rockwell Extra Bold" pitchFamily="18" charset="0"/>
              </a:defRPr>
            </a:lvl1pPr>
          </a:lstStyle>
          <a:p>
            <a:r>
              <a:rPr lang="es-ES" dirty="0"/>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8E480752-49E1-432E-A125-51A208764992}" type="datetimeFigureOut">
              <a:rPr lang="es-ES" smtClean="0"/>
              <a:pPr/>
              <a:t>08/06/2026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99FC386-6668-4426-AC8F-1B9E2C8C2BCE}" type="slidenum">
              <a:rPr lang="es-ES" smtClean="0"/>
              <a:pPr/>
              <a:t>‹Nº›</a:t>
            </a:fld>
            <a:endParaRPr lang="es-ES"/>
          </a:p>
        </p:txBody>
      </p:sp>
      <p:grpSp>
        <p:nvGrpSpPr>
          <p:cNvPr id="7" name="6 Grupo"/>
          <p:cNvGrpSpPr/>
          <p:nvPr userDrawn="1"/>
        </p:nvGrpSpPr>
        <p:grpSpPr>
          <a:xfrm>
            <a:off x="285709" y="142852"/>
            <a:ext cx="3714776" cy="428652"/>
            <a:chOff x="1500166" y="2285992"/>
            <a:chExt cx="6048390" cy="1285884"/>
          </a:xfrm>
        </p:grpSpPr>
        <p:pic>
          <p:nvPicPr>
            <p:cNvPr id="8" name="Picture 5" descr="club-economia"/>
            <p:cNvPicPr>
              <a:picLocks noChangeAspect="1" noChangeArrowheads="1"/>
            </p:cNvPicPr>
            <p:nvPr/>
          </p:nvPicPr>
          <p:blipFill>
            <a:blip r:embed="rId2" cstate="print"/>
            <a:srcRect l="23952" t="35253" b="26826"/>
            <a:stretch>
              <a:fillRect/>
            </a:stretch>
          </p:blipFill>
          <p:spPr bwMode="auto">
            <a:xfrm>
              <a:off x="1500166" y="2285992"/>
              <a:ext cx="6048390" cy="1285884"/>
            </a:xfrm>
            <a:prstGeom prst="rect">
              <a:avLst/>
            </a:prstGeom>
            <a:noFill/>
            <a:ln w="9525">
              <a:noFill/>
              <a:miter lim="800000"/>
              <a:headEnd/>
              <a:tailEnd/>
            </a:ln>
          </p:spPr>
        </p:pic>
        <p:sp>
          <p:nvSpPr>
            <p:cNvPr id="9" name="8 Rectángulo"/>
            <p:cNvSpPr/>
            <p:nvPr/>
          </p:nvSpPr>
          <p:spPr>
            <a:xfrm>
              <a:off x="1500166" y="2285992"/>
              <a:ext cx="3643338" cy="428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grpSp>
      <p:sp>
        <p:nvSpPr>
          <p:cNvPr id="10" name="9 CuadroTexto"/>
          <p:cNvSpPr txBox="1"/>
          <p:nvPr userDrawn="1"/>
        </p:nvSpPr>
        <p:spPr>
          <a:xfrm>
            <a:off x="666712" y="508796"/>
            <a:ext cx="2571768" cy="276999"/>
          </a:xfrm>
          <a:prstGeom prst="rect">
            <a:avLst/>
          </a:prstGeom>
          <a:noFill/>
        </p:spPr>
        <p:txBody>
          <a:bodyPr wrap="square" rtlCol="0">
            <a:spAutoFit/>
          </a:bodyPr>
          <a:lstStyle/>
          <a:p>
            <a:pPr algn="ctr"/>
            <a:r>
              <a:rPr lang="es-ES" sz="1200" b="1" dirty="0">
                <a:solidFill>
                  <a:srgbClr val="000099"/>
                </a:solidFill>
                <a:latin typeface="Bodoni MT Black" pitchFamily="18" charset="0"/>
              </a:rPr>
              <a:t>PRINCIPIOS</a:t>
            </a:r>
          </a:p>
        </p:txBody>
      </p:sp>
      <p:cxnSp>
        <p:nvCxnSpPr>
          <p:cNvPr id="12" name="11 Conector recto"/>
          <p:cNvCxnSpPr/>
          <p:nvPr userDrawn="1"/>
        </p:nvCxnSpPr>
        <p:spPr>
          <a:xfrm>
            <a:off x="381003" y="571480"/>
            <a:ext cx="3524232" cy="1588"/>
          </a:xfrm>
          <a:prstGeom prst="line">
            <a:avLst/>
          </a:prstGeom>
          <a:ln>
            <a:solidFill>
              <a:srgbClr val="7E0000"/>
            </a:solidFill>
          </a:ln>
        </p:spPr>
        <p:style>
          <a:lnRef idx="1">
            <a:schemeClr val="accent1"/>
          </a:lnRef>
          <a:fillRef idx="0">
            <a:schemeClr val="accent1"/>
          </a:fillRef>
          <a:effectRef idx="0">
            <a:schemeClr val="accent1"/>
          </a:effectRef>
          <a:fontRef idx="minor">
            <a:schemeClr val="tx1"/>
          </a:fontRef>
        </p:style>
      </p:cxnSp>
      <p:sp>
        <p:nvSpPr>
          <p:cNvPr id="14" name="13 Rectángulo"/>
          <p:cNvSpPr/>
          <p:nvPr userDrawn="1"/>
        </p:nvSpPr>
        <p:spPr>
          <a:xfrm>
            <a:off x="285710" y="785794"/>
            <a:ext cx="11334829" cy="71438"/>
          </a:xfrm>
          <a:prstGeom prst="rect">
            <a:avLst/>
          </a:prstGeom>
          <a:solidFill>
            <a:srgbClr val="7E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Tree>
    <p:extLst>
      <p:ext uri="{BB962C8B-B14F-4D97-AF65-F5344CB8AC3E}">
        <p14:creationId xmlns:p14="http://schemas.microsoft.com/office/powerpoint/2010/main" val="2450783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a:extLst>
              <a:ext uri="{FF2B5EF4-FFF2-40B4-BE49-F238E27FC236}">
                <a16:creationId xmlns:a16="http://schemas.microsoft.com/office/drawing/2014/main" id="{A2D206FC-F76D-7878-72E7-A2A0299A0A05}"/>
              </a:ext>
            </a:extLst>
          </p:cNvPr>
          <p:cNvSpPr>
            <a:spLocks noGrp="1"/>
          </p:cNvSpPr>
          <p:nvPr>
            <p:ph type="dt" sz="half" idx="10"/>
          </p:nvPr>
        </p:nvSpPr>
        <p:spPr/>
        <p:txBody>
          <a:bodyPr/>
          <a:lstStyle>
            <a:lvl1pPr>
              <a:defRPr/>
            </a:lvl1pPr>
          </a:lstStyle>
          <a:p>
            <a:pPr>
              <a:defRPr/>
            </a:pPr>
            <a:endParaRPr lang="es-ES_tradnl" altLang="es-ES"/>
          </a:p>
        </p:txBody>
      </p:sp>
      <p:sp>
        <p:nvSpPr>
          <p:cNvPr id="6" name="4 Marcador de pie de página">
            <a:extLst>
              <a:ext uri="{FF2B5EF4-FFF2-40B4-BE49-F238E27FC236}">
                <a16:creationId xmlns:a16="http://schemas.microsoft.com/office/drawing/2014/main" id="{8DE76401-74A0-C4A5-FE4B-05C91C5015BB}"/>
              </a:ext>
            </a:extLst>
          </p:cNvPr>
          <p:cNvSpPr>
            <a:spLocks noGrp="1"/>
          </p:cNvSpPr>
          <p:nvPr>
            <p:ph type="ftr" sz="quarter" idx="11"/>
          </p:nvPr>
        </p:nvSpPr>
        <p:spPr/>
        <p:txBody>
          <a:bodyPr/>
          <a:lstStyle>
            <a:lvl1pPr>
              <a:defRPr/>
            </a:lvl1pPr>
          </a:lstStyle>
          <a:p>
            <a:pPr>
              <a:defRPr/>
            </a:pPr>
            <a:endParaRPr lang="es-ES_tradnl" altLang="es-ES"/>
          </a:p>
        </p:txBody>
      </p:sp>
      <p:sp>
        <p:nvSpPr>
          <p:cNvPr id="7" name="5 Marcador de número de diapositiva">
            <a:extLst>
              <a:ext uri="{FF2B5EF4-FFF2-40B4-BE49-F238E27FC236}">
                <a16:creationId xmlns:a16="http://schemas.microsoft.com/office/drawing/2014/main" id="{D2CBDCE6-17DF-4F91-4187-E99B72E38FF1}"/>
              </a:ext>
            </a:extLst>
          </p:cNvPr>
          <p:cNvSpPr>
            <a:spLocks noGrp="1"/>
          </p:cNvSpPr>
          <p:nvPr>
            <p:ph type="sldNum" sz="quarter" idx="12"/>
          </p:nvPr>
        </p:nvSpPr>
        <p:spPr/>
        <p:txBody>
          <a:bodyPr/>
          <a:lstStyle>
            <a:lvl1pPr>
              <a:defRPr/>
            </a:lvl1pPr>
          </a:lstStyle>
          <a:p>
            <a:fld id="{BEBD14F1-0E6A-4F48-88A0-5E4C38C72665}" type="slidenum">
              <a:rPr lang="es-ES_tradnl" altLang="es-ES"/>
              <a:pPr/>
              <a:t>‹Nº›</a:t>
            </a:fld>
            <a:endParaRPr lang="es-ES_tradnl" altLang="es-ES"/>
          </a:p>
        </p:txBody>
      </p:sp>
    </p:spTree>
    <p:extLst>
      <p:ext uri="{BB962C8B-B14F-4D97-AF65-F5344CB8AC3E}">
        <p14:creationId xmlns:p14="http://schemas.microsoft.com/office/powerpoint/2010/main" val="1740550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508000" y="274638"/>
            <a:ext cx="11074400" cy="335756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2 Marcador de fecha">
            <a:extLst>
              <a:ext uri="{FF2B5EF4-FFF2-40B4-BE49-F238E27FC236}">
                <a16:creationId xmlns:a16="http://schemas.microsoft.com/office/drawing/2014/main" id="{E9E5F547-4D03-E12D-FA10-4A08CBA99039}"/>
              </a:ext>
            </a:extLst>
          </p:cNvPr>
          <p:cNvSpPr>
            <a:spLocks noGrp="1"/>
          </p:cNvSpPr>
          <p:nvPr>
            <p:ph type="dt" sz="half" idx="10"/>
          </p:nvPr>
        </p:nvSpPr>
        <p:spPr/>
        <p:txBody>
          <a:bodyPr/>
          <a:lstStyle>
            <a:lvl1pPr>
              <a:defRPr/>
            </a:lvl1pPr>
          </a:lstStyle>
          <a:p>
            <a:pPr>
              <a:defRPr/>
            </a:pPr>
            <a:endParaRPr lang="en-US"/>
          </a:p>
        </p:txBody>
      </p:sp>
      <p:sp>
        <p:nvSpPr>
          <p:cNvPr id="4" name="3 Marcador de número de diapositiva">
            <a:extLst>
              <a:ext uri="{FF2B5EF4-FFF2-40B4-BE49-F238E27FC236}">
                <a16:creationId xmlns:a16="http://schemas.microsoft.com/office/drawing/2014/main" id="{7928E586-DDFD-4393-30A7-10328562E576}"/>
              </a:ext>
            </a:extLst>
          </p:cNvPr>
          <p:cNvSpPr>
            <a:spLocks noGrp="1"/>
          </p:cNvSpPr>
          <p:nvPr>
            <p:ph type="sldNum" sz="quarter" idx="11"/>
          </p:nvPr>
        </p:nvSpPr>
        <p:spPr/>
        <p:txBody>
          <a:bodyPr/>
          <a:lstStyle>
            <a:lvl1pPr>
              <a:defRPr/>
            </a:lvl1pPr>
          </a:lstStyle>
          <a:p>
            <a:fld id="{DA9A90E0-4E86-46DA-8CC1-F5AE781A0BBB}" type="slidenum">
              <a:rPr lang="en-US" altLang="es-EC"/>
              <a:pPr/>
              <a:t>‹Nº›</a:t>
            </a:fld>
            <a:endParaRPr lang="en-US" altLang="es-EC"/>
          </a:p>
        </p:txBody>
      </p:sp>
      <p:sp>
        <p:nvSpPr>
          <p:cNvPr id="5" name="4 Marcador de pie de página">
            <a:extLst>
              <a:ext uri="{FF2B5EF4-FFF2-40B4-BE49-F238E27FC236}">
                <a16:creationId xmlns:a16="http://schemas.microsoft.com/office/drawing/2014/main" id="{DAE39811-DF25-0728-2953-3D0D614345BC}"/>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3195582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1282071"/>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4"/>
              </a:buClr>
              <a:buSzPts val="4400"/>
              <a:buFont typeface="Montserrat"/>
              <a:buNone/>
              <a:defRPr sz="4400" b="1" i="0" u="none" strike="noStrike" cap="none">
                <a:solidFill>
                  <a:schemeClr val="accent4"/>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22"/>
          <p:cNvSpPr txBox="1">
            <a:spLocks noGrp="1"/>
          </p:cNvSpPr>
          <p:nvPr>
            <p:ph type="body" idx="1"/>
          </p:nvPr>
        </p:nvSpPr>
        <p:spPr>
          <a:xfrm>
            <a:off x="838200" y="2814321"/>
            <a:ext cx="10515600" cy="336264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accent3"/>
              </a:buClr>
              <a:buSzPts val="2800"/>
              <a:buFont typeface="Arial"/>
              <a:buChar char="•"/>
              <a:defRPr sz="2800" b="0" i="0" u="none" strike="noStrike" cap="none">
                <a:solidFill>
                  <a:schemeClr val="accent3"/>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accent3"/>
              </a:buClr>
              <a:buSzPts val="2400"/>
              <a:buFont typeface="Arial"/>
              <a:buChar char="•"/>
              <a:defRPr sz="2400" b="0" i="0" u="none" strike="noStrike" cap="none">
                <a:solidFill>
                  <a:schemeClr val="accent3"/>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accent3"/>
              </a:buClr>
              <a:buSzPts val="2000"/>
              <a:buFont typeface="Arial"/>
              <a:buChar char="•"/>
              <a:defRPr sz="2000" b="0" i="0" u="none" strike="noStrike" cap="none">
                <a:solidFill>
                  <a:schemeClr val="accent3"/>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7" r:id="rId4"/>
    <p:sldLayoutId id="2147483658" r:id="rId5"/>
    <p:sldLayoutId id="2147483659" r:id="rId6"/>
    <p:sldLayoutId id="2147483660"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1957D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image4.slideserve.com/8904789/macro-the-aggregate-approach-l.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image4.slideserve.com/8904789/macro-the-aggregate-approach-l.jp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image4.slideserve.com/8904789/macro-the-aggregate-approach-l.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hyperlink" Target="https://image4.slideserve.com/8904789/aggregate-demand-l.jpg"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image4.slideserve.com/8904789/aggregate-demand-curve-l.jpg"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image4.slideserve.com/8904789/nuts-and-bolts-essential-questions-l.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0F2973B-6EB2-00E3-B204-551EA0020F9B}"/>
              </a:ext>
            </a:extLst>
          </p:cNvPr>
          <p:cNvSpPr>
            <a:spLocks noGrp="1" noChangeArrowheads="1"/>
          </p:cNvSpPr>
          <p:nvPr>
            <p:ph type="title"/>
          </p:nvPr>
        </p:nvSpPr>
        <p:spPr>
          <a:xfrm>
            <a:off x="2209800" y="228600"/>
            <a:ext cx="7772400" cy="1143000"/>
          </a:xfrm>
        </p:spPr>
        <p:txBody>
          <a:bodyPr/>
          <a:lstStyle/>
          <a:p>
            <a:pPr eaLnBrk="1" hangingPunct="1"/>
            <a:r>
              <a:rPr lang="es-ES_tradnl" altLang="es-ES"/>
              <a:t>LA INFLACIÓN</a:t>
            </a:r>
          </a:p>
        </p:txBody>
      </p:sp>
      <p:sp>
        <p:nvSpPr>
          <p:cNvPr id="10243" name="Rectangle 3">
            <a:extLst>
              <a:ext uri="{FF2B5EF4-FFF2-40B4-BE49-F238E27FC236}">
                <a16:creationId xmlns:a16="http://schemas.microsoft.com/office/drawing/2014/main" id="{8C9C4106-805A-A4C4-5448-1F810ABADBE4}"/>
              </a:ext>
            </a:extLst>
          </p:cNvPr>
          <p:cNvSpPr>
            <a:spLocks noGrp="1" noChangeArrowheads="1"/>
          </p:cNvSpPr>
          <p:nvPr>
            <p:ph sz="half" idx="1"/>
          </p:nvPr>
        </p:nvSpPr>
        <p:spPr>
          <a:xfrm>
            <a:off x="2133601" y="1676401"/>
            <a:ext cx="3717925" cy="2632075"/>
          </a:xfrm>
        </p:spPr>
        <p:txBody>
          <a:bodyPr rtlCol="0">
            <a:normAutofit fontScale="85000" lnSpcReduction="20000"/>
          </a:bodyPr>
          <a:lstStyle/>
          <a:p>
            <a:pPr>
              <a:defRPr/>
            </a:pPr>
            <a:r>
              <a:rPr lang="es-ES_tradnl" altLang="es-ES">
                <a:solidFill>
                  <a:schemeClr val="accent1"/>
                </a:solidFill>
              </a:rPr>
              <a:t>Definición:</a:t>
            </a:r>
            <a:r>
              <a:rPr lang="es-ES_tradnl" altLang="es-ES"/>
              <a:t> Aumento del nivel general de precios.</a:t>
            </a:r>
          </a:p>
          <a:p>
            <a:pPr>
              <a:defRPr/>
            </a:pPr>
            <a:r>
              <a:rPr lang="es-ES_tradnl" altLang="es-ES">
                <a:solidFill>
                  <a:schemeClr val="accent1"/>
                </a:solidFill>
              </a:rPr>
              <a:t>Tasa de inflación:</a:t>
            </a:r>
            <a:r>
              <a:rPr lang="es-ES_tradnl" altLang="es-ES"/>
              <a:t> Aumento porcentual del IPC</a:t>
            </a:r>
          </a:p>
        </p:txBody>
      </p:sp>
      <p:sp>
        <p:nvSpPr>
          <p:cNvPr id="10244" name="Rectangle 4">
            <a:extLst>
              <a:ext uri="{FF2B5EF4-FFF2-40B4-BE49-F238E27FC236}">
                <a16:creationId xmlns:a16="http://schemas.microsoft.com/office/drawing/2014/main" id="{9F398B68-686E-AC9A-5AAC-90FF07D4D767}"/>
              </a:ext>
            </a:extLst>
          </p:cNvPr>
          <p:cNvSpPr>
            <a:spLocks noGrp="1" noChangeArrowheads="1"/>
          </p:cNvSpPr>
          <p:nvPr>
            <p:ph sz="half" idx="2"/>
          </p:nvPr>
        </p:nvSpPr>
        <p:spPr>
          <a:xfrm>
            <a:off x="6172200" y="1524000"/>
            <a:ext cx="4191000" cy="4114800"/>
          </a:xfrm>
        </p:spPr>
        <p:txBody>
          <a:bodyPr rtlCol="0">
            <a:normAutofit fontScale="85000" lnSpcReduction="20000"/>
          </a:bodyPr>
          <a:lstStyle/>
          <a:p>
            <a:pPr>
              <a:defRPr/>
            </a:pPr>
            <a:r>
              <a:rPr lang="es-ES_tradnl" altLang="es-ES" dirty="0"/>
              <a:t>Se mide por variaciones del </a:t>
            </a:r>
            <a:r>
              <a:rPr lang="es-ES_tradnl" altLang="es-ES" dirty="0">
                <a:solidFill>
                  <a:schemeClr val="accent1"/>
                </a:solidFill>
              </a:rPr>
              <a:t>IPC</a:t>
            </a:r>
            <a:r>
              <a:rPr lang="es-ES_tradnl" altLang="es-ES" dirty="0"/>
              <a:t>: </a:t>
            </a:r>
            <a:r>
              <a:rPr lang="es-ES_tradnl" altLang="es-ES" dirty="0">
                <a:solidFill>
                  <a:schemeClr val="accent1"/>
                </a:solidFill>
              </a:rPr>
              <a:t>índice de precios al consumo</a:t>
            </a:r>
            <a:r>
              <a:rPr lang="es-ES_tradnl" altLang="es-ES" dirty="0"/>
              <a:t> </a:t>
            </a:r>
          </a:p>
          <a:p>
            <a:pPr>
              <a:defRPr/>
            </a:pPr>
            <a:r>
              <a:rPr lang="es-ES_tradnl" altLang="es-ES" dirty="0"/>
              <a:t>que mide el costo de una canasta fija de bienes adquiridos por el consumidor urbano representativo.</a:t>
            </a:r>
          </a:p>
          <a:p>
            <a:pPr>
              <a:defRPr/>
            </a:pPr>
            <a:endParaRPr lang="es-ES_tradnl" altLang="es-ES" dirty="0"/>
          </a:p>
          <a:p>
            <a:pPr>
              <a:defRPr/>
            </a:pPr>
            <a:r>
              <a:rPr lang="es-ES_tradnl" altLang="es-ES" dirty="0"/>
              <a:t>Hay otros indicadores como el Deflactor Implícito del PIB</a:t>
            </a:r>
          </a:p>
        </p:txBody>
      </p:sp>
      <p:grpSp>
        <p:nvGrpSpPr>
          <p:cNvPr id="25605" name="Group 10">
            <a:extLst>
              <a:ext uri="{FF2B5EF4-FFF2-40B4-BE49-F238E27FC236}">
                <a16:creationId xmlns:a16="http://schemas.microsoft.com/office/drawing/2014/main" id="{75EF94B9-E7A3-EFED-A2F9-F59ABA3A9291}"/>
              </a:ext>
            </a:extLst>
          </p:cNvPr>
          <p:cNvGrpSpPr>
            <a:grpSpLocks/>
          </p:cNvGrpSpPr>
          <p:nvPr/>
        </p:nvGrpSpPr>
        <p:grpSpPr bwMode="auto">
          <a:xfrm>
            <a:off x="2362200" y="4994276"/>
            <a:ext cx="3232150" cy="1025525"/>
            <a:chOff x="528" y="3146"/>
            <a:chExt cx="2036" cy="646"/>
          </a:xfrm>
        </p:grpSpPr>
        <p:sp>
          <p:nvSpPr>
            <p:cNvPr id="25608" name="Text Box 5">
              <a:extLst>
                <a:ext uri="{FF2B5EF4-FFF2-40B4-BE49-F238E27FC236}">
                  <a16:creationId xmlns:a16="http://schemas.microsoft.com/office/drawing/2014/main" id="{23549444-A2C9-C9BE-5965-DACC0EF41D55}"/>
                </a:ext>
              </a:extLst>
            </p:cNvPr>
            <p:cNvSpPr txBox="1">
              <a:spLocks noChangeArrowheads="1"/>
            </p:cNvSpPr>
            <p:nvPr/>
          </p:nvSpPr>
          <p:spPr bwMode="auto">
            <a:xfrm>
              <a:off x="662" y="3146"/>
              <a:ext cx="1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400" b="1">
                  <a:latin typeface="Times New Roman" panose="02020603050405020304" pitchFamily="18" charset="0"/>
                </a:rPr>
                <a:t>IPC </a:t>
              </a:r>
              <a:r>
                <a:rPr lang="es-ES_tradnl" altLang="es-ES" sz="2400" b="1" baseline="-25000">
                  <a:latin typeface="Times New Roman" panose="02020603050405020304" pitchFamily="18" charset="0"/>
                </a:rPr>
                <a:t>t </a:t>
              </a:r>
              <a:r>
                <a:rPr lang="es-ES_tradnl" altLang="es-ES" sz="2400" b="1">
                  <a:latin typeface="Times New Roman" panose="02020603050405020304" pitchFamily="18" charset="0"/>
                </a:rPr>
                <a:t>- IPC </a:t>
              </a:r>
              <a:r>
                <a:rPr lang="es-ES_tradnl" altLang="es-ES" sz="2400" b="1" baseline="-25000">
                  <a:latin typeface="Times New Roman" panose="02020603050405020304" pitchFamily="18" charset="0"/>
                </a:rPr>
                <a:t>t-1</a:t>
              </a:r>
              <a:endParaRPr lang="es-ES_tradnl" altLang="es-ES" sz="2400" b="1">
                <a:latin typeface="Times New Roman" panose="02020603050405020304" pitchFamily="18" charset="0"/>
              </a:endParaRPr>
            </a:p>
          </p:txBody>
        </p:sp>
        <p:sp>
          <p:nvSpPr>
            <p:cNvPr id="25609" name="Text Box 6">
              <a:extLst>
                <a:ext uri="{FF2B5EF4-FFF2-40B4-BE49-F238E27FC236}">
                  <a16:creationId xmlns:a16="http://schemas.microsoft.com/office/drawing/2014/main" id="{8E5702AE-4B3B-0C2F-0314-8894DA1AC3A3}"/>
                </a:ext>
              </a:extLst>
            </p:cNvPr>
            <p:cNvSpPr txBox="1">
              <a:spLocks noChangeArrowheads="1"/>
            </p:cNvSpPr>
            <p:nvPr/>
          </p:nvSpPr>
          <p:spPr bwMode="auto">
            <a:xfrm>
              <a:off x="864" y="3504"/>
              <a:ext cx="64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400" b="1">
                  <a:latin typeface="Times New Roman" panose="02020603050405020304" pitchFamily="18" charset="0"/>
                </a:rPr>
                <a:t>IPC </a:t>
              </a:r>
              <a:r>
                <a:rPr lang="es-ES_tradnl" altLang="es-ES" sz="2400" b="1" baseline="-25000">
                  <a:latin typeface="Times New Roman" panose="02020603050405020304" pitchFamily="18" charset="0"/>
                </a:rPr>
                <a:t>t-1</a:t>
              </a:r>
              <a:endParaRPr lang="es-ES_tradnl" altLang="es-ES" sz="2400" b="1">
                <a:latin typeface="Times New Roman" panose="02020603050405020304" pitchFamily="18" charset="0"/>
              </a:endParaRPr>
            </a:p>
          </p:txBody>
        </p:sp>
        <p:sp>
          <p:nvSpPr>
            <p:cNvPr id="25610" name="Text Box 7">
              <a:extLst>
                <a:ext uri="{FF2B5EF4-FFF2-40B4-BE49-F238E27FC236}">
                  <a16:creationId xmlns:a16="http://schemas.microsoft.com/office/drawing/2014/main" id="{CD58C9EB-DEB3-C925-BE70-3B9C326AB2D6}"/>
                </a:ext>
              </a:extLst>
            </p:cNvPr>
            <p:cNvSpPr txBox="1">
              <a:spLocks noChangeArrowheads="1"/>
            </p:cNvSpPr>
            <p:nvPr/>
          </p:nvSpPr>
          <p:spPr bwMode="auto">
            <a:xfrm>
              <a:off x="2016" y="3264"/>
              <a:ext cx="5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400" b="1">
                  <a:latin typeface="Times New Roman" panose="02020603050405020304" pitchFamily="18" charset="0"/>
                </a:rPr>
                <a:t>x 100</a:t>
              </a:r>
            </a:p>
          </p:txBody>
        </p:sp>
        <p:sp>
          <p:nvSpPr>
            <p:cNvPr id="25611" name="Line 8">
              <a:extLst>
                <a:ext uri="{FF2B5EF4-FFF2-40B4-BE49-F238E27FC236}">
                  <a16:creationId xmlns:a16="http://schemas.microsoft.com/office/drawing/2014/main" id="{1F7E993E-6FF5-F4FE-8DF5-231B350FDF65}"/>
                </a:ext>
              </a:extLst>
            </p:cNvPr>
            <p:cNvSpPr>
              <a:spLocks noChangeShapeType="1"/>
            </p:cNvSpPr>
            <p:nvPr/>
          </p:nvSpPr>
          <p:spPr bwMode="auto">
            <a:xfrm>
              <a:off x="528" y="3456"/>
              <a:ext cx="14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C"/>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7992A1CB-F714-4360-AADE-884284085C5F}"/>
              </a:ext>
            </a:extLst>
          </p:cNvPr>
          <p:cNvSpPr>
            <a:spLocks noGrp="1"/>
          </p:cNvSpPr>
          <p:nvPr>
            <p:ph type="body" idx="1"/>
          </p:nvPr>
        </p:nvSpPr>
        <p:spPr>
          <a:xfrm>
            <a:off x="838201" y="1407623"/>
            <a:ext cx="10040388" cy="4769342"/>
          </a:xfrm>
          <a:solidFill>
            <a:schemeClr val="tx2"/>
          </a:solidFill>
        </p:spPr>
        <p:txBody>
          <a:bodyPr>
            <a:normAutofit/>
          </a:bodyPr>
          <a:lstStyle/>
          <a:p>
            <a:pPr lvl="1">
              <a:lnSpc>
                <a:spcPct val="80000"/>
              </a:lnSpc>
            </a:pPr>
            <a:r>
              <a:rPr lang="es-ES" sz="3200" b="1" u="sng" dirty="0">
                <a:solidFill>
                  <a:schemeClr val="accent4"/>
                </a:solidFill>
                <a:latin typeface="+mj-lt"/>
              </a:rPr>
              <a:t>Efecto renta</a:t>
            </a:r>
            <a:r>
              <a:rPr lang="es-ES" sz="3200" dirty="0">
                <a:solidFill>
                  <a:schemeClr val="accent4"/>
                </a:solidFill>
                <a:latin typeface="+mj-lt"/>
              </a:rPr>
              <a:t>: Si la renta de una persona no cambia, mientras </a:t>
            </a:r>
            <a:r>
              <a:rPr lang="es-ES" sz="3200" b="1" dirty="0">
                <a:solidFill>
                  <a:schemeClr val="accent4"/>
                </a:solidFill>
                <a:latin typeface="+mj-lt"/>
              </a:rPr>
              <a:t>más alto sea el precio </a:t>
            </a:r>
            <a:r>
              <a:rPr lang="es-ES" sz="3200" dirty="0">
                <a:solidFill>
                  <a:schemeClr val="accent4"/>
                </a:solidFill>
                <a:latin typeface="+mj-lt"/>
              </a:rPr>
              <a:t>de un producto, </a:t>
            </a:r>
            <a:r>
              <a:rPr lang="es-ES" sz="3200" b="1" dirty="0">
                <a:solidFill>
                  <a:schemeClr val="accent4"/>
                </a:solidFill>
                <a:latin typeface="+mj-lt"/>
              </a:rPr>
              <a:t>menor capacidad de compra </a:t>
            </a:r>
            <a:r>
              <a:rPr lang="es-ES" sz="3200" dirty="0">
                <a:solidFill>
                  <a:schemeClr val="accent4"/>
                </a:solidFill>
                <a:latin typeface="+mj-lt"/>
              </a:rPr>
              <a:t>tiene esa persona,  </a:t>
            </a:r>
            <a:r>
              <a:rPr lang="es-ES" sz="3200" b="1" dirty="0">
                <a:solidFill>
                  <a:schemeClr val="accent4"/>
                </a:solidFill>
                <a:latin typeface="+mj-lt"/>
              </a:rPr>
              <a:t>limitando </a:t>
            </a:r>
            <a:r>
              <a:rPr lang="es-ES" sz="3200" dirty="0">
                <a:solidFill>
                  <a:schemeClr val="accent4"/>
                </a:solidFill>
                <a:latin typeface="+mj-lt"/>
              </a:rPr>
              <a:t>de manera automática </a:t>
            </a:r>
            <a:r>
              <a:rPr lang="es-ES" sz="3200" b="1" dirty="0">
                <a:solidFill>
                  <a:schemeClr val="accent4"/>
                </a:solidFill>
                <a:latin typeface="+mj-lt"/>
              </a:rPr>
              <a:t>el deseo de adquirirlo </a:t>
            </a:r>
            <a:r>
              <a:rPr lang="es-ES" sz="3200" dirty="0">
                <a:solidFill>
                  <a:schemeClr val="accent4"/>
                </a:solidFill>
                <a:latin typeface="+mj-lt"/>
              </a:rPr>
              <a:t>(disminuye la demanda).</a:t>
            </a:r>
          </a:p>
          <a:p>
            <a:pPr lvl="1">
              <a:lnSpc>
                <a:spcPct val="80000"/>
              </a:lnSpc>
            </a:pPr>
            <a:endParaRPr lang="es-ES" sz="3200" dirty="0">
              <a:solidFill>
                <a:schemeClr val="accent4"/>
              </a:solidFill>
              <a:latin typeface="+mj-lt"/>
            </a:endParaRPr>
          </a:p>
          <a:p>
            <a:pPr lvl="1">
              <a:lnSpc>
                <a:spcPct val="80000"/>
              </a:lnSpc>
            </a:pPr>
            <a:r>
              <a:rPr lang="es-ES" sz="3200" b="1" u="sng" dirty="0">
                <a:solidFill>
                  <a:schemeClr val="accent4"/>
                </a:solidFill>
                <a:latin typeface="+mj-lt"/>
              </a:rPr>
              <a:t>Efecto sustitución</a:t>
            </a:r>
            <a:r>
              <a:rPr lang="es-ES" sz="3200" dirty="0">
                <a:solidFill>
                  <a:schemeClr val="accent4"/>
                </a:solidFill>
                <a:latin typeface="+mj-lt"/>
              </a:rPr>
              <a:t>:  Si A y B son bienes </a:t>
            </a:r>
            <a:r>
              <a:rPr lang="es-ES" sz="3200" b="1" dirty="0">
                <a:solidFill>
                  <a:schemeClr val="accent4"/>
                </a:solidFill>
                <a:latin typeface="+mj-lt"/>
              </a:rPr>
              <a:t>sustitutos</a:t>
            </a:r>
            <a:r>
              <a:rPr lang="es-ES" sz="3200" dirty="0">
                <a:solidFill>
                  <a:schemeClr val="accent4"/>
                </a:solidFill>
                <a:latin typeface="+mj-lt"/>
              </a:rPr>
              <a:t>, mientras </a:t>
            </a:r>
            <a:r>
              <a:rPr lang="es-ES" sz="3200" b="1" dirty="0">
                <a:solidFill>
                  <a:schemeClr val="accent4"/>
                </a:solidFill>
                <a:latin typeface="+mj-lt"/>
              </a:rPr>
              <a:t>más  alto </a:t>
            </a:r>
            <a:r>
              <a:rPr lang="es-ES" sz="3200" dirty="0">
                <a:solidFill>
                  <a:schemeClr val="accent4"/>
                </a:solidFill>
                <a:latin typeface="+mj-lt"/>
              </a:rPr>
              <a:t>sea el precio de A, la cantidad demandada de este bien se </a:t>
            </a:r>
            <a:r>
              <a:rPr lang="es-ES" sz="3200" b="1" dirty="0">
                <a:solidFill>
                  <a:schemeClr val="accent4"/>
                </a:solidFill>
                <a:latin typeface="+mj-lt"/>
              </a:rPr>
              <a:t>reduce</a:t>
            </a:r>
            <a:r>
              <a:rPr lang="es-ES" sz="3200" dirty="0">
                <a:solidFill>
                  <a:schemeClr val="accent4"/>
                </a:solidFill>
                <a:latin typeface="+mj-lt"/>
              </a:rPr>
              <a:t>, pues su consumo </a:t>
            </a:r>
            <a:r>
              <a:rPr lang="es-ES" sz="3200" b="1" dirty="0">
                <a:solidFill>
                  <a:schemeClr val="accent4"/>
                </a:solidFill>
                <a:latin typeface="+mj-lt"/>
              </a:rPr>
              <a:t>se sustituye </a:t>
            </a:r>
            <a:r>
              <a:rPr lang="es-ES" sz="3200" dirty="0">
                <a:solidFill>
                  <a:schemeClr val="accent4"/>
                </a:solidFill>
                <a:latin typeface="+mj-lt"/>
              </a:rPr>
              <a:t>por B.</a:t>
            </a:r>
          </a:p>
          <a:p>
            <a:endParaRPr lang="es-EC" dirty="0"/>
          </a:p>
        </p:txBody>
      </p:sp>
      <p:sp>
        <p:nvSpPr>
          <p:cNvPr id="4" name="Marcador de texto 3">
            <a:extLst>
              <a:ext uri="{FF2B5EF4-FFF2-40B4-BE49-F238E27FC236}">
                <a16:creationId xmlns:a16="http://schemas.microsoft.com/office/drawing/2014/main" id="{AD1548C1-D2A0-071A-49F2-7E7614B48D25}"/>
              </a:ext>
            </a:extLst>
          </p:cNvPr>
          <p:cNvSpPr>
            <a:spLocks noGrp="1"/>
          </p:cNvSpPr>
          <p:nvPr>
            <p:ph type="body" idx="10"/>
          </p:nvPr>
        </p:nvSpPr>
        <p:spPr>
          <a:xfrm>
            <a:off x="5209310" y="588141"/>
            <a:ext cx="6126200" cy="592265"/>
          </a:xfrm>
        </p:spPr>
        <p:txBody>
          <a:bodyPr>
            <a:noAutofit/>
          </a:bodyPr>
          <a:lstStyle/>
          <a:p>
            <a:pPr algn="l"/>
            <a:r>
              <a:rPr lang="es-EC" sz="2800" b="1" dirty="0">
                <a:solidFill>
                  <a:schemeClr val="accent4"/>
                </a:solidFill>
              </a:rPr>
              <a:t>Efecto renta y efecto sustitución </a:t>
            </a:r>
          </a:p>
        </p:txBody>
      </p:sp>
    </p:spTree>
    <p:extLst>
      <p:ext uri="{BB962C8B-B14F-4D97-AF65-F5344CB8AC3E}">
        <p14:creationId xmlns:p14="http://schemas.microsoft.com/office/powerpoint/2010/main" val="1934803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a:p>
        </p:txBody>
      </p:sp>
      <p:sp>
        <p:nvSpPr>
          <p:cNvPr id="19459"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a:p>
        </p:txBody>
      </p:sp>
      <p:sp>
        <p:nvSpPr>
          <p:cNvPr id="19460" name="Rectangle 4"/>
          <p:cNvSpPr>
            <a:spLocks noGrp="1" noChangeArrowheads="1"/>
          </p:cNvSpPr>
          <p:nvPr>
            <p:ph type="title"/>
          </p:nvPr>
        </p:nvSpPr>
        <p:spPr>
          <a:xfrm>
            <a:off x="4583832" y="214290"/>
            <a:ext cx="5904656" cy="582594"/>
          </a:xfrm>
          <a:noFill/>
        </p:spPr>
        <p:txBody>
          <a:bodyPr spcFirstLastPara="1" wrap="square" lIns="90488" tIns="44450" rIns="90488" bIns="44450" anchor="b" anchorCtr="0">
            <a:noAutofit/>
          </a:bodyPr>
          <a:lstStyle/>
          <a:p>
            <a:pPr eaLnBrk="1" hangingPunct="1"/>
            <a:r>
              <a:rPr lang="es-ES" sz="2200" dirty="0"/>
              <a:t>LA DEMANDA Y LA VARIACIÓN DE LOS PRECIOS</a:t>
            </a:r>
          </a:p>
        </p:txBody>
      </p:sp>
      <p:sp>
        <p:nvSpPr>
          <p:cNvPr id="19461" name="Line 5"/>
          <p:cNvSpPr>
            <a:spLocks noChangeShapeType="1"/>
          </p:cNvSpPr>
          <p:nvPr/>
        </p:nvSpPr>
        <p:spPr bwMode="auto">
          <a:xfrm>
            <a:off x="3935760" y="5661248"/>
            <a:ext cx="5715000" cy="0"/>
          </a:xfrm>
          <a:prstGeom prst="line">
            <a:avLst/>
          </a:prstGeom>
          <a:noFill/>
          <a:ln w="76200">
            <a:solidFill>
              <a:schemeClr val="tx1"/>
            </a:solidFill>
            <a:round/>
            <a:headEnd type="triangle" w="med" len="med"/>
            <a:tailEnd type="triangle" w="med" len="med"/>
          </a:ln>
        </p:spPr>
        <p:txBody>
          <a:bodyPr/>
          <a:lstStyle/>
          <a:p>
            <a:endParaRPr lang="es-ES"/>
          </a:p>
        </p:txBody>
      </p:sp>
      <p:sp>
        <p:nvSpPr>
          <p:cNvPr id="19462" name="Rectangle 6"/>
          <p:cNvSpPr>
            <a:spLocks noChangeArrowheads="1"/>
          </p:cNvSpPr>
          <p:nvPr/>
        </p:nvSpPr>
        <p:spPr bwMode="auto">
          <a:xfrm>
            <a:off x="8429626" y="5842000"/>
            <a:ext cx="500063" cy="579438"/>
          </a:xfrm>
          <a:prstGeom prst="rect">
            <a:avLst/>
          </a:prstGeom>
          <a:noFill/>
          <a:ln w="12700">
            <a:noFill/>
            <a:miter lim="800000"/>
            <a:headEnd/>
            <a:tailEnd/>
          </a:ln>
        </p:spPr>
        <p:txBody>
          <a:bodyPr wrap="none" lIns="90488" tIns="44450" rIns="90488" bIns="44450">
            <a:spAutoFit/>
          </a:bodyPr>
          <a:lstStyle/>
          <a:p>
            <a:pPr algn="r"/>
            <a:r>
              <a:rPr lang="es-ES" sz="3200" b="1">
                <a:latin typeface="Times New Roman" pitchFamily="18" charset="0"/>
              </a:rPr>
              <a:t>Q</a:t>
            </a:r>
          </a:p>
        </p:txBody>
      </p:sp>
      <p:sp>
        <p:nvSpPr>
          <p:cNvPr id="19463" name="Line 7"/>
          <p:cNvSpPr>
            <a:spLocks noChangeShapeType="1"/>
          </p:cNvSpPr>
          <p:nvPr/>
        </p:nvSpPr>
        <p:spPr bwMode="auto">
          <a:xfrm flipH="1" flipV="1">
            <a:off x="3935760" y="2348881"/>
            <a:ext cx="37108" cy="3315891"/>
          </a:xfrm>
          <a:prstGeom prst="line">
            <a:avLst/>
          </a:prstGeom>
          <a:noFill/>
          <a:ln w="76200">
            <a:solidFill>
              <a:schemeClr val="tx1"/>
            </a:solidFill>
            <a:round/>
            <a:headEnd/>
            <a:tailEnd type="triangle" w="med" len="med"/>
          </a:ln>
        </p:spPr>
        <p:txBody>
          <a:bodyPr/>
          <a:lstStyle/>
          <a:p>
            <a:endParaRPr lang="es-ES"/>
          </a:p>
        </p:txBody>
      </p:sp>
      <p:sp>
        <p:nvSpPr>
          <p:cNvPr id="19464" name="Rectangle 8"/>
          <p:cNvSpPr>
            <a:spLocks noChangeArrowheads="1"/>
          </p:cNvSpPr>
          <p:nvPr/>
        </p:nvSpPr>
        <p:spPr bwMode="auto">
          <a:xfrm>
            <a:off x="2759075" y="1936750"/>
            <a:ext cx="431800" cy="579438"/>
          </a:xfrm>
          <a:prstGeom prst="rect">
            <a:avLst/>
          </a:prstGeom>
          <a:noFill/>
          <a:ln w="12700">
            <a:noFill/>
            <a:miter lim="800000"/>
            <a:headEnd/>
            <a:tailEnd/>
          </a:ln>
        </p:spPr>
        <p:txBody>
          <a:bodyPr wrap="none" lIns="90488" tIns="44450" rIns="90488" bIns="44450">
            <a:spAutoFit/>
          </a:bodyPr>
          <a:lstStyle/>
          <a:p>
            <a:pPr algn="r"/>
            <a:r>
              <a:rPr lang="es-ES" sz="3200" b="1">
                <a:latin typeface="Times New Roman" pitchFamily="18" charset="0"/>
              </a:rPr>
              <a:t>P</a:t>
            </a:r>
          </a:p>
        </p:txBody>
      </p:sp>
      <p:sp>
        <p:nvSpPr>
          <p:cNvPr id="18441" name="Line 9"/>
          <p:cNvSpPr>
            <a:spLocks noChangeShapeType="1"/>
          </p:cNvSpPr>
          <p:nvPr/>
        </p:nvSpPr>
        <p:spPr bwMode="auto">
          <a:xfrm flipH="1" flipV="1">
            <a:off x="4871864" y="2564904"/>
            <a:ext cx="3886200" cy="2590800"/>
          </a:xfrm>
          <a:prstGeom prst="line">
            <a:avLst/>
          </a:prstGeom>
          <a:noFill/>
          <a:ln w="76200">
            <a:solidFill>
              <a:srgbClr val="000099"/>
            </a:solidFill>
            <a:round/>
            <a:headEnd/>
            <a:tailEnd/>
          </a:ln>
        </p:spPr>
        <p:txBody>
          <a:bodyPr/>
          <a:lstStyle/>
          <a:p>
            <a:pPr>
              <a:defRPr/>
            </a:pPr>
            <a:endParaRPr lang="es-ES"/>
          </a:p>
        </p:txBody>
      </p:sp>
      <p:sp>
        <p:nvSpPr>
          <p:cNvPr id="19466" name="Rectangle 10"/>
          <p:cNvSpPr>
            <a:spLocks noChangeArrowheads="1"/>
          </p:cNvSpPr>
          <p:nvPr/>
        </p:nvSpPr>
        <p:spPr bwMode="auto">
          <a:xfrm>
            <a:off x="4799856" y="1916832"/>
            <a:ext cx="477838" cy="579438"/>
          </a:xfrm>
          <a:prstGeom prst="rect">
            <a:avLst/>
          </a:prstGeom>
          <a:noFill/>
          <a:ln w="38100">
            <a:solidFill>
              <a:srgbClr val="FF0000"/>
            </a:solidFill>
            <a:miter lim="800000"/>
            <a:headEnd/>
            <a:tailEnd/>
          </a:ln>
        </p:spPr>
        <p:txBody>
          <a:bodyPr wrap="none" lIns="90488" tIns="44450" rIns="90488" bIns="44450">
            <a:spAutoFit/>
          </a:bodyPr>
          <a:lstStyle/>
          <a:p>
            <a:pPr algn="r"/>
            <a:r>
              <a:rPr lang="es-ES" sz="3200" b="1" dirty="0">
                <a:solidFill>
                  <a:srgbClr val="0000FF"/>
                </a:solidFill>
                <a:latin typeface="Times New Roman" pitchFamily="18" charset="0"/>
              </a:rPr>
              <a:t>D</a:t>
            </a:r>
          </a:p>
        </p:txBody>
      </p:sp>
      <p:sp>
        <p:nvSpPr>
          <p:cNvPr id="19467" name="Oval 11"/>
          <p:cNvSpPr>
            <a:spLocks noChangeArrowheads="1"/>
          </p:cNvSpPr>
          <p:nvPr/>
        </p:nvSpPr>
        <p:spPr bwMode="auto">
          <a:xfrm>
            <a:off x="5735960" y="3140968"/>
            <a:ext cx="215900" cy="215900"/>
          </a:xfrm>
          <a:prstGeom prst="ellipse">
            <a:avLst/>
          </a:prstGeom>
          <a:solidFill>
            <a:srgbClr val="FFFF00"/>
          </a:solidFill>
          <a:ln w="12700">
            <a:solidFill>
              <a:schemeClr val="tx1"/>
            </a:solidFill>
            <a:round/>
            <a:headEnd/>
            <a:tailEnd/>
          </a:ln>
        </p:spPr>
        <p:txBody>
          <a:bodyPr wrap="none" anchor="ctr"/>
          <a:lstStyle/>
          <a:p>
            <a:endParaRPr lang="es-EC"/>
          </a:p>
        </p:txBody>
      </p:sp>
      <p:sp>
        <p:nvSpPr>
          <p:cNvPr id="19468" name="Oval 12"/>
          <p:cNvSpPr>
            <a:spLocks noChangeArrowheads="1"/>
          </p:cNvSpPr>
          <p:nvPr/>
        </p:nvSpPr>
        <p:spPr bwMode="auto">
          <a:xfrm>
            <a:off x="7392144" y="4221088"/>
            <a:ext cx="215900" cy="215900"/>
          </a:xfrm>
          <a:prstGeom prst="ellipse">
            <a:avLst/>
          </a:prstGeom>
          <a:solidFill>
            <a:srgbClr val="FFFF00"/>
          </a:solidFill>
          <a:ln w="12700">
            <a:solidFill>
              <a:schemeClr val="tx1"/>
            </a:solidFill>
            <a:round/>
            <a:headEnd/>
            <a:tailEnd/>
          </a:ln>
        </p:spPr>
        <p:txBody>
          <a:bodyPr wrap="none" anchor="ctr"/>
          <a:lstStyle/>
          <a:p>
            <a:endParaRPr lang="es-EC"/>
          </a:p>
        </p:txBody>
      </p:sp>
      <p:sp>
        <p:nvSpPr>
          <p:cNvPr id="19469" name="Arc 13"/>
          <p:cNvSpPr>
            <a:spLocks/>
          </p:cNvSpPr>
          <p:nvPr/>
        </p:nvSpPr>
        <p:spPr bwMode="auto">
          <a:xfrm rot="10380000">
            <a:off x="5696096" y="2945903"/>
            <a:ext cx="1636330" cy="1809309"/>
          </a:xfrm>
          <a:custGeom>
            <a:avLst/>
            <a:gdLst>
              <a:gd name="T0" fmla="*/ 2147483647 w 21225"/>
              <a:gd name="T1" fmla="*/ 0 h 21599"/>
              <a:gd name="T2" fmla="*/ 2147483647 w 21225"/>
              <a:gd name="T3" fmla="*/ 2147483647 h 21599"/>
              <a:gd name="T4" fmla="*/ 0 w 21225"/>
              <a:gd name="T5" fmla="*/ 2147483647 h 21599"/>
              <a:gd name="T6" fmla="*/ 0 60000 65536"/>
              <a:gd name="T7" fmla="*/ 0 60000 65536"/>
              <a:gd name="T8" fmla="*/ 0 60000 65536"/>
              <a:gd name="T9" fmla="*/ 0 w 21225"/>
              <a:gd name="T10" fmla="*/ 0 h 21599"/>
              <a:gd name="T11" fmla="*/ 21225 w 21225"/>
              <a:gd name="T12" fmla="*/ 21599 h 21599"/>
            </a:gdLst>
            <a:ahLst/>
            <a:cxnLst>
              <a:cxn ang="T6">
                <a:pos x="T0" y="T1"/>
              </a:cxn>
              <a:cxn ang="T7">
                <a:pos x="T2" y="T3"/>
              </a:cxn>
              <a:cxn ang="T8">
                <a:pos x="T4" y="T5"/>
              </a:cxn>
            </a:cxnLst>
            <a:rect l="T9" t="T10" r="T11" b="T12"/>
            <a:pathLst>
              <a:path w="21225" h="21599" fill="none" extrusionOk="0">
                <a:moveTo>
                  <a:pt x="243" y="0"/>
                </a:moveTo>
                <a:cubicBezTo>
                  <a:pt x="10534" y="116"/>
                  <a:pt x="19314" y="7477"/>
                  <a:pt x="21224" y="17590"/>
                </a:cubicBezTo>
              </a:path>
              <a:path w="21225" h="21599" stroke="0" extrusionOk="0">
                <a:moveTo>
                  <a:pt x="243" y="0"/>
                </a:moveTo>
                <a:cubicBezTo>
                  <a:pt x="10534" y="116"/>
                  <a:pt x="19314" y="7477"/>
                  <a:pt x="21224" y="17590"/>
                </a:cubicBezTo>
                <a:lnTo>
                  <a:pt x="0" y="21599"/>
                </a:lnTo>
                <a:close/>
              </a:path>
            </a:pathLst>
          </a:custGeom>
          <a:noFill/>
          <a:ln w="57150" cap="rnd">
            <a:solidFill>
              <a:srgbClr val="FF0000"/>
            </a:solidFill>
            <a:round/>
            <a:headEnd type="triangle" w="med" len="med"/>
            <a:tailEnd/>
          </a:ln>
        </p:spPr>
        <p:txBody>
          <a:bodyPr/>
          <a:lstStyle/>
          <a:p>
            <a:endParaRPr lang="es-EC"/>
          </a:p>
        </p:txBody>
      </p:sp>
      <p:sp>
        <p:nvSpPr>
          <p:cNvPr id="120846" name="Rectangle 14"/>
          <p:cNvSpPr>
            <a:spLocks noChangeArrowheads="1"/>
          </p:cNvSpPr>
          <p:nvPr/>
        </p:nvSpPr>
        <p:spPr bwMode="auto">
          <a:xfrm>
            <a:off x="7968208" y="1628801"/>
            <a:ext cx="2376264" cy="2305759"/>
          </a:xfrm>
          <a:prstGeom prst="rect">
            <a:avLst/>
          </a:prstGeom>
          <a:solidFill>
            <a:schemeClr val="accent3">
              <a:lumMod val="40000"/>
              <a:lumOff val="60000"/>
            </a:schemeClr>
          </a:solidFill>
          <a:ln w="57150">
            <a:solidFill>
              <a:srgbClr val="FF0000"/>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a:defRPr/>
            </a:pPr>
            <a:r>
              <a:rPr lang="es-ES" sz="2400" dirty="0">
                <a:latin typeface="Times New Roman" pitchFamily="18" charset="0"/>
              </a:rPr>
              <a:t>Si el precio sube de P</a:t>
            </a:r>
            <a:r>
              <a:rPr lang="es-ES" dirty="0">
                <a:latin typeface="Times New Roman" pitchFamily="18" charset="0"/>
              </a:rPr>
              <a:t>2</a:t>
            </a:r>
            <a:r>
              <a:rPr lang="es-ES" sz="2400" dirty="0">
                <a:latin typeface="Times New Roman" pitchFamily="18" charset="0"/>
              </a:rPr>
              <a:t> a P</a:t>
            </a:r>
            <a:r>
              <a:rPr lang="es-ES" dirty="0">
                <a:latin typeface="Times New Roman" pitchFamily="18" charset="0"/>
              </a:rPr>
              <a:t>1</a:t>
            </a:r>
            <a:r>
              <a:rPr lang="es-ES" sz="2400" dirty="0">
                <a:latin typeface="Times New Roman" pitchFamily="18" charset="0"/>
              </a:rPr>
              <a:t> hay disminución de la cantidad demandada de Q</a:t>
            </a:r>
            <a:r>
              <a:rPr lang="es-ES" dirty="0">
                <a:latin typeface="Times New Roman" pitchFamily="18" charset="0"/>
              </a:rPr>
              <a:t>2</a:t>
            </a:r>
            <a:r>
              <a:rPr lang="es-ES" sz="2400" dirty="0">
                <a:latin typeface="Times New Roman" pitchFamily="18" charset="0"/>
              </a:rPr>
              <a:t> a Q</a:t>
            </a:r>
            <a:r>
              <a:rPr lang="es-ES" dirty="0">
                <a:latin typeface="Times New Roman" pitchFamily="18" charset="0"/>
              </a:rPr>
              <a:t>1</a:t>
            </a:r>
            <a:endParaRPr lang="es-ES" sz="2400" dirty="0">
              <a:latin typeface="Times New Roman" pitchFamily="18" charset="0"/>
            </a:endParaRPr>
          </a:p>
        </p:txBody>
      </p:sp>
      <p:sp>
        <p:nvSpPr>
          <p:cNvPr id="120847" name="Rectangle 15"/>
          <p:cNvSpPr>
            <a:spLocks noChangeArrowheads="1"/>
          </p:cNvSpPr>
          <p:nvPr/>
        </p:nvSpPr>
        <p:spPr bwMode="auto">
          <a:xfrm>
            <a:off x="1703512" y="4581129"/>
            <a:ext cx="2016224" cy="2121093"/>
          </a:xfrm>
          <a:prstGeom prst="rect">
            <a:avLst/>
          </a:prstGeom>
          <a:solidFill>
            <a:schemeClr val="accent3">
              <a:lumMod val="40000"/>
              <a:lumOff val="60000"/>
            </a:schemeClr>
          </a:solidFill>
          <a:ln w="57150">
            <a:solidFill>
              <a:srgbClr val="FF0000"/>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a:defRPr/>
            </a:pPr>
            <a:r>
              <a:rPr lang="es-ES" sz="2200" dirty="0">
                <a:latin typeface="Times New Roman" pitchFamily="18" charset="0"/>
              </a:rPr>
              <a:t>Si el precio baja de P</a:t>
            </a:r>
            <a:r>
              <a:rPr lang="es-ES" dirty="0">
                <a:latin typeface="Times New Roman" pitchFamily="18" charset="0"/>
              </a:rPr>
              <a:t>1</a:t>
            </a:r>
            <a:r>
              <a:rPr lang="es-ES" sz="2200" dirty="0">
                <a:latin typeface="Times New Roman" pitchFamily="18" charset="0"/>
              </a:rPr>
              <a:t> a P</a:t>
            </a:r>
            <a:r>
              <a:rPr lang="es-ES" dirty="0">
                <a:latin typeface="Times New Roman" pitchFamily="18" charset="0"/>
              </a:rPr>
              <a:t>2</a:t>
            </a:r>
            <a:r>
              <a:rPr lang="es-ES" sz="2200" dirty="0">
                <a:latin typeface="Times New Roman" pitchFamily="18" charset="0"/>
              </a:rPr>
              <a:t> hay incremento en la cantidad demandada de Q</a:t>
            </a:r>
            <a:r>
              <a:rPr lang="es-ES" dirty="0">
                <a:latin typeface="Times New Roman" pitchFamily="18" charset="0"/>
              </a:rPr>
              <a:t>1</a:t>
            </a:r>
            <a:r>
              <a:rPr lang="es-ES" sz="2200" dirty="0">
                <a:latin typeface="Times New Roman" pitchFamily="18" charset="0"/>
              </a:rPr>
              <a:t> a Q</a:t>
            </a:r>
            <a:r>
              <a:rPr lang="es-ES" dirty="0">
                <a:latin typeface="Times New Roman" pitchFamily="18" charset="0"/>
              </a:rPr>
              <a:t>2</a:t>
            </a:r>
            <a:endParaRPr lang="es-ES" sz="2200" dirty="0">
              <a:latin typeface="Times New Roman" pitchFamily="18" charset="0"/>
            </a:endParaRPr>
          </a:p>
        </p:txBody>
      </p:sp>
      <p:sp>
        <p:nvSpPr>
          <p:cNvPr id="19472" name="Arc 16"/>
          <p:cNvSpPr>
            <a:spLocks/>
          </p:cNvSpPr>
          <p:nvPr/>
        </p:nvSpPr>
        <p:spPr bwMode="auto">
          <a:xfrm rot="-480000">
            <a:off x="6073889" y="2818972"/>
            <a:ext cx="1712388" cy="1871582"/>
          </a:xfrm>
          <a:custGeom>
            <a:avLst/>
            <a:gdLst>
              <a:gd name="T0" fmla="*/ 2147483647 w 21225"/>
              <a:gd name="T1" fmla="*/ 0 h 21599"/>
              <a:gd name="T2" fmla="*/ 2147483647 w 21225"/>
              <a:gd name="T3" fmla="*/ 2147483647 h 21599"/>
              <a:gd name="T4" fmla="*/ 0 w 21225"/>
              <a:gd name="T5" fmla="*/ 2147483647 h 21599"/>
              <a:gd name="T6" fmla="*/ 0 60000 65536"/>
              <a:gd name="T7" fmla="*/ 0 60000 65536"/>
              <a:gd name="T8" fmla="*/ 0 60000 65536"/>
              <a:gd name="T9" fmla="*/ 0 w 21225"/>
              <a:gd name="T10" fmla="*/ 0 h 21599"/>
              <a:gd name="T11" fmla="*/ 21225 w 21225"/>
              <a:gd name="T12" fmla="*/ 21599 h 21599"/>
            </a:gdLst>
            <a:ahLst/>
            <a:cxnLst>
              <a:cxn ang="T6">
                <a:pos x="T0" y="T1"/>
              </a:cxn>
              <a:cxn ang="T7">
                <a:pos x="T2" y="T3"/>
              </a:cxn>
              <a:cxn ang="T8">
                <a:pos x="T4" y="T5"/>
              </a:cxn>
            </a:cxnLst>
            <a:rect l="T9" t="T10" r="T11" b="T12"/>
            <a:pathLst>
              <a:path w="21225" h="21599" fill="none" extrusionOk="0">
                <a:moveTo>
                  <a:pt x="243" y="0"/>
                </a:moveTo>
                <a:cubicBezTo>
                  <a:pt x="10534" y="116"/>
                  <a:pt x="19314" y="7477"/>
                  <a:pt x="21224" y="17590"/>
                </a:cubicBezTo>
              </a:path>
              <a:path w="21225" h="21599" stroke="0" extrusionOk="0">
                <a:moveTo>
                  <a:pt x="243" y="0"/>
                </a:moveTo>
                <a:cubicBezTo>
                  <a:pt x="10534" y="116"/>
                  <a:pt x="19314" y="7477"/>
                  <a:pt x="21224" y="17590"/>
                </a:cubicBezTo>
                <a:lnTo>
                  <a:pt x="0" y="21599"/>
                </a:lnTo>
                <a:close/>
              </a:path>
            </a:pathLst>
          </a:custGeom>
          <a:noFill/>
          <a:ln w="57150" cap="rnd">
            <a:solidFill>
              <a:srgbClr val="FF0000"/>
            </a:solidFill>
            <a:round/>
            <a:headEnd type="triangle" w="med" len="med"/>
            <a:tailEnd/>
          </a:ln>
        </p:spPr>
        <p:txBody>
          <a:bodyPr/>
          <a:lstStyle/>
          <a:p>
            <a:endParaRPr lang="es-EC"/>
          </a:p>
        </p:txBody>
      </p:sp>
      <p:cxnSp>
        <p:nvCxnSpPr>
          <p:cNvPr id="18" name="17 Conector recto"/>
          <p:cNvCxnSpPr/>
          <p:nvPr/>
        </p:nvCxnSpPr>
        <p:spPr>
          <a:xfrm>
            <a:off x="4007769" y="3284985"/>
            <a:ext cx="1791419" cy="17587"/>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3287688" y="4581128"/>
            <a:ext cx="1440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Conector recto"/>
          <p:cNvCxnSpPr>
            <a:endCxn id="19468" idx="3"/>
          </p:cNvCxnSpPr>
          <p:nvPr/>
        </p:nvCxnSpPr>
        <p:spPr>
          <a:xfrm>
            <a:off x="3935760" y="4401170"/>
            <a:ext cx="3488002" cy="4200"/>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5" name="24 CuadroTexto"/>
          <p:cNvSpPr txBox="1"/>
          <p:nvPr/>
        </p:nvSpPr>
        <p:spPr>
          <a:xfrm>
            <a:off x="3431704" y="3068961"/>
            <a:ext cx="425116" cy="646331"/>
          </a:xfrm>
          <a:prstGeom prst="rect">
            <a:avLst/>
          </a:prstGeom>
          <a:noFill/>
        </p:spPr>
        <p:txBody>
          <a:bodyPr wrap="square" rtlCol="0">
            <a:spAutoFit/>
          </a:bodyPr>
          <a:lstStyle/>
          <a:p>
            <a:r>
              <a:rPr lang="es-EC" sz="2000" b="1" dirty="0"/>
              <a:t>P</a:t>
            </a:r>
            <a:r>
              <a:rPr lang="es-EC" sz="1600" b="1" dirty="0"/>
              <a:t>1</a:t>
            </a:r>
            <a:endParaRPr lang="es-EC" sz="2000" b="1" dirty="0"/>
          </a:p>
        </p:txBody>
      </p:sp>
      <p:sp>
        <p:nvSpPr>
          <p:cNvPr id="26" name="25 CuadroTexto"/>
          <p:cNvSpPr txBox="1"/>
          <p:nvPr/>
        </p:nvSpPr>
        <p:spPr>
          <a:xfrm>
            <a:off x="3431704" y="4149080"/>
            <a:ext cx="492316" cy="400110"/>
          </a:xfrm>
          <a:prstGeom prst="rect">
            <a:avLst/>
          </a:prstGeom>
          <a:noFill/>
        </p:spPr>
        <p:txBody>
          <a:bodyPr wrap="square" rtlCol="0">
            <a:spAutoFit/>
          </a:bodyPr>
          <a:lstStyle/>
          <a:p>
            <a:r>
              <a:rPr lang="es-EC" sz="2000" b="1" dirty="0"/>
              <a:t>P</a:t>
            </a:r>
            <a:r>
              <a:rPr lang="es-EC" sz="1600" b="1" dirty="0"/>
              <a:t>2</a:t>
            </a:r>
            <a:endParaRPr lang="es-EC" sz="2000" b="1" dirty="0"/>
          </a:p>
        </p:txBody>
      </p:sp>
      <p:cxnSp>
        <p:nvCxnSpPr>
          <p:cNvPr id="28" name="27 Conector recto"/>
          <p:cNvCxnSpPr/>
          <p:nvPr/>
        </p:nvCxnSpPr>
        <p:spPr>
          <a:xfrm>
            <a:off x="7536160" y="4437112"/>
            <a:ext cx="0" cy="122413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31 Conector recto"/>
          <p:cNvCxnSpPr>
            <a:stCxn id="19467" idx="4"/>
          </p:cNvCxnSpPr>
          <p:nvPr/>
        </p:nvCxnSpPr>
        <p:spPr>
          <a:xfrm>
            <a:off x="5843911" y="3356869"/>
            <a:ext cx="44847" cy="2322735"/>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3" name="32 CuadroTexto"/>
          <p:cNvSpPr txBox="1"/>
          <p:nvPr/>
        </p:nvSpPr>
        <p:spPr>
          <a:xfrm>
            <a:off x="7320136" y="5733256"/>
            <a:ext cx="497252" cy="400110"/>
          </a:xfrm>
          <a:prstGeom prst="rect">
            <a:avLst/>
          </a:prstGeom>
          <a:noFill/>
        </p:spPr>
        <p:txBody>
          <a:bodyPr wrap="none" rtlCol="0">
            <a:spAutoFit/>
          </a:bodyPr>
          <a:lstStyle/>
          <a:p>
            <a:r>
              <a:rPr lang="es-EC" sz="2000" b="1" dirty="0"/>
              <a:t>Q</a:t>
            </a:r>
            <a:r>
              <a:rPr lang="es-EC" sz="1600" b="1" dirty="0"/>
              <a:t>2</a:t>
            </a:r>
            <a:endParaRPr lang="es-EC" sz="2000" b="1" dirty="0"/>
          </a:p>
        </p:txBody>
      </p:sp>
      <p:sp>
        <p:nvSpPr>
          <p:cNvPr id="34" name="33 CuadroTexto"/>
          <p:cNvSpPr txBox="1"/>
          <p:nvPr/>
        </p:nvSpPr>
        <p:spPr>
          <a:xfrm>
            <a:off x="5735960" y="5733256"/>
            <a:ext cx="497252" cy="400110"/>
          </a:xfrm>
          <a:prstGeom prst="rect">
            <a:avLst/>
          </a:prstGeom>
          <a:noFill/>
        </p:spPr>
        <p:txBody>
          <a:bodyPr wrap="none" rtlCol="0">
            <a:spAutoFit/>
          </a:bodyPr>
          <a:lstStyle/>
          <a:p>
            <a:r>
              <a:rPr lang="es-EC" sz="2000" b="1" dirty="0"/>
              <a:t>Q</a:t>
            </a:r>
            <a:r>
              <a:rPr lang="es-EC" sz="1600" b="1" dirty="0"/>
              <a:t>1</a:t>
            </a:r>
            <a:endParaRPr lang="es-EC" sz="2000" b="1" dirty="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a:p>
        </p:txBody>
      </p:sp>
      <p:sp>
        <p:nvSpPr>
          <p:cNvPr id="22531"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a:p>
        </p:txBody>
      </p:sp>
      <p:sp>
        <p:nvSpPr>
          <p:cNvPr id="22532" name="Rectangle 4"/>
          <p:cNvSpPr>
            <a:spLocks noGrp="1" noChangeArrowheads="1"/>
          </p:cNvSpPr>
          <p:nvPr>
            <p:ph type="title"/>
          </p:nvPr>
        </p:nvSpPr>
        <p:spPr>
          <a:xfrm>
            <a:off x="4439816" y="0"/>
            <a:ext cx="5976664" cy="1556792"/>
          </a:xfrm>
          <a:noFill/>
        </p:spPr>
        <p:txBody>
          <a:bodyPr spcFirstLastPara="1" wrap="square" lIns="90488" tIns="44450" rIns="90488" bIns="44450" anchor="b" anchorCtr="0">
            <a:noAutofit/>
          </a:bodyPr>
          <a:lstStyle/>
          <a:p>
            <a:pPr eaLnBrk="1" hangingPunct="1"/>
            <a:r>
              <a:rPr lang="es-ES" sz="2300" dirty="0"/>
              <a:t>LA DEMANDA Y LAS VARIABLES DIFERENTES AL PRECIO</a:t>
            </a:r>
            <a:br>
              <a:rPr lang="es-ES" sz="2400" dirty="0"/>
            </a:br>
            <a:r>
              <a:rPr lang="es-ES" sz="2400" dirty="0"/>
              <a:t>Un incremento de la demanda</a:t>
            </a:r>
            <a:br>
              <a:rPr lang="es-ES" sz="2400" dirty="0"/>
            </a:br>
            <a:r>
              <a:rPr lang="es-ES" sz="2400" dirty="0">
                <a:solidFill>
                  <a:srgbClr val="FF0000"/>
                </a:solidFill>
              </a:rPr>
              <a:t>“Ceteris Paribus”</a:t>
            </a:r>
          </a:p>
        </p:txBody>
      </p:sp>
      <p:sp>
        <p:nvSpPr>
          <p:cNvPr id="22533" name="Line 5"/>
          <p:cNvSpPr>
            <a:spLocks noChangeShapeType="1"/>
          </p:cNvSpPr>
          <p:nvPr/>
        </p:nvSpPr>
        <p:spPr bwMode="auto">
          <a:xfrm>
            <a:off x="3276600" y="5638800"/>
            <a:ext cx="5715000" cy="0"/>
          </a:xfrm>
          <a:prstGeom prst="line">
            <a:avLst/>
          </a:prstGeom>
          <a:noFill/>
          <a:ln w="76200">
            <a:solidFill>
              <a:schemeClr val="tx1"/>
            </a:solidFill>
            <a:round/>
            <a:headEnd type="triangle" w="med" len="med"/>
            <a:tailEnd type="triangle" w="med" len="med"/>
          </a:ln>
        </p:spPr>
        <p:txBody>
          <a:bodyPr/>
          <a:lstStyle/>
          <a:p>
            <a:endParaRPr lang="es-ES"/>
          </a:p>
        </p:txBody>
      </p:sp>
      <p:sp>
        <p:nvSpPr>
          <p:cNvPr id="22534" name="Rectangle 6"/>
          <p:cNvSpPr>
            <a:spLocks noChangeArrowheads="1"/>
          </p:cNvSpPr>
          <p:nvPr/>
        </p:nvSpPr>
        <p:spPr bwMode="auto">
          <a:xfrm>
            <a:off x="8429626" y="5661249"/>
            <a:ext cx="834727" cy="582211"/>
          </a:xfrm>
          <a:prstGeom prst="rect">
            <a:avLst/>
          </a:prstGeom>
          <a:noFill/>
          <a:ln w="12700">
            <a:noFill/>
            <a:miter lim="800000"/>
            <a:headEnd/>
            <a:tailEnd/>
          </a:ln>
        </p:spPr>
        <p:txBody>
          <a:bodyPr wrap="square" lIns="90488" tIns="44450" rIns="90488" bIns="44450">
            <a:spAutoFit/>
          </a:bodyPr>
          <a:lstStyle/>
          <a:p>
            <a:pPr algn="r"/>
            <a:r>
              <a:rPr lang="es-ES" sz="3200" b="1" dirty="0">
                <a:latin typeface="Times New Roman" pitchFamily="18" charset="0"/>
              </a:rPr>
              <a:t>Q</a:t>
            </a:r>
          </a:p>
        </p:txBody>
      </p:sp>
      <p:sp>
        <p:nvSpPr>
          <p:cNvPr id="22535" name="Line 7"/>
          <p:cNvSpPr>
            <a:spLocks noChangeShapeType="1"/>
          </p:cNvSpPr>
          <p:nvPr/>
        </p:nvSpPr>
        <p:spPr bwMode="auto">
          <a:xfrm flipH="1" flipV="1">
            <a:off x="3215680" y="2132856"/>
            <a:ext cx="37108" cy="3459907"/>
          </a:xfrm>
          <a:prstGeom prst="line">
            <a:avLst/>
          </a:prstGeom>
          <a:noFill/>
          <a:ln w="76200">
            <a:solidFill>
              <a:schemeClr val="tx1"/>
            </a:solidFill>
            <a:round/>
            <a:headEnd/>
            <a:tailEnd type="triangle" w="med" len="med"/>
          </a:ln>
        </p:spPr>
        <p:txBody>
          <a:bodyPr/>
          <a:lstStyle/>
          <a:p>
            <a:endParaRPr lang="es-ES"/>
          </a:p>
        </p:txBody>
      </p:sp>
      <p:sp>
        <p:nvSpPr>
          <p:cNvPr id="22536" name="Rectangle 8"/>
          <p:cNvSpPr>
            <a:spLocks noChangeArrowheads="1"/>
          </p:cNvSpPr>
          <p:nvPr/>
        </p:nvSpPr>
        <p:spPr bwMode="auto">
          <a:xfrm>
            <a:off x="2759075" y="1936750"/>
            <a:ext cx="431800" cy="579438"/>
          </a:xfrm>
          <a:prstGeom prst="rect">
            <a:avLst/>
          </a:prstGeom>
          <a:noFill/>
          <a:ln w="12700">
            <a:noFill/>
            <a:miter lim="800000"/>
            <a:headEnd/>
            <a:tailEnd/>
          </a:ln>
        </p:spPr>
        <p:txBody>
          <a:bodyPr wrap="none" lIns="90488" tIns="44450" rIns="90488" bIns="44450">
            <a:spAutoFit/>
          </a:bodyPr>
          <a:lstStyle/>
          <a:p>
            <a:pPr algn="r"/>
            <a:r>
              <a:rPr lang="es-ES" sz="3200" b="1">
                <a:latin typeface="Times New Roman" pitchFamily="18" charset="0"/>
              </a:rPr>
              <a:t>P</a:t>
            </a:r>
          </a:p>
        </p:txBody>
      </p:sp>
      <p:sp>
        <p:nvSpPr>
          <p:cNvPr id="21513" name="Line 9"/>
          <p:cNvSpPr>
            <a:spLocks noChangeShapeType="1"/>
          </p:cNvSpPr>
          <p:nvPr/>
        </p:nvSpPr>
        <p:spPr bwMode="auto">
          <a:xfrm flipH="1" flipV="1">
            <a:off x="3657600" y="2743200"/>
            <a:ext cx="3886200" cy="2590800"/>
          </a:xfrm>
          <a:prstGeom prst="line">
            <a:avLst/>
          </a:prstGeom>
          <a:noFill/>
          <a:ln w="76200">
            <a:solidFill>
              <a:srgbClr val="000099"/>
            </a:solidFill>
            <a:round/>
            <a:headEnd/>
            <a:tailEnd/>
          </a:ln>
        </p:spPr>
        <p:txBody>
          <a:bodyPr/>
          <a:lstStyle/>
          <a:p>
            <a:pPr>
              <a:defRPr/>
            </a:pPr>
            <a:endParaRPr lang="es-ES"/>
          </a:p>
        </p:txBody>
      </p:sp>
      <p:sp>
        <p:nvSpPr>
          <p:cNvPr id="21514" name="Rectangle 10"/>
          <p:cNvSpPr>
            <a:spLocks noChangeArrowheads="1"/>
          </p:cNvSpPr>
          <p:nvPr/>
        </p:nvSpPr>
        <p:spPr bwMode="auto">
          <a:xfrm>
            <a:off x="3575050" y="2108200"/>
            <a:ext cx="477838" cy="579438"/>
          </a:xfrm>
          <a:prstGeom prst="rect">
            <a:avLst/>
          </a:prstGeom>
          <a:noFill/>
          <a:ln w="38100">
            <a:solidFill>
              <a:srgbClr val="FF0000"/>
            </a:solidFill>
            <a:miter lim="800000"/>
            <a:headEnd/>
            <a:tailEnd/>
          </a:ln>
        </p:spPr>
        <p:txBody>
          <a:bodyPr wrap="none" lIns="90488" tIns="44450" rIns="90488" bIns="44450">
            <a:spAutoFit/>
          </a:bodyPr>
          <a:lstStyle/>
          <a:p>
            <a:pPr algn="r">
              <a:defRPr/>
            </a:pPr>
            <a:r>
              <a:rPr lang="es-ES" sz="3200" b="1" dirty="0">
                <a:solidFill>
                  <a:srgbClr val="FF0000"/>
                </a:solidFill>
                <a:latin typeface="Times New Roman" pitchFamily="18" charset="0"/>
              </a:rPr>
              <a:t>D</a:t>
            </a:r>
          </a:p>
        </p:txBody>
      </p:sp>
      <p:sp>
        <p:nvSpPr>
          <p:cNvPr id="21515" name="Line 11"/>
          <p:cNvSpPr>
            <a:spLocks noChangeShapeType="1"/>
          </p:cNvSpPr>
          <p:nvPr/>
        </p:nvSpPr>
        <p:spPr bwMode="auto">
          <a:xfrm flipH="1" flipV="1">
            <a:off x="5486400" y="2743200"/>
            <a:ext cx="3886200" cy="2590800"/>
          </a:xfrm>
          <a:prstGeom prst="line">
            <a:avLst/>
          </a:prstGeom>
          <a:noFill/>
          <a:ln w="76200">
            <a:solidFill>
              <a:srgbClr val="000099"/>
            </a:solidFill>
            <a:round/>
            <a:headEnd/>
            <a:tailEnd/>
          </a:ln>
        </p:spPr>
        <p:txBody>
          <a:bodyPr/>
          <a:lstStyle/>
          <a:p>
            <a:pPr>
              <a:defRPr/>
            </a:pPr>
            <a:endParaRPr lang="es-ES"/>
          </a:p>
        </p:txBody>
      </p:sp>
      <p:sp>
        <p:nvSpPr>
          <p:cNvPr id="21516" name="Rectangle 12"/>
          <p:cNvSpPr>
            <a:spLocks noChangeArrowheads="1"/>
          </p:cNvSpPr>
          <p:nvPr/>
        </p:nvSpPr>
        <p:spPr bwMode="auto">
          <a:xfrm>
            <a:off x="5159897" y="2108201"/>
            <a:ext cx="648073" cy="582211"/>
          </a:xfrm>
          <a:prstGeom prst="rect">
            <a:avLst/>
          </a:prstGeom>
          <a:noFill/>
          <a:ln w="38100">
            <a:solidFill>
              <a:srgbClr val="FF0000"/>
            </a:solidFill>
            <a:miter lim="800000"/>
            <a:headEnd/>
            <a:tailEnd/>
          </a:ln>
        </p:spPr>
        <p:txBody>
          <a:bodyPr wrap="square" lIns="90488" tIns="44450" rIns="90488" bIns="44450">
            <a:spAutoFit/>
          </a:bodyPr>
          <a:lstStyle/>
          <a:p>
            <a:pPr algn="r">
              <a:defRPr/>
            </a:pPr>
            <a:r>
              <a:rPr lang="es-ES" sz="3200" b="1" dirty="0">
                <a:solidFill>
                  <a:srgbClr val="FF0000"/>
                </a:solidFill>
                <a:latin typeface="Times New Roman" pitchFamily="18" charset="0"/>
              </a:rPr>
              <a:t>D’</a:t>
            </a:r>
          </a:p>
        </p:txBody>
      </p:sp>
      <p:sp>
        <p:nvSpPr>
          <p:cNvPr id="22541" name="Line 13"/>
          <p:cNvSpPr>
            <a:spLocks noChangeShapeType="1"/>
          </p:cNvSpPr>
          <p:nvPr/>
        </p:nvSpPr>
        <p:spPr bwMode="auto">
          <a:xfrm>
            <a:off x="3324226" y="3709988"/>
            <a:ext cx="5260975" cy="0"/>
          </a:xfrm>
          <a:prstGeom prst="line">
            <a:avLst/>
          </a:prstGeom>
          <a:noFill/>
          <a:ln w="28575">
            <a:solidFill>
              <a:srgbClr val="FF0000"/>
            </a:solidFill>
            <a:prstDash val="dash"/>
            <a:round/>
            <a:headEnd/>
            <a:tailEnd/>
          </a:ln>
        </p:spPr>
        <p:txBody>
          <a:bodyPr/>
          <a:lstStyle/>
          <a:p>
            <a:endParaRPr lang="es-ES"/>
          </a:p>
        </p:txBody>
      </p:sp>
      <p:sp>
        <p:nvSpPr>
          <p:cNvPr id="22542" name="Line 14"/>
          <p:cNvSpPr>
            <a:spLocks noChangeShapeType="1"/>
          </p:cNvSpPr>
          <p:nvPr/>
        </p:nvSpPr>
        <p:spPr bwMode="auto">
          <a:xfrm>
            <a:off x="6400800" y="4343400"/>
            <a:ext cx="1279376" cy="21704"/>
          </a:xfrm>
          <a:prstGeom prst="line">
            <a:avLst/>
          </a:prstGeom>
          <a:noFill/>
          <a:ln w="76200">
            <a:solidFill>
              <a:srgbClr val="FF0000"/>
            </a:solidFill>
            <a:round/>
            <a:headEnd/>
            <a:tailEnd type="triangle" w="med" len="med"/>
          </a:ln>
        </p:spPr>
        <p:txBody>
          <a:bodyPr/>
          <a:lstStyle/>
          <a:p>
            <a:endParaRPr lang="es-ES"/>
          </a:p>
        </p:txBody>
      </p:sp>
      <p:sp>
        <p:nvSpPr>
          <p:cNvPr id="15" name="14 CuadroTexto"/>
          <p:cNvSpPr txBox="1"/>
          <p:nvPr/>
        </p:nvSpPr>
        <p:spPr>
          <a:xfrm>
            <a:off x="2639616" y="3429001"/>
            <a:ext cx="569132" cy="461665"/>
          </a:xfrm>
          <a:prstGeom prst="rect">
            <a:avLst/>
          </a:prstGeom>
          <a:noFill/>
        </p:spPr>
        <p:txBody>
          <a:bodyPr wrap="square" rtlCol="0">
            <a:spAutoFit/>
          </a:bodyPr>
          <a:lstStyle/>
          <a:p>
            <a:r>
              <a:rPr lang="es-EC" sz="2400" b="1" dirty="0"/>
              <a:t>P</a:t>
            </a:r>
            <a:r>
              <a:rPr lang="es-EC" b="1" dirty="0"/>
              <a:t>1</a:t>
            </a:r>
            <a:endParaRPr lang="es-EC" sz="2400" b="1" dirty="0"/>
          </a:p>
        </p:txBody>
      </p:sp>
      <p:cxnSp>
        <p:nvCxnSpPr>
          <p:cNvPr id="18" name="17 Conector recto"/>
          <p:cNvCxnSpPr/>
          <p:nvPr/>
        </p:nvCxnSpPr>
        <p:spPr>
          <a:xfrm>
            <a:off x="5087888" y="3717032"/>
            <a:ext cx="72008" cy="194421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6960096" y="3717032"/>
            <a:ext cx="72008" cy="194421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1" name="20 CuadroTexto"/>
          <p:cNvSpPr txBox="1"/>
          <p:nvPr/>
        </p:nvSpPr>
        <p:spPr>
          <a:xfrm>
            <a:off x="4943872" y="5733257"/>
            <a:ext cx="526106" cy="461665"/>
          </a:xfrm>
          <a:prstGeom prst="rect">
            <a:avLst/>
          </a:prstGeom>
          <a:noFill/>
        </p:spPr>
        <p:txBody>
          <a:bodyPr wrap="none" rtlCol="0">
            <a:spAutoFit/>
          </a:bodyPr>
          <a:lstStyle/>
          <a:p>
            <a:r>
              <a:rPr lang="es-EC" sz="2400" b="1" dirty="0"/>
              <a:t>Q</a:t>
            </a:r>
            <a:r>
              <a:rPr lang="es-EC" b="1" dirty="0"/>
              <a:t>1</a:t>
            </a:r>
            <a:endParaRPr lang="es-EC" sz="2400" b="1" dirty="0"/>
          </a:p>
        </p:txBody>
      </p:sp>
      <p:sp>
        <p:nvSpPr>
          <p:cNvPr id="22" name="21 CuadroTexto"/>
          <p:cNvSpPr txBox="1"/>
          <p:nvPr/>
        </p:nvSpPr>
        <p:spPr>
          <a:xfrm>
            <a:off x="6816080" y="5733257"/>
            <a:ext cx="526106" cy="461665"/>
          </a:xfrm>
          <a:prstGeom prst="rect">
            <a:avLst/>
          </a:prstGeom>
          <a:noFill/>
        </p:spPr>
        <p:txBody>
          <a:bodyPr wrap="none" rtlCol="0">
            <a:spAutoFit/>
          </a:bodyPr>
          <a:lstStyle/>
          <a:p>
            <a:r>
              <a:rPr lang="es-EC" sz="2400" b="1" dirty="0"/>
              <a:t>Q</a:t>
            </a:r>
            <a:r>
              <a:rPr lang="es-EC" b="1" dirty="0"/>
              <a:t>2</a:t>
            </a:r>
            <a:endParaRPr lang="es-EC" sz="2400" b="1"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a:p>
        </p:txBody>
      </p:sp>
      <p:sp>
        <p:nvSpPr>
          <p:cNvPr id="23555"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a:p>
        </p:txBody>
      </p:sp>
      <p:sp>
        <p:nvSpPr>
          <p:cNvPr id="23556" name="Rectangle 4"/>
          <p:cNvSpPr>
            <a:spLocks noGrp="1" noChangeArrowheads="1"/>
          </p:cNvSpPr>
          <p:nvPr>
            <p:ph type="title"/>
          </p:nvPr>
        </p:nvSpPr>
        <p:spPr>
          <a:xfrm>
            <a:off x="4583832" y="0"/>
            <a:ext cx="5904656" cy="1412776"/>
          </a:xfrm>
          <a:noFill/>
        </p:spPr>
        <p:txBody>
          <a:bodyPr spcFirstLastPara="1" wrap="square" lIns="90488" tIns="44450" rIns="90488" bIns="44450" anchor="b" anchorCtr="0">
            <a:noAutofit/>
          </a:bodyPr>
          <a:lstStyle/>
          <a:p>
            <a:r>
              <a:rPr lang="es-ES" sz="2200" dirty="0"/>
              <a:t>LA DEMANDA Y LAS VARIABLES DIFERENTES AL PRECIO</a:t>
            </a:r>
            <a:br>
              <a:rPr lang="es-ES" sz="2000" dirty="0"/>
            </a:br>
            <a:r>
              <a:rPr lang="es-ES" sz="2000" dirty="0"/>
              <a:t>Una disminución de la demanda</a:t>
            </a:r>
            <a:br>
              <a:rPr lang="es-ES" sz="2000" dirty="0"/>
            </a:br>
            <a:r>
              <a:rPr lang="es-ES" sz="2000" dirty="0">
                <a:solidFill>
                  <a:srgbClr val="FF0000"/>
                </a:solidFill>
              </a:rPr>
              <a:t>“Ceteris Paribus”</a:t>
            </a:r>
            <a:endParaRPr lang="es-ES" sz="2000" dirty="0"/>
          </a:p>
        </p:txBody>
      </p:sp>
      <p:sp>
        <p:nvSpPr>
          <p:cNvPr id="15" name="14 Marcador de contenido"/>
          <p:cNvSpPr>
            <a:spLocks noGrp="1"/>
          </p:cNvSpPr>
          <p:nvPr>
            <p:ph idx="1"/>
          </p:nvPr>
        </p:nvSpPr>
        <p:spPr>
          <a:xfrm>
            <a:off x="1981200" y="1600200"/>
            <a:ext cx="8229600" cy="4781128"/>
          </a:xfrm>
          <a:ln w="57150">
            <a:solidFill>
              <a:srgbClr val="FF0000"/>
            </a:solidFill>
          </a:ln>
        </p:spPr>
        <p:txBody>
          <a:bodyPr>
            <a:normAutofit/>
          </a:bodyPr>
          <a:lstStyle/>
          <a:p>
            <a:pPr>
              <a:buNone/>
            </a:pPr>
            <a:endParaRPr lang="es-ES" sz="2000" dirty="0"/>
          </a:p>
        </p:txBody>
      </p:sp>
      <p:sp>
        <p:nvSpPr>
          <p:cNvPr id="23557" name="Line 5"/>
          <p:cNvSpPr>
            <a:spLocks noChangeShapeType="1"/>
          </p:cNvSpPr>
          <p:nvPr/>
        </p:nvSpPr>
        <p:spPr bwMode="auto">
          <a:xfrm>
            <a:off x="3276600" y="5638800"/>
            <a:ext cx="5715000" cy="0"/>
          </a:xfrm>
          <a:prstGeom prst="line">
            <a:avLst/>
          </a:prstGeom>
          <a:noFill/>
          <a:ln w="76200">
            <a:solidFill>
              <a:schemeClr val="tx1"/>
            </a:solidFill>
            <a:round/>
            <a:headEnd type="triangle" w="med" len="med"/>
            <a:tailEnd type="triangle" w="med" len="med"/>
          </a:ln>
        </p:spPr>
        <p:txBody>
          <a:bodyPr/>
          <a:lstStyle/>
          <a:p>
            <a:endParaRPr lang="es-ES"/>
          </a:p>
        </p:txBody>
      </p:sp>
      <p:sp>
        <p:nvSpPr>
          <p:cNvPr id="23558" name="Rectangle 6"/>
          <p:cNvSpPr>
            <a:spLocks noChangeArrowheads="1"/>
          </p:cNvSpPr>
          <p:nvPr/>
        </p:nvSpPr>
        <p:spPr bwMode="auto">
          <a:xfrm>
            <a:off x="8976321" y="5589240"/>
            <a:ext cx="500063" cy="579438"/>
          </a:xfrm>
          <a:prstGeom prst="rect">
            <a:avLst/>
          </a:prstGeom>
          <a:noFill/>
          <a:ln w="12700">
            <a:noFill/>
            <a:miter lim="800000"/>
            <a:headEnd/>
            <a:tailEnd/>
          </a:ln>
        </p:spPr>
        <p:txBody>
          <a:bodyPr wrap="none" lIns="90488" tIns="44450" rIns="90488" bIns="44450">
            <a:spAutoFit/>
          </a:bodyPr>
          <a:lstStyle/>
          <a:p>
            <a:pPr algn="r"/>
            <a:r>
              <a:rPr lang="es-ES" sz="3200" b="1" dirty="0">
                <a:latin typeface="Times New Roman" pitchFamily="18" charset="0"/>
              </a:rPr>
              <a:t>Q</a:t>
            </a:r>
          </a:p>
        </p:txBody>
      </p:sp>
      <p:sp>
        <p:nvSpPr>
          <p:cNvPr id="23559" name="Line 7"/>
          <p:cNvSpPr>
            <a:spLocks noChangeShapeType="1"/>
          </p:cNvSpPr>
          <p:nvPr/>
        </p:nvSpPr>
        <p:spPr bwMode="auto">
          <a:xfrm flipV="1">
            <a:off x="3252788" y="2514601"/>
            <a:ext cx="0" cy="3078163"/>
          </a:xfrm>
          <a:prstGeom prst="line">
            <a:avLst/>
          </a:prstGeom>
          <a:noFill/>
          <a:ln w="76200">
            <a:solidFill>
              <a:schemeClr val="tx1"/>
            </a:solidFill>
            <a:round/>
            <a:headEnd/>
            <a:tailEnd type="triangle" w="med" len="med"/>
          </a:ln>
        </p:spPr>
        <p:txBody>
          <a:bodyPr/>
          <a:lstStyle/>
          <a:p>
            <a:endParaRPr lang="es-ES"/>
          </a:p>
        </p:txBody>
      </p:sp>
      <p:sp>
        <p:nvSpPr>
          <p:cNvPr id="23560" name="Rectangle 8"/>
          <p:cNvSpPr>
            <a:spLocks noChangeArrowheads="1"/>
          </p:cNvSpPr>
          <p:nvPr/>
        </p:nvSpPr>
        <p:spPr bwMode="auto">
          <a:xfrm>
            <a:off x="2759075" y="1936750"/>
            <a:ext cx="431800" cy="579438"/>
          </a:xfrm>
          <a:prstGeom prst="rect">
            <a:avLst/>
          </a:prstGeom>
          <a:noFill/>
          <a:ln w="12700">
            <a:noFill/>
            <a:miter lim="800000"/>
            <a:headEnd/>
            <a:tailEnd/>
          </a:ln>
        </p:spPr>
        <p:txBody>
          <a:bodyPr wrap="none" lIns="90488" tIns="44450" rIns="90488" bIns="44450">
            <a:spAutoFit/>
          </a:bodyPr>
          <a:lstStyle/>
          <a:p>
            <a:pPr algn="r"/>
            <a:r>
              <a:rPr lang="es-ES" sz="3200" b="1">
                <a:latin typeface="Times New Roman" pitchFamily="18" charset="0"/>
              </a:rPr>
              <a:t>P</a:t>
            </a:r>
          </a:p>
        </p:txBody>
      </p:sp>
      <p:sp>
        <p:nvSpPr>
          <p:cNvPr id="22537" name="Line 9"/>
          <p:cNvSpPr>
            <a:spLocks noChangeShapeType="1"/>
          </p:cNvSpPr>
          <p:nvPr/>
        </p:nvSpPr>
        <p:spPr bwMode="auto">
          <a:xfrm flipH="1" flipV="1">
            <a:off x="3657600" y="2743200"/>
            <a:ext cx="3886200" cy="2590800"/>
          </a:xfrm>
          <a:prstGeom prst="line">
            <a:avLst/>
          </a:prstGeom>
          <a:noFill/>
          <a:ln w="76200">
            <a:solidFill>
              <a:srgbClr val="000099"/>
            </a:solidFill>
            <a:round/>
            <a:headEnd/>
            <a:tailEnd/>
          </a:ln>
        </p:spPr>
        <p:txBody>
          <a:bodyPr/>
          <a:lstStyle/>
          <a:p>
            <a:pPr>
              <a:defRPr/>
            </a:pPr>
            <a:endParaRPr lang="es-ES"/>
          </a:p>
        </p:txBody>
      </p:sp>
      <p:sp>
        <p:nvSpPr>
          <p:cNvPr id="22538" name="Rectangle 10"/>
          <p:cNvSpPr>
            <a:spLocks noChangeArrowheads="1"/>
          </p:cNvSpPr>
          <p:nvPr/>
        </p:nvSpPr>
        <p:spPr bwMode="auto">
          <a:xfrm>
            <a:off x="3441701" y="2108200"/>
            <a:ext cx="612775" cy="579438"/>
          </a:xfrm>
          <a:prstGeom prst="rect">
            <a:avLst/>
          </a:prstGeom>
          <a:noFill/>
          <a:ln w="12700">
            <a:solidFill>
              <a:schemeClr val="tx1"/>
            </a:solidFill>
            <a:miter lim="800000"/>
            <a:headEnd/>
            <a:tailEnd/>
          </a:ln>
        </p:spPr>
        <p:txBody>
          <a:bodyPr wrap="none" lIns="90488" tIns="44450" rIns="90488" bIns="44450">
            <a:spAutoFit/>
          </a:bodyPr>
          <a:lstStyle/>
          <a:p>
            <a:pPr algn="r">
              <a:defRPr/>
            </a:pPr>
            <a:r>
              <a:rPr lang="es-ES" sz="3200" b="1" dirty="0">
                <a:solidFill>
                  <a:srgbClr val="FF0000"/>
                </a:solidFill>
                <a:latin typeface="Times New Roman" pitchFamily="18" charset="0"/>
              </a:rPr>
              <a:t>D’</a:t>
            </a:r>
          </a:p>
        </p:txBody>
      </p:sp>
      <p:sp>
        <p:nvSpPr>
          <p:cNvPr id="22539" name="Line 11"/>
          <p:cNvSpPr>
            <a:spLocks noChangeShapeType="1"/>
          </p:cNvSpPr>
          <p:nvPr/>
        </p:nvSpPr>
        <p:spPr bwMode="auto">
          <a:xfrm flipH="1" flipV="1">
            <a:off x="5486400" y="2743200"/>
            <a:ext cx="3886200" cy="2590800"/>
          </a:xfrm>
          <a:prstGeom prst="line">
            <a:avLst/>
          </a:prstGeom>
          <a:noFill/>
          <a:ln w="76200">
            <a:solidFill>
              <a:srgbClr val="000099"/>
            </a:solidFill>
            <a:round/>
            <a:headEnd/>
            <a:tailEnd/>
          </a:ln>
        </p:spPr>
        <p:txBody>
          <a:bodyPr/>
          <a:lstStyle/>
          <a:p>
            <a:pPr>
              <a:defRPr/>
            </a:pPr>
            <a:endParaRPr lang="es-ES"/>
          </a:p>
        </p:txBody>
      </p:sp>
      <p:sp>
        <p:nvSpPr>
          <p:cNvPr id="22540" name="Rectangle 12"/>
          <p:cNvSpPr>
            <a:spLocks noChangeArrowheads="1"/>
          </p:cNvSpPr>
          <p:nvPr/>
        </p:nvSpPr>
        <p:spPr bwMode="auto">
          <a:xfrm>
            <a:off x="5403850" y="2108200"/>
            <a:ext cx="477838" cy="579438"/>
          </a:xfrm>
          <a:prstGeom prst="rect">
            <a:avLst/>
          </a:prstGeom>
          <a:noFill/>
          <a:ln w="12700">
            <a:solidFill>
              <a:schemeClr val="tx1"/>
            </a:solidFill>
            <a:miter lim="800000"/>
            <a:headEnd/>
            <a:tailEnd/>
          </a:ln>
        </p:spPr>
        <p:txBody>
          <a:bodyPr wrap="none" lIns="90488" tIns="44450" rIns="90488" bIns="44450">
            <a:spAutoFit/>
          </a:bodyPr>
          <a:lstStyle/>
          <a:p>
            <a:pPr algn="r">
              <a:defRPr/>
            </a:pPr>
            <a:r>
              <a:rPr lang="es-ES" sz="3200" b="1" dirty="0">
                <a:solidFill>
                  <a:srgbClr val="FF0000"/>
                </a:solidFill>
                <a:latin typeface="Times New Roman" pitchFamily="18" charset="0"/>
              </a:rPr>
              <a:t>D</a:t>
            </a:r>
          </a:p>
        </p:txBody>
      </p:sp>
      <p:sp>
        <p:nvSpPr>
          <p:cNvPr id="23565" name="Line 13"/>
          <p:cNvSpPr>
            <a:spLocks noChangeShapeType="1"/>
          </p:cNvSpPr>
          <p:nvPr/>
        </p:nvSpPr>
        <p:spPr bwMode="auto">
          <a:xfrm>
            <a:off x="3324226" y="3709988"/>
            <a:ext cx="5260975" cy="0"/>
          </a:xfrm>
          <a:prstGeom prst="line">
            <a:avLst/>
          </a:prstGeom>
          <a:noFill/>
          <a:ln w="28575">
            <a:solidFill>
              <a:srgbClr val="FF0000"/>
            </a:solidFill>
            <a:prstDash val="dash"/>
            <a:round/>
            <a:headEnd/>
            <a:tailEnd/>
          </a:ln>
        </p:spPr>
        <p:txBody>
          <a:bodyPr/>
          <a:lstStyle/>
          <a:p>
            <a:endParaRPr lang="es-ES"/>
          </a:p>
        </p:txBody>
      </p:sp>
      <p:sp>
        <p:nvSpPr>
          <p:cNvPr id="23566" name="Line 14"/>
          <p:cNvSpPr>
            <a:spLocks noChangeShapeType="1"/>
          </p:cNvSpPr>
          <p:nvPr/>
        </p:nvSpPr>
        <p:spPr bwMode="auto">
          <a:xfrm flipH="1">
            <a:off x="6312024" y="4365104"/>
            <a:ext cx="1296144" cy="0"/>
          </a:xfrm>
          <a:prstGeom prst="line">
            <a:avLst/>
          </a:prstGeom>
          <a:noFill/>
          <a:ln w="57150">
            <a:solidFill>
              <a:srgbClr val="FF0000"/>
            </a:solidFill>
            <a:round/>
            <a:headEnd/>
            <a:tailEnd type="triangle" w="med" len="med"/>
          </a:ln>
        </p:spPr>
        <p:txBody>
          <a:bodyPr/>
          <a:lstStyle/>
          <a:p>
            <a:endParaRPr lang="es-ES"/>
          </a:p>
        </p:txBody>
      </p:sp>
      <p:cxnSp>
        <p:nvCxnSpPr>
          <p:cNvPr id="17" name="16 Conector recto"/>
          <p:cNvCxnSpPr/>
          <p:nvPr/>
        </p:nvCxnSpPr>
        <p:spPr>
          <a:xfrm>
            <a:off x="6960096" y="3717032"/>
            <a:ext cx="0" cy="194421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a:off x="5087888" y="3717032"/>
            <a:ext cx="0" cy="194421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6744072" y="5661248"/>
            <a:ext cx="513282" cy="677108"/>
          </a:xfrm>
          <a:prstGeom prst="rect">
            <a:avLst/>
          </a:prstGeom>
          <a:noFill/>
        </p:spPr>
        <p:txBody>
          <a:bodyPr wrap="square" rtlCol="0">
            <a:spAutoFit/>
          </a:bodyPr>
          <a:lstStyle/>
          <a:p>
            <a:r>
              <a:rPr lang="es-EC" sz="2400" b="1" dirty="0"/>
              <a:t>Q</a:t>
            </a:r>
            <a:r>
              <a:rPr lang="es-EC" b="1" dirty="0"/>
              <a:t>1</a:t>
            </a:r>
            <a:endParaRPr lang="es-EC" sz="2400" b="1" dirty="0"/>
          </a:p>
        </p:txBody>
      </p:sp>
      <p:sp>
        <p:nvSpPr>
          <p:cNvPr id="21" name="20 CuadroTexto"/>
          <p:cNvSpPr txBox="1"/>
          <p:nvPr/>
        </p:nvSpPr>
        <p:spPr>
          <a:xfrm>
            <a:off x="4799856" y="5661249"/>
            <a:ext cx="576064" cy="461665"/>
          </a:xfrm>
          <a:prstGeom prst="rect">
            <a:avLst/>
          </a:prstGeom>
          <a:noFill/>
        </p:spPr>
        <p:txBody>
          <a:bodyPr wrap="square" rtlCol="0">
            <a:spAutoFit/>
          </a:bodyPr>
          <a:lstStyle/>
          <a:p>
            <a:r>
              <a:rPr lang="es-EC" sz="2400" b="1" dirty="0"/>
              <a:t>Q</a:t>
            </a:r>
            <a:r>
              <a:rPr lang="es-EC" b="1" dirty="0"/>
              <a:t>2</a:t>
            </a:r>
            <a:endParaRPr lang="es-EC" sz="2400" b="1" dirty="0"/>
          </a:p>
        </p:txBody>
      </p:sp>
      <p:sp>
        <p:nvSpPr>
          <p:cNvPr id="22" name="21 CuadroTexto"/>
          <p:cNvSpPr txBox="1"/>
          <p:nvPr/>
        </p:nvSpPr>
        <p:spPr>
          <a:xfrm>
            <a:off x="2711624" y="3501009"/>
            <a:ext cx="622032" cy="461665"/>
          </a:xfrm>
          <a:prstGeom prst="rect">
            <a:avLst/>
          </a:prstGeom>
          <a:noFill/>
        </p:spPr>
        <p:txBody>
          <a:bodyPr wrap="square" rtlCol="0">
            <a:spAutoFit/>
          </a:bodyPr>
          <a:lstStyle/>
          <a:p>
            <a:r>
              <a:rPr lang="es-EC" sz="2400" b="1" dirty="0"/>
              <a:t>P</a:t>
            </a:r>
            <a:r>
              <a:rPr lang="es-EC" b="1" dirty="0"/>
              <a:t>1</a:t>
            </a:r>
            <a:endParaRPr lang="es-EC" sz="2400" b="1" dirty="0"/>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796145" y="0"/>
            <a:ext cx="6620335" cy="1268760"/>
          </a:xfrm>
        </p:spPr>
        <p:txBody>
          <a:bodyPr>
            <a:normAutofit/>
          </a:bodyPr>
          <a:lstStyle/>
          <a:p>
            <a:pPr eaLnBrk="1" hangingPunct="1"/>
            <a:r>
              <a:rPr lang="es-ES" sz="2300" dirty="0"/>
              <a:t>DESPLAZAMIENTOS Y MOVIMIENTOS DE LA CURVA DE DEMANDA</a:t>
            </a:r>
            <a:br>
              <a:rPr lang="es-ES" sz="2400" dirty="0"/>
            </a:br>
            <a:endParaRPr lang="es-ES" sz="1600" dirty="0"/>
          </a:p>
        </p:txBody>
      </p:sp>
      <p:pic>
        <p:nvPicPr>
          <p:cNvPr id="20483" name="Picture 6"/>
          <p:cNvPicPr>
            <a:picLocks noGrp="1" noChangeAspect="1" noChangeArrowheads="1"/>
          </p:cNvPicPr>
          <p:nvPr>
            <p:ph idx="1"/>
          </p:nvPr>
        </p:nvPicPr>
        <p:blipFill>
          <a:blip r:embed="rId3" cstate="print"/>
          <a:stretch>
            <a:fillRect/>
          </a:stretch>
        </p:blipFill>
        <p:spPr>
          <a:xfrm>
            <a:off x="1632752" y="1340769"/>
            <a:ext cx="8892404" cy="5088629"/>
          </a:xfrm>
          <a:noFill/>
          <a:ln w="38100">
            <a:solidFill>
              <a:srgbClr val="FF0000"/>
            </a:solidFill>
          </a:ln>
        </p:spPr>
      </p:pic>
      <p:sp>
        <p:nvSpPr>
          <p:cNvPr id="3" name="CuadroTexto 2">
            <a:extLst>
              <a:ext uri="{FF2B5EF4-FFF2-40B4-BE49-F238E27FC236}">
                <a16:creationId xmlns:a16="http://schemas.microsoft.com/office/drawing/2014/main" id="{7E402C9E-FBC3-B51E-9329-A4576412B29D}"/>
              </a:ext>
            </a:extLst>
          </p:cNvPr>
          <p:cNvSpPr txBox="1"/>
          <p:nvPr/>
        </p:nvSpPr>
        <p:spPr>
          <a:xfrm>
            <a:off x="2267744" y="6501405"/>
            <a:ext cx="2793585" cy="276999"/>
          </a:xfrm>
          <a:prstGeom prst="rect">
            <a:avLst/>
          </a:prstGeom>
          <a:noFill/>
        </p:spPr>
        <p:txBody>
          <a:bodyPr wrap="none" rtlCol="0">
            <a:spAutoFit/>
          </a:bodyPr>
          <a:lstStyle/>
          <a:p>
            <a:r>
              <a:rPr lang="es-ES" sz="1200" dirty="0"/>
              <a:t>ADSL Línea de Abonado Digital Asimétrica</a:t>
            </a:r>
            <a:endParaRPr lang="es-EC"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7D3D9150-F4A3-F87C-5AAE-18DE88F9CFDD}"/>
              </a:ext>
            </a:extLst>
          </p:cNvPr>
          <p:cNvSpPr>
            <a:spLocks noGrp="1"/>
          </p:cNvSpPr>
          <p:nvPr>
            <p:ph type="body" idx="10"/>
          </p:nvPr>
        </p:nvSpPr>
        <p:spPr/>
        <p:txBody>
          <a:bodyPr>
            <a:normAutofit/>
          </a:bodyPr>
          <a:lstStyle/>
          <a:p>
            <a:pPr algn="l"/>
            <a:r>
              <a:rPr lang="es-EC" sz="2000" dirty="0">
                <a:solidFill>
                  <a:schemeClr val="accent4"/>
                </a:solidFill>
                <a:latin typeface="Rockwell Extra Bold" panose="02060903040505020403" pitchFamily="18" charset="0"/>
              </a:rPr>
              <a:t>LA OFERTA </a:t>
            </a:r>
          </a:p>
        </p:txBody>
      </p:sp>
      <p:sp>
        <p:nvSpPr>
          <p:cNvPr id="5" name="Rectangle 5">
            <a:extLst>
              <a:ext uri="{FF2B5EF4-FFF2-40B4-BE49-F238E27FC236}">
                <a16:creationId xmlns:a16="http://schemas.microsoft.com/office/drawing/2014/main" id="{BAD90383-B59F-8414-9713-D1E3A7B2CEB5}"/>
              </a:ext>
            </a:extLst>
          </p:cNvPr>
          <p:cNvSpPr txBox="1">
            <a:spLocks noChangeArrowheads="1"/>
          </p:cNvSpPr>
          <p:nvPr/>
        </p:nvSpPr>
        <p:spPr>
          <a:xfrm>
            <a:off x="1892531" y="1504413"/>
            <a:ext cx="8229600" cy="3071834"/>
          </a:xfrm>
          <a:prstGeom prst="rect">
            <a:avLst/>
          </a:prstGeom>
          <a:solidFill>
            <a:schemeClr val="accent3">
              <a:lumMod val="40000"/>
              <a:lumOff val="60000"/>
            </a:schemeClr>
          </a:solidFill>
          <a:ln w="38100">
            <a:solidFill>
              <a:srgbClr val="FF0000"/>
            </a:solidFill>
          </a:ln>
        </p:spPr>
        <p:txBody>
          <a:bodyPr spcFirstLastPara="1" wrap="square" lIns="90488" tIns="44450" rIns="90488" bIns="44450" anchor="t" anchorCtr="0">
            <a:normAutofit fontScale="92500"/>
          </a:bodyPr>
          <a:lstStyle>
            <a:defPPr marR="0" lvl="0" algn="l" rtl="0">
              <a:lnSpc>
                <a:spcPct val="100000"/>
              </a:lnSpc>
              <a:spcBef>
                <a:spcPts val="0"/>
              </a:spcBef>
              <a:spcAft>
                <a:spcPts val="0"/>
              </a:spcAft>
            </a:defPPr>
            <a:lvl1pPr marL="342900" marR="0" lvl="0" indent="-257175" algn="l" rtl="0">
              <a:lnSpc>
                <a:spcPct val="90000"/>
              </a:lnSpc>
              <a:spcBef>
                <a:spcPts val="750"/>
              </a:spcBef>
              <a:spcAft>
                <a:spcPts val="0"/>
              </a:spcAft>
              <a:buClr>
                <a:schemeClr val="accent3"/>
              </a:buClr>
              <a:buSzPts val="1800"/>
              <a:buFont typeface="Arial"/>
              <a:buChar char="•"/>
              <a:defRPr sz="2800" b="0" i="0" u="none" strike="noStrike" cap="none">
                <a:solidFill>
                  <a:schemeClr val="accent3"/>
                </a:solidFill>
                <a:latin typeface="Arial" panose="020B0604020202020204" pitchFamily="34" charset="0"/>
                <a:ea typeface="Montserrat"/>
                <a:cs typeface="Arial" panose="020B0604020202020204" pitchFamily="34" charset="0"/>
                <a:sym typeface="Montserrat"/>
              </a:defRPr>
            </a:lvl1pPr>
            <a:lvl2pPr marL="685800" marR="0" lvl="1" indent="-257175" algn="l" rtl="0">
              <a:lnSpc>
                <a:spcPct val="90000"/>
              </a:lnSpc>
              <a:spcBef>
                <a:spcPts val="375"/>
              </a:spcBef>
              <a:spcAft>
                <a:spcPts val="0"/>
              </a:spcAft>
              <a:buClr>
                <a:schemeClr val="accent3"/>
              </a:buClr>
              <a:buSzPts val="1800"/>
              <a:buFont typeface="Arial"/>
              <a:buChar char="•"/>
              <a:defRPr sz="2400" b="0" i="0" u="none" strike="noStrike" cap="none">
                <a:solidFill>
                  <a:schemeClr val="accent3"/>
                </a:solidFill>
                <a:latin typeface="Montserrat"/>
                <a:ea typeface="Montserrat"/>
                <a:cs typeface="Montserrat"/>
                <a:sym typeface="Montserrat"/>
              </a:defRPr>
            </a:lvl2pPr>
            <a:lvl3pPr marL="1028700" marR="0" lvl="2" indent="-257175" algn="l" rtl="0">
              <a:lnSpc>
                <a:spcPct val="90000"/>
              </a:lnSpc>
              <a:spcBef>
                <a:spcPts val="375"/>
              </a:spcBef>
              <a:spcAft>
                <a:spcPts val="0"/>
              </a:spcAft>
              <a:buClr>
                <a:schemeClr val="accent3"/>
              </a:buClr>
              <a:buSzPts val="1800"/>
              <a:buFont typeface="Arial"/>
              <a:buChar char="•"/>
              <a:defRPr sz="2000" b="0" i="0" u="none" strike="noStrike" cap="none">
                <a:solidFill>
                  <a:schemeClr val="accent3"/>
                </a:solidFill>
                <a:latin typeface="Montserrat"/>
                <a:ea typeface="Montserrat"/>
                <a:cs typeface="Montserrat"/>
                <a:sym typeface="Montserrat"/>
              </a:defRPr>
            </a:lvl3pPr>
            <a:lvl4pPr marL="1371600" marR="0" lvl="3"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4pPr>
            <a:lvl5pPr marL="1714500" marR="0" lvl="4"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5pPr>
            <a:lvl6pPr marL="2057400" marR="0" lvl="5"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buFont typeface="Arial"/>
              <a:buNone/>
            </a:pPr>
            <a:r>
              <a:rPr lang="es-ES" sz="2700" dirty="0"/>
              <a:t>	</a:t>
            </a:r>
            <a:r>
              <a:rPr lang="es-ES" sz="2700" dirty="0">
                <a:solidFill>
                  <a:schemeClr val="accent4"/>
                </a:solidFill>
              </a:rPr>
              <a:t>Relación que muestra la </a:t>
            </a:r>
            <a:r>
              <a:rPr lang="es-ES" sz="2700" b="1" u="sng" dirty="0">
                <a:solidFill>
                  <a:schemeClr val="accent4"/>
                </a:solidFill>
              </a:rPr>
              <a:t>cantidad de bienes y servicios </a:t>
            </a:r>
            <a:r>
              <a:rPr lang="es-ES" sz="2700" dirty="0">
                <a:solidFill>
                  <a:schemeClr val="accent4"/>
                </a:solidFill>
              </a:rPr>
              <a:t>que los productores están </a:t>
            </a:r>
            <a:r>
              <a:rPr lang="es-ES" sz="2700" b="1" dirty="0">
                <a:solidFill>
                  <a:schemeClr val="accent4"/>
                </a:solidFill>
              </a:rPr>
              <a:t>dispuestos y en capacidad </a:t>
            </a:r>
            <a:r>
              <a:rPr lang="es-ES" sz="2700" dirty="0">
                <a:solidFill>
                  <a:schemeClr val="accent4"/>
                </a:solidFill>
              </a:rPr>
              <a:t>de vender a </a:t>
            </a:r>
            <a:r>
              <a:rPr lang="es-ES" sz="2700" b="1" dirty="0">
                <a:solidFill>
                  <a:schemeClr val="accent4"/>
                </a:solidFill>
              </a:rPr>
              <a:t>diferentes niveles de </a:t>
            </a:r>
            <a:r>
              <a:rPr lang="es-ES" sz="2700" b="1" u="sng" dirty="0">
                <a:solidFill>
                  <a:schemeClr val="accent4"/>
                </a:solidFill>
              </a:rPr>
              <a:t>precios</a:t>
            </a:r>
            <a:r>
              <a:rPr lang="es-ES" sz="2700" b="1" dirty="0">
                <a:solidFill>
                  <a:schemeClr val="accent4"/>
                </a:solidFill>
              </a:rPr>
              <a:t> </a:t>
            </a:r>
            <a:r>
              <a:rPr lang="es-ES" sz="2700" dirty="0">
                <a:solidFill>
                  <a:schemeClr val="accent4"/>
                </a:solidFill>
              </a:rPr>
              <a:t>en un </a:t>
            </a:r>
            <a:r>
              <a:rPr lang="es-ES" sz="2700" b="1" dirty="0">
                <a:solidFill>
                  <a:schemeClr val="accent4"/>
                </a:solidFill>
              </a:rPr>
              <a:t>período de tiempo </a:t>
            </a:r>
            <a:r>
              <a:rPr lang="es-ES" sz="2700" dirty="0">
                <a:solidFill>
                  <a:schemeClr val="accent4"/>
                </a:solidFill>
              </a:rPr>
              <a:t>determinado</a:t>
            </a:r>
          </a:p>
          <a:p>
            <a:pPr>
              <a:buFont typeface="Arial"/>
              <a:buNone/>
            </a:pPr>
            <a:r>
              <a:rPr lang="es-ES" dirty="0">
                <a:solidFill>
                  <a:schemeClr val="accent4"/>
                </a:solidFill>
              </a:rPr>
              <a:t>	Convencionalmente  esta función se representa gráficamente colocando los precios en el eje vertical y las cantidades demandadas en el eje horizontal</a:t>
            </a:r>
            <a:endParaRPr lang="es-ES" sz="2700" dirty="0">
              <a:solidFill>
                <a:schemeClr val="accent4"/>
              </a:solidFill>
            </a:endParaRPr>
          </a:p>
        </p:txBody>
      </p:sp>
      <p:pic>
        <p:nvPicPr>
          <p:cNvPr id="6" name="Picture 6">
            <a:extLst>
              <a:ext uri="{FF2B5EF4-FFF2-40B4-BE49-F238E27FC236}">
                <a16:creationId xmlns:a16="http://schemas.microsoft.com/office/drawing/2014/main" id="{7C8D392D-72FE-4E2D-FEFA-5D7C67247BE4}"/>
              </a:ext>
            </a:extLst>
          </p:cNvPr>
          <p:cNvPicPr>
            <a:picLocks noChangeArrowheads="1"/>
          </p:cNvPicPr>
          <p:nvPr/>
        </p:nvPicPr>
        <p:blipFill>
          <a:blip r:embed="rId2" cstate="print"/>
          <a:srcRect/>
          <a:stretch>
            <a:fillRect/>
          </a:stretch>
        </p:blipFill>
        <p:spPr bwMode="auto">
          <a:xfrm>
            <a:off x="2567608" y="4149081"/>
            <a:ext cx="7344816" cy="2535883"/>
          </a:xfrm>
          <a:prstGeom prst="rect">
            <a:avLst/>
          </a:prstGeom>
          <a:noFill/>
          <a:ln w="12700">
            <a:noFill/>
            <a:miter lim="800000"/>
            <a:headEnd/>
            <a:tailEnd/>
          </a:ln>
        </p:spPr>
      </p:pic>
    </p:spTree>
    <p:extLst>
      <p:ext uri="{BB962C8B-B14F-4D97-AF65-F5344CB8AC3E}">
        <p14:creationId xmlns:p14="http://schemas.microsoft.com/office/powerpoint/2010/main" val="1850714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6CCF3A-1F1A-B913-BB5C-4D5928AD525B}"/>
              </a:ext>
            </a:extLst>
          </p:cNvPr>
          <p:cNvSpPr txBox="1">
            <a:spLocks noChangeArrowheads="1"/>
          </p:cNvSpPr>
          <p:nvPr/>
        </p:nvSpPr>
        <p:spPr>
          <a:xfrm>
            <a:off x="4221987" y="336210"/>
            <a:ext cx="6286544" cy="478406"/>
          </a:xfrm>
          <a:prstGeom prst="rect">
            <a:avLst/>
          </a:prstGeom>
          <a:pattFill prst="pct5">
            <a:fgClr>
              <a:schemeClr val="lt1"/>
            </a:fgClr>
            <a:bgClr>
              <a:schemeClr val="bg1"/>
            </a:bgClr>
          </a:pattFill>
          <a:ln>
            <a:noFill/>
          </a:ln>
        </p:spPr>
        <p:txBody>
          <a:bodyPr spcFirstLastPara="1" wrap="square" lIns="90488" tIns="44450" rIns="90488" bIns="4445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1800"/>
              <a:buFont typeface="Montserrat"/>
              <a:buNone/>
              <a:defRPr sz="4400" b="1" i="0" u="none" strike="noStrike" cap="none">
                <a:solidFill>
                  <a:srgbClr val="1957D1"/>
                </a:solidFill>
                <a:latin typeface="Arial" panose="020B0604020202020204" pitchFamily="34" charset="0"/>
                <a:ea typeface="Montserrat"/>
                <a:cs typeface="Arial" panose="020B0604020202020204" pitchFamily="34" charset="0"/>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ES" sz="3600" dirty="0">
                <a:solidFill>
                  <a:schemeClr val="accent4"/>
                </a:solidFill>
              </a:rPr>
              <a:t>La Ley de la Oferta</a:t>
            </a:r>
          </a:p>
        </p:txBody>
      </p:sp>
      <p:sp>
        <p:nvSpPr>
          <p:cNvPr id="6" name="Rectangle 5">
            <a:extLst>
              <a:ext uri="{FF2B5EF4-FFF2-40B4-BE49-F238E27FC236}">
                <a16:creationId xmlns:a16="http://schemas.microsoft.com/office/drawing/2014/main" id="{F81F24CE-259F-4DB6-B63B-BAD3EA238037}"/>
              </a:ext>
            </a:extLst>
          </p:cNvPr>
          <p:cNvSpPr txBox="1">
            <a:spLocks noChangeArrowheads="1"/>
          </p:cNvSpPr>
          <p:nvPr/>
        </p:nvSpPr>
        <p:spPr>
          <a:xfrm>
            <a:off x="2024034" y="2222870"/>
            <a:ext cx="8358246" cy="4230465"/>
          </a:xfrm>
          <a:prstGeom prst="rect">
            <a:avLst/>
          </a:prstGeom>
          <a:solidFill>
            <a:schemeClr val="accent3">
              <a:lumMod val="40000"/>
              <a:lumOff val="60000"/>
            </a:schemeClr>
          </a:solidFill>
          <a:ln w="38100">
            <a:solidFill>
              <a:srgbClr val="FF0000"/>
            </a:solidFill>
          </a:ln>
        </p:spPr>
        <p:txBody>
          <a:bodyPr spcFirstLastPara="1" wrap="square" lIns="90488" tIns="44450" rIns="90488" bIns="44450" anchor="t" anchorCtr="0">
            <a:noAutofit/>
          </a:bodyPr>
          <a:lstStyle>
            <a:defPPr marR="0" lvl="0" algn="l" rtl="0">
              <a:lnSpc>
                <a:spcPct val="100000"/>
              </a:lnSpc>
              <a:spcBef>
                <a:spcPts val="0"/>
              </a:spcBef>
              <a:spcAft>
                <a:spcPts val="0"/>
              </a:spcAft>
            </a:defPPr>
            <a:lvl1pPr marL="342900" marR="0" lvl="0" indent="-257175" algn="l" rtl="0">
              <a:lnSpc>
                <a:spcPct val="90000"/>
              </a:lnSpc>
              <a:spcBef>
                <a:spcPts val="750"/>
              </a:spcBef>
              <a:spcAft>
                <a:spcPts val="0"/>
              </a:spcAft>
              <a:buClr>
                <a:schemeClr val="accent3"/>
              </a:buClr>
              <a:buSzPts val="1800"/>
              <a:buFont typeface="Arial"/>
              <a:buChar char="•"/>
              <a:defRPr sz="2800" b="0" i="0" u="none" strike="noStrike" cap="none">
                <a:solidFill>
                  <a:schemeClr val="accent3"/>
                </a:solidFill>
                <a:latin typeface="Arial" panose="020B0604020202020204" pitchFamily="34" charset="0"/>
                <a:ea typeface="Montserrat"/>
                <a:cs typeface="Arial" panose="020B0604020202020204" pitchFamily="34" charset="0"/>
                <a:sym typeface="Montserrat"/>
              </a:defRPr>
            </a:lvl1pPr>
            <a:lvl2pPr marL="685800" marR="0" lvl="1" indent="-257175" algn="l" rtl="0">
              <a:lnSpc>
                <a:spcPct val="90000"/>
              </a:lnSpc>
              <a:spcBef>
                <a:spcPts val="375"/>
              </a:spcBef>
              <a:spcAft>
                <a:spcPts val="0"/>
              </a:spcAft>
              <a:buClr>
                <a:schemeClr val="accent3"/>
              </a:buClr>
              <a:buSzPts val="1800"/>
              <a:buFont typeface="Arial"/>
              <a:buChar char="•"/>
              <a:defRPr sz="2400" b="0" i="0" u="none" strike="noStrike" cap="none">
                <a:solidFill>
                  <a:schemeClr val="accent3"/>
                </a:solidFill>
                <a:latin typeface="Montserrat"/>
                <a:ea typeface="Montserrat"/>
                <a:cs typeface="Montserrat"/>
                <a:sym typeface="Montserrat"/>
              </a:defRPr>
            </a:lvl2pPr>
            <a:lvl3pPr marL="1028700" marR="0" lvl="2" indent="-257175" algn="l" rtl="0">
              <a:lnSpc>
                <a:spcPct val="90000"/>
              </a:lnSpc>
              <a:spcBef>
                <a:spcPts val="375"/>
              </a:spcBef>
              <a:spcAft>
                <a:spcPts val="0"/>
              </a:spcAft>
              <a:buClr>
                <a:schemeClr val="accent3"/>
              </a:buClr>
              <a:buSzPts val="1800"/>
              <a:buFont typeface="Arial"/>
              <a:buChar char="•"/>
              <a:defRPr sz="2000" b="0" i="0" u="none" strike="noStrike" cap="none">
                <a:solidFill>
                  <a:schemeClr val="accent3"/>
                </a:solidFill>
                <a:latin typeface="Montserrat"/>
                <a:ea typeface="Montserrat"/>
                <a:cs typeface="Montserrat"/>
                <a:sym typeface="Montserrat"/>
              </a:defRPr>
            </a:lvl3pPr>
            <a:lvl4pPr marL="1371600" marR="0" lvl="3"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4pPr>
            <a:lvl5pPr marL="1714500" marR="0" lvl="4"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5pPr>
            <a:lvl6pPr marL="2057400" marR="0" lvl="5"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buFont typeface="Arial"/>
              <a:buNone/>
            </a:pPr>
            <a:r>
              <a:rPr lang="es-ES" dirty="0"/>
              <a:t>	</a:t>
            </a:r>
            <a:r>
              <a:rPr lang="es-ES" sz="2400" dirty="0">
                <a:solidFill>
                  <a:schemeClr val="accent4"/>
                </a:solidFill>
                <a:latin typeface="+mj-lt"/>
              </a:rPr>
              <a:t>En la medida en que los </a:t>
            </a:r>
            <a:r>
              <a:rPr lang="es-ES" sz="2400" b="1" dirty="0">
                <a:solidFill>
                  <a:schemeClr val="accent4"/>
                </a:solidFill>
                <a:latin typeface="+mj-lt"/>
              </a:rPr>
              <a:t>precios</a:t>
            </a:r>
            <a:r>
              <a:rPr lang="es-ES" sz="2400" dirty="0">
                <a:solidFill>
                  <a:schemeClr val="accent4"/>
                </a:solidFill>
                <a:latin typeface="+mj-lt"/>
              </a:rPr>
              <a:t> de los productos y servicios ofertados es </a:t>
            </a:r>
            <a:r>
              <a:rPr lang="es-ES" sz="2400" b="1" dirty="0">
                <a:solidFill>
                  <a:schemeClr val="accent4"/>
                </a:solidFill>
                <a:latin typeface="+mj-lt"/>
              </a:rPr>
              <a:t>mayor</a:t>
            </a:r>
            <a:r>
              <a:rPr lang="es-ES" sz="2400" dirty="0">
                <a:solidFill>
                  <a:schemeClr val="accent4"/>
                </a:solidFill>
                <a:latin typeface="+mj-lt"/>
              </a:rPr>
              <a:t>, se </a:t>
            </a:r>
            <a:r>
              <a:rPr lang="es-ES" sz="2400" b="1" dirty="0">
                <a:solidFill>
                  <a:schemeClr val="accent4"/>
                </a:solidFill>
                <a:latin typeface="+mj-lt"/>
              </a:rPr>
              <a:t>incrementa la disposición </a:t>
            </a:r>
            <a:r>
              <a:rPr lang="es-ES" sz="2400" dirty="0">
                <a:solidFill>
                  <a:schemeClr val="accent4"/>
                </a:solidFill>
                <a:latin typeface="+mj-lt"/>
              </a:rPr>
              <a:t>de los productores para </a:t>
            </a:r>
            <a:r>
              <a:rPr lang="es-ES" sz="2400" b="1" dirty="0">
                <a:solidFill>
                  <a:schemeClr val="accent4"/>
                </a:solidFill>
                <a:latin typeface="+mj-lt"/>
              </a:rPr>
              <a:t>aumentar</a:t>
            </a:r>
            <a:r>
              <a:rPr lang="es-ES" sz="2400" dirty="0">
                <a:solidFill>
                  <a:schemeClr val="accent4"/>
                </a:solidFill>
                <a:latin typeface="+mj-lt"/>
              </a:rPr>
              <a:t> las cantidades ofrecidas de los mismos. </a:t>
            </a:r>
            <a:endParaRPr lang="es-ES" sz="2400" b="1" dirty="0">
              <a:solidFill>
                <a:schemeClr val="accent4"/>
              </a:solidFill>
              <a:latin typeface="+mj-lt"/>
            </a:endParaRPr>
          </a:p>
          <a:p>
            <a:pPr>
              <a:buFont typeface="Arial"/>
              <a:buNone/>
            </a:pPr>
            <a:r>
              <a:rPr lang="es-ES" sz="2400" dirty="0">
                <a:solidFill>
                  <a:schemeClr val="accent4"/>
                </a:solidFill>
                <a:latin typeface="+mj-lt"/>
              </a:rPr>
              <a:t>    Este comportamiento de los productores tiene su explicación en la </a:t>
            </a:r>
            <a:r>
              <a:rPr lang="es-ES" sz="2400" b="1" dirty="0">
                <a:solidFill>
                  <a:schemeClr val="accent4"/>
                </a:solidFill>
                <a:latin typeface="+mj-lt"/>
              </a:rPr>
              <a:t>rentabilidad </a:t>
            </a:r>
            <a:r>
              <a:rPr lang="es-ES" sz="2400" dirty="0">
                <a:solidFill>
                  <a:schemeClr val="accent4"/>
                </a:solidFill>
                <a:latin typeface="+mj-lt"/>
              </a:rPr>
              <a:t>de sus actividades de producción, mientras </a:t>
            </a:r>
            <a:r>
              <a:rPr lang="es-ES" sz="2400" b="1" dirty="0">
                <a:solidFill>
                  <a:schemeClr val="accent4"/>
                </a:solidFill>
                <a:latin typeface="+mj-lt"/>
              </a:rPr>
              <a:t>más alto el precio es mayor la ganancia </a:t>
            </a:r>
            <a:r>
              <a:rPr lang="es-ES" sz="2400" dirty="0">
                <a:solidFill>
                  <a:schemeClr val="accent4"/>
                </a:solidFill>
                <a:latin typeface="+mj-lt"/>
              </a:rPr>
              <a:t>que éste obtiene de producir un mayor número de unidades</a:t>
            </a:r>
          </a:p>
          <a:p>
            <a:pPr>
              <a:buFont typeface="Arial"/>
              <a:buNone/>
            </a:pPr>
            <a:endParaRPr lang="es-ES" dirty="0"/>
          </a:p>
          <a:p>
            <a:endParaRPr lang="es-ES" dirty="0"/>
          </a:p>
        </p:txBody>
      </p:sp>
      <p:sp>
        <p:nvSpPr>
          <p:cNvPr id="7" name="5 CuadroTexto">
            <a:extLst>
              <a:ext uri="{FF2B5EF4-FFF2-40B4-BE49-F238E27FC236}">
                <a16:creationId xmlns:a16="http://schemas.microsoft.com/office/drawing/2014/main" id="{92086A10-E056-86A7-8A45-22F915023BD2}"/>
              </a:ext>
            </a:extLst>
          </p:cNvPr>
          <p:cNvSpPr txBox="1"/>
          <p:nvPr/>
        </p:nvSpPr>
        <p:spPr>
          <a:xfrm>
            <a:off x="2101360" y="1240882"/>
            <a:ext cx="8280920" cy="954107"/>
          </a:xfrm>
          <a:prstGeom prst="rect">
            <a:avLst/>
          </a:prstGeom>
          <a:solidFill>
            <a:schemeClr val="tx2"/>
          </a:solidFill>
          <a:ln w="38100">
            <a:solidFill>
              <a:srgbClr val="FF0000"/>
            </a:solidFill>
          </a:ln>
        </p:spPr>
        <p:txBody>
          <a:bodyPr wrap="square" rtlCol="0">
            <a:spAutoFit/>
          </a:bodyPr>
          <a:lstStyle/>
          <a:p>
            <a:r>
              <a:rPr lang="es-ES" sz="2800" b="1" dirty="0">
                <a:solidFill>
                  <a:schemeClr val="accent4"/>
                </a:solidFill>
              </a:rPr>
              <a:t>Establece una relación directa entre precio y cantidad ofrecida</a:t>
            </a:r>
            <a:endParaRPr lang="es-EC" sz="2800" dirty="0">
              <a:solidFill>
                <a:schemeClr val="accent4"/>
              </a:solidFill>
            </a:endParaRPr>
          </a:p>
        </p:txBody>
      </p:sp>
    </p:spTree>
    <p:extLst>
      <p:ext uri="{BB962C8B-B14F-4D97-AF65-F5344CB8AC3E}">
        <p14:creationId xmlns:p14="http://schemas.microsoft.com/office/powerpoint/2010/main" val="3645865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dirty="0"/>
          </a:p>
        </p:txBody>
      </p:sp>
      <p:sp>
        <p:nvSpPr>
          <p:cNvPr id="31747"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dirty="0"/>
          </a:p>
        </p:txBody>
      </p:sp>
      <p:sp>
        <p:nvSpPr>
          <p:cNvPr id="31748" name="Rectangle 4"/>
          <p:cNvSpPr>
            <a:spLocks noGrp="1" noChangeArrowheads="1"/>
          </p:cNvSpPr>
          <p:nvPr>
            <p:ph type="title"/>
          </p:nvPr>
        </p:nvSpPr>
        <p:spPr>
          <a:xfrm>
            <a:off x="4943872" y="188640"/>
            <a:ext cx="5400600" cy="504056"/>
          </a:xfrm>
          <a:noFill/>
        </p:spPr>
        <p:txBody>
          <a:bodyPr spcFirstLastPara="1" wrap="square" lIns="90488" tIns="44450" rIns="90488" bIns="44450" anchor="b" anchorCtr="0">
            <a:noAutofit/>
          </a:bodyPr>
          <a:lstStyle/>
          <a:p>
            <a:pPr eaLnBrk="1" hangingPunct="1"/>
            <a:r>
              <a:rPr lang="es-ES" sz="2800" dirty="0"/>
              <a:t>LA CURVA DE LA OFERTA</a:t>
            </a:r>
          </a:p>
        </p:txBody>
      </p:sp>
      <p:sp>
        <p:nvSpPr>
          <p:cNvPr id="137221" name="Rectangle 5"/>
          <p:cNvSpPr>
            <a:spLocks noChangeArrowheads="1"/>
          </p:cNvSpPr>
          <p:nvPr/>
        </p:nvSpPr>
        <p:spPr bwMode="auto">
          <a:xfrm>
            <a:off x="1775520" y="4869160"/>
            <a:ext cx="2808312" cy="1567096"/>
          </a:xfrm>
          <a:prstGeom prst="rect">
            <a:avLst/>
          </a:prstGeom>
          <a:solidFill>
            <a:schemeClr val="accent4">
              <a:lumMod val="20000"/>
              <a:lumOff val="80000"/>
            </a:schemeClr>
          </a:solidFill>
          <a:ln w="38100">
            <a:solidFill>
              <a:srgbClr val="FF0000"/>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a:defRPr/>
            </a:pPr>
            <a:r>
              <a:rPr lang="es-ES" sz="2400" dirty="0">
                <a:latin typeface="Times New Roman" pitchFamily="18" charset="0"/>
              </a:rPr>
              <a:t>La curva de la oferta tiene una </a:t>
            </a:r>
            <a:r>
              <a:rPr lang="es-ES" sz="2400" b="1" dirty="0">
                <a:solidFill>
                  <a:srgbClr val="FF0000"/>
                </a:solidFill>
                <a:latin typeface="Times New Roman" pitchFamily="18" charset="0"/>
              </a:rPr>
              <a:t>pendiente positiva </a:t>
            </a:r>
            <a:r>
              <a:rPr lang="es-ES" sz="2400" dirty="0">
                <a:latin typeface="Times New Roman" pitchFamily="18" charset="0"/>
              </a:rPr>
              <a:t>en todos sus puntos.</a:t>
            </a:r>
          </a:p>
        </p:txBody>
      </p:sp>
      <p:graphicFrame>
        <p:nvGraphicFramePr>
          <p:cNvPr id="7" name="6 Tabla"/>
          <p:cNvGraphicFramePr>
            <a:graphicFrameLocks noGrp="1"/>
          </p:cNvGraphicFramePr>
          <p:nvPr>
            <p:extLst>
              <p:ext uri="{D42A27DB-BD31-4B8C-83A1-F6EECF244321}">
                <p14:modId xmlns:p14="http://schemas.microsoft.com/office/powerpoint/2010/main" val="1824979769"/>
              </p:ext>
            </p:extLst>
          </p:nvPr>
        </p:nvGraphicFramePr>
        <p:xfrm>
          <a:off x="1775520" y="2043847"/>
          <a:ext cx="2599969" cy="2770305"/>
        </p:xfrm>
        <a:graphic>
          <a:graphicData uri="http://schemas.openxmlformats.org/drawingml/2006/table">
            <a:tbl>
              <a:tblPr/>
              <a:tblGrid>
                <a:gridCol w="981369">
                  <a:extLst>
                    <a:ext uri="{9D8B030D-6E8A-4147-A177-3AD203B41FA5}">
                      <a16:colId xmlns:a16="http://schemas.microsoft.com/office/drawing/2014/main" val="20000"/>
                    </a:ext>
                  </a:extLst>
                </a:gridCol>
                <a:gridCol w="1618600">
                  <a:extLst>
                    <a:ext uri="{9D8B030D-6E8A-4147-A177-3AD203B41FA5}">
                      <a16:colId xmlns:a16="http://schemas.microsoft.com/office/drawing/2014/main" val="20001"/>
                    </a:ext>
                  </a:extLst>
                </a:gridCol>
              </a:tblGrid>
              <a:tr h="63229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1" i="0" u="none" strike="noStrike" cap="none" normalizeH="0" baseline="0" dirty="0">
                          <a:ln>
                            <a:noFill/>
                          </a:ln>
                          <a:solidFill>
                            <a:srgbClr val="000000"/>
                          </a:solidFill>
                          <a:effectLst/>
                          <a:latin typeface="Calibri" pitchFamily="34" charset="0"/>
                        </a:rPr>
                        <a:t>  Precio </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1" i="0" u="none" strike="noStrike" cap="none" normalizeH="0" baseline="0" dirty="0">
                          <a:ln>
                            <a:noFill/>
                          </a:ln>
                          <a:solidFill>
                            <a:srgbClr val="000000"/>
                          </a:solidFill>
                          <a:effectLst/>
                          <a:latin typeface="Calibri" pitchFamily="34" charset="0"/>
                        </a:rPr>
                        <a:t>  Cantidad Ofertada</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760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1,25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28</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760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1,00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24</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760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0,75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20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2760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0,50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16</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2760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0,25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12</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0" name="2 Gráfico"/>
          <p:cNvGraphicFramePr/>
          <p:nvPr>
            <p:extLst>
              <p:ext uri="{D42A27DB-BD31-4B8C-83A1-F6EECF244321}">
                <p14:modId xmlns:p14="http://schemas.microsoft.com/office/powerpoint/2010/main" val="1769730973"/>
              </p:ext>
            </p:extLst>
          </p:nvPr>
        </p:nvGraphicFramePr>
        <p:xfrm>
          <a:off x="5103452" y="1954839"/>
          <a:ext cx="5000660" cy="4370258"/>
        </p:xfrm>
        <a:graphic>
          <a:graphicData uri="http://schemas.openxmlformats.org/drawingml/2006/chart">
            <c:chart xmlns:c="http://schemas.openxmlformats.org/drawingml/2006/chart" xmlns:r="http://schemas.openxmlformats.org/officeDocument/2006/relationships" r:id="rId3"/>
          </a:graphicData>
        </a:graphic>
      </p:graphicFrame>
      <p:sp>
        <p:nvSpPr>
          <p:cNvPr id="11" name="10 CuadroTexto"/>
          <p:cNvSpPr txBox="1"/>
          <p:nvPr/>
        </p:nvSpPr>
        <p:spPr>
          <a:xfrm rot="16200000">
            <a:off x="4291411" y="3692221"/>
            <a:ext cx="1095236" cy="400110"/>
          </a:xfrm>
          <a:prstGeom prst="rect">
            <a:avLst/>
          </a:prstGeom>
          <a:solidFill>
            <a:schemeClr val="tx2">
              <a:lumMod val="60000"/>
              <a:lumOff val="40000"/>
            </a:schemeClr>
          </a:solidFill>
        </p:spPr>
        <p:txBody>
          <a:bodyPr wrap="square" rtlCol="0">
            <a:spAutoFit/>
          </a:bodyPr>
          <a:lstStyle/>
          <a:p>
            <a:r>
              <a:rPr lang="es-ES" sz="2000" dirty="0"/>
              <a:t>precio</a:t>
            </a:r>
          </a:p>
        </p:txBody>
      </p:sp>
      <p:sp>
        <p:nvSpPr>
          <p:cNvPr id="12" name="11 CuadroTexto"/>
          <p:cNvSpPr txBox="1"/>
          <p:nvPr/>
        </p:nvSpPr>
        <p:spPr>
          <a:xfrm>
            <a:off x="6453190" y="6309321"/>
            <a:ext cx="2806602" cy="400110"/>
          </a:xfrm>
          <a:prstGeom prst="rect">
            <a:avLst/>
          </a:prstGeom>
          <a:solidFill>
            <a:schemeClr val="tx2">
              <a:lumMod val="60000"/>
              <a:lumOff val="40000"/>
            </a:schemeClr>
          </a:solidFill>
        </p:spPr>
        <p:txBody>
          <a:bodyPr wrap="square" rtlCol="0">
            <a:spAutoFit/>
          </a:bodyPr>
          <a:lstStyle/>
          <a:p>
            <a:r>
              <a:rPr lang="es-ES" sz="2000" dirty="0"/>
              <a:t>Cantidad ofertada</a:t>
            </a:r>
          </a:p>
        </p:txBody>
      </p:sp>
      <p:cxnSp>
        <p:nvCxnSpPr>
          <p:cNvPr id="14" name="13 Conector recto"/>
          <p:cNvCxnSpPr/>
          <p:nvPr/>
        </p:nvCxnSpPr>
        <p:spPr>
          <a:xfrm flipV="1">
            <a:off x="7248128" y="2276872"/>
            <a:ext cx="2448272" cy="2952328"/>
          </a:xfrm>
          <a:prstGeom prst="line">
            <a:avLst/>
          </a:prstGeom>
          <a:ln w="76200">
            <a:solidFill>
              <a:srgbClr val="000099"/>
            </a:solidFill>
          </a:ln>
        </p:spPr>
        <p:style>
          <a:lnRef idx="1">
            <a:schemeClr val="accent1"/>
          </a:lnRef>
          <a:fillRef idx="0">
            <a:schemeClr val="accent1"/>
          </a:fillRef>
          <a:effectRef idx="0">
            <a:schemeClr val="accent1"/>
          </a:effectRef>
          <a:fontRef idx="minor">
            <a:schemeClr val="tx1"/>
          </a:fontRef>
        </p:style>
      </p:cxnSp>
      <p:sp>
        <p:nvSpPr>
          <p:cNvPr id="17" name="16 CuadroTexto"/>
          <p:cNvSpPr txBox="1"/>
          <p:nvPr/>
        </p:nvSpPr>
        <p:spPr>
          <a:xfrm>
            <a:off x="1703512" y="1149844"/>
            <a:ext cx="8784976" cy="1200329"/>
          </a:xfrm>
          <a:prstGeom prst="rect">
            <a:avLst/>
          </a:prstGeom>
          <a:solidFill>
            <a:schemeClr val="tx2"/>
          </a:solidFill>
          <a:ln w="38100">
            <a:solidFill>
              <a:srgbClr val="FF0000"/>
            </a:solidFill>
          </a:ln>
        </p:spPr>
        <p:txBody>
          <a:bodyPr wrap="square" rtlCol="0">
            <a:spAutoFit/>
          </a:bodyPr>
          <a:lstStyle/>
          <a:p>
            <a:r>
              <a:rPr lang="es-EC" sz="2400" b="1" dirty="0"/>
              <a:t>La oferta se representa gráficamente con una curva creciente donde si aumenta el precio aumenta la cantidad ofrecida y viceversa</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83832" y="0"/>
            <a:ext cx="5626968" cy="796884"/>
          </a:xfrm>
        </p:spPr>
        <p:txBody>
          <a:bodyPr/>
          <a:lstStyle/>
          <a:p>
            <a:r>
              <a:rPr lang="es-EC" sz="2400" dirty="0"/>
              <a:t>FUNCIÓN DE OFERTA SIMPLIFICADA</a:t>
            </a:r>
          </a:p>
        </p:txBody>
      </p:sp>
      <p:sp>
        <p:nvSpPr>
          <p:cNvPr id="4" name="3 Marcador de contenido"/>
          <p:cNvSpPr>
            <a:spLocks noGrp="1"/>
          </p:cNvSpPr>
          <p:nvPr>
            <p:ph idx="1"/>
          </p:nvPr>
        </p:nvSpPr>
        <p:spPr>
          <a:xfrm>
            <a:off x="3381356" y="1285861"/>
            <a:ext cx="4752528" cy="936451"/>
          </a:xfrm>
          <a:prstGeom prst="rect">
            <a:avLst/>
          </a:prstGeom>
          <a:solidFill>
            <a:schemeClr val="accent3">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s-EC" sz="1800" dirty="0">
              <a:solidFill>
                <a:schemeClr val="tx1"/>
              </a:solidFill>
            </a:endParaRPr>
          </a:p>
          <a:p>
            <a:pPr algn="ctr"/>
            <a:endParaRPr lang="es-EC" sz="1800" dirty="0">
              <a:solidFill>
                <a:schemeClr val="tx1"/>
              </a:solidFill>
            </a:endParaRPr>
          </a:p>
          <a:p>
            <a:pPr marL="0" indent="0" algn="ctr">
              <a:buNone/>
            </a:pPr>
            <a:r>
              <a:rPr lang="es-EC" sz="6200" b="1" dirty="0">
                <a:solidFill>
                  <a:schemeClr val="tx1"/>
                </a:solidFill>
              </a:rPr>
              <a:t>FUNCIÓN DE OFERTA SIMPLIFICADA</a:t>
            </a:r>
          </a:p>
          <a:p>
            <a:pPr marL="0" indent="0" algn="ctr">
              <a:buNone/>
            </a:pPr>
            <a:r>
              <a:rPr lang="es-EC" sz="7000" b="1" dirty="0">
                <a:solidFill>
                  <a:schemeClr val="tx1"/>
                </a:solidFill>
              </a:rPr>
              <a:t>Q</a:t>
            </a:r>
            <a:r>
              <a:rPr lang="es-EC" sz="5500" b="1" dirty="0">
                <a:solidFill>
                  <a:schemeClr val="tx1"/>
                </a:solidFill>
              </a:rPr>
              <a:t>o</a:t>
            </a:r>
            <a:r>
              <a:rPr lang="es-EC" sz="7000" b="1" baseline="-25000" dirty="0">
                <a:solidFill>
                  <a:schemeClr val="tx1"/>
                </a:solidFill>
              </a:rPr>
              <a:t>X</a:t>
            </a:r>
            <a:r>
              <a:rPr lang="es-EC" sz="7000" b="1" dirty="0">
                <a:solidFill>
                  <a:schemeClr val="tx1"/>
                </a:solidFill>
              </a:rPr>
              <a:t> = 70 + 2P</a:t>
            </a:r>
            <a:r>
              <a:rPr lang="es-EC" sz="7000" b="1" baseline="-25000" dirty="0">
                <a:solidFill>
                  <a:schemeClr val="tx1"/>
                </a:solidFill>
              </a:rPr>
              <a:t>X</a:t>
            </a:r>
          </a:p>
          <a:p>
            <a:pPr algn="ctr"/>
            <a:endParaRPr lang="es-EC" dirty="0">
              <a:solidFill>
                <a:schemeClr val="tx1"/>
              </a:solidFill>
            </a:endParaRPr>
          </a:p>
        </p:txBody>
      </p:sp>
      <p:sp>
        <p:nvSpPr>
          <p:cNvPr id="5" name="4 Rectángulo"/>
          <p:cNvSpPr/>
          <p:nvPr/>
        </p:nvSpPr>
        <p:spPr>
          <a:xfrm>
            <a:off x="2024034" y="3501008"/>
            <a:ext cx="3643338" cy="2160240"/>
          </a:xfrm>
          <a:prstGeom prst="rect">
            <a:avLst/>
          </a:prstGeom>
          <a:solidFill>
            <a:schemeClr val="accent3">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000" dirty="0">
                <a:solidFill>
                  <a:schemeClr val="tx1"/>
                </a:solidFill>
              </a:rPr>
              <a:t>En este parámetro se resumen todas las variables distintas del precio del bien. Si alguna de ellas cambia cambiará el valor del parámetro</a:t>
            </a:r>
          </a:p>
        </p:txBody>
      </p:sp>
      <p:sp>
        <p:nvSpPr>
          <p:cNvPr id="6" name="5 Rectángulo"/>
          <p:cNvSpPr/>
          <p:nvPr/>
        </p:nvSpPr>
        <p:spPr>
          <a:xfrm>
            <a:off x="6167438" y="3645024"/>
            <a:ext cx="4000528" cy="1284174"/>
          </a:xfrm>
          <a:prstGeom prst="rect">
            <a:avLst/>
          </a:prstGeom>
          <a:solidFill>
            <a:schemeClr val="accent3">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solidFill>
                <a:schemeClr val="tx1"/>
              </a:solidFill>
            </a:endParaRPr>
          </a:p>
          <a:p>
            <a:pPr algn="ctr"/>
            <a:r>
              <a:rPr lang="es-EC" sz="2000" b="1" dirty="0">
                <a:solidFill>
                  <a:schemeClr val="tx1"/>
                </a:solidFill>
              </a:rPr>
              <a:t>FUNCIÓN DE OFERTA INVERSA</a:t>
            </a:r>
          </a:p>
          <a:p>
            <a:pPr algn="ctr"/>
            <a:endParaRPr lang="es-EC" baseline="-25000" dirty="0">
              <a:solidFill>
                <a:schemeClr val="tx1"/>
              </a:solidFill>
            </a:endParaRPr>
          </a:p>
          <a:p>
            <a:pPr algn="ctr"/>
            <a:r>
              <a:rPr lang="es-EC" sz="2800" b="1" dirty="0">
                <a:solidFill>
                  <a:schemeClr val="tx1"/>
                </a:solidFill>
              </a:rPr>
              <a:t>P</a:t>
            </a:r>
            <a:r>
              <a:rPr lang="es-EC" sz="2800" b="1" baseline="-25000" dirty="0">
                <a:solidFill>
                  <a:schemeClr val="tx1"/>
                </a:solidFill>
              </a:rPr>
              <a:t>X</a:t>
            </a:r>
            <a:r>
              <a:rPr lang="es-EC" sz="2800" b="1" dirty="0">
                <a:solidFill>
                  <a:schemeClr val="tx1"/>
                </a:solidFill>
              </a:rPr>
              <a:t> = -35 + 0,5 Q</a:t>
            </a:r>
            <a:r>
              <a:rPr lang="es-EC" sz="2000" b="1" dirty="0">
                <a:solidFill>
                  <a:schemeClr val="tx1"/>
                </a:solidFill>
              </a:rPr>
              <a:t>o</a:t>
            </a:r>
            <a:r>
              <a:rPr lang="es-EC" sz="2800" b="1" baseline="-25000" dirty="0">
                <a:solidFill>
                  <a:schemeClr val="tx1"/>
                </a:solidFill>
              </a:rPr>
              <a:t>X</a:t>
            </a:r>
          </a:p>
          <a:p>
            <a:pPr algn="ctr"/>
            <a:endParaRPr lang="es-EC" dirty="0">
              <a:solidFill>
                <a:schemeClr val="tx1"/>
              </a:solidFill>
            </a:endParaRPr>
          </a:p>
        </p:txBody>
      </p:sp>
      <p:cxnSp>
        <p:nvCxnSpPr>
          <p:cNvPr id="10" name="9 Conector recto de flecha"/>
          <p:cNvCxnSpPr/>
          <p:nvPr/>
        </p:nvCxnSpPr>
        <p:spPr>
          <a:xfrm flipV="1">
            <a:off x="3595670" y="2071678"/>
            <a:ext cx="2000266" cy="135732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6667504" y="2285992"/>
            <a:ext cx="1771606" cy="129728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350CD-08D0-D372-C3F7-3569180DC35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0ABFC05-1DFA-3EC1-BB64-91E348A630AC}"/>
              </a:ext>
            </a:extLst>
          </p:cNvPr>
          <p:cNvSpPr>
            <a:spLocks noGrp="1"/>
          </p:cNvSpPr>
          <p:nvPr>
            <p:ph type="title"/>
          </p:nvPr>
        </p:nvSpPr>
        <p:spPr/>
        <p:txBody>
          <a:bodyPr/>
          <a:lstStyle/>
          <a:p>
            <a:r>
              <a:rPr lang="es-EC" dirty="0"/>
              <a:t>Curva de oferta </a:t>
            </a:r>
          </a:p>
        </p:txBody>
      </p:sp>
      <p:graphicFrame>
        <p:nvGraphicFramePr>
          <p:cNvPr id="5" name="Tabla 4">
            <a:extLst>
              <a:ext uri="{FF2B5EF4-FFF2-40B4-BE49-F238E27FC236}">
                <a16:creationId xmlns:a16="http://schemas.microsoft.com/office/drawing/2014/main" id="{05A848FD-CC88-5989-CA2E-475EAAC63DE4}"/>
              </a:ext>
            </a:extLst>
          </p:cNvPr>
          <p:cNvGraphicFramePr>
            <a:graphicFrameLocks noGrp="1"/>
          </p:cNvGraphicFramePr>
          <p:nvPr/>
        </p:nvGraphicFramePr>
        <p:xfrm>
          <a:off x="892233" y="3164378"/>
          <a:ext cx="8334892" cy="2771778"/>
        </p:xfrm>
        <a:graphic>
          <a:graphicData uri="http://schemas.openxmlformats.org/drawingml/2006/table">
            <a:tbl>
              <a:tblPr>
                <a:tableStyleId>{D4626E5F-286C-45D4-8190-0678D32410A3}</a:tableStyleId>
              </a:tblPr>
              <a:tblGrid>
                <a:gridCol w="1852198">
                  <a:extLst>
                    <a:ext uri="{9D8B030D-6E8A-4147-A177-3AD203B41FA5}">
                      <a16:colId xmlns:a16="http://schemas.microsoft.com/office/drawing/2014/main" val="3724421611"/>
                    </a:ext>
                  </a:extLst>
                </a:gridCol>
                <a:gridCol w="2778298">
                  <a:extLst>
                    <a:ext uri="{9D8B030D-6E8A-4147-A177-3AD203B41FA5}">
                      <a16:colId xmlns:a16="http://schemas.microsoft.com/office/drawing/2014/main" val="1831548152"/>
                    </a:ext>
                  </a:extLst>
                </a:gridCol>
                <a:gridCol w="1852198">
                  <a:extLst>
                    <a:ext uri="{9D8B030D-6E8A-4147-A177-3AD203B41FA5}">
                      <a16:colId xmlns:a16="http://schemas.microsoft.com/office/drawing/2014/main" val="2190256961"/>
                    </a:ext>
                  </a:extLst>
                </a:gridCol>
                <a:gridCol w="1852198">
                  <a:extLst>
                    <a:ext uri="{9D8B030D-6E8A-4147-A177-3AD203B41FA5}">
                      <a16:colId xmlns:a16="http://schemas.microsoft.com/office/drawing/2014/main" val="2529451264"/>
                    </a:ext>
                  </a:extLst>
                </a:gridCol>
              </a:tblGrid>
              <a:tr h="792480">
                <a:tc>
                  <a:txBody>
                    <a:bodyPr/>
                    <a:lstStyle/>
                    <a:p>
                      <a:pPr algn="ctr" fontAlgn="ctr">
                        <a:buNone/>
                      </a:pPr>
                      <a:r>
                        <a:rPr lang="es-EC" sz="2000" u="none" strike="noStrike" dirty="0">
                          <a:effectLst/>
                        </a:rPr>
                        <a:t>Precio bien</a:t>
                      </a:r>
                      <a:endParaRPr lang="es-EC" sz="2000" b="1" i="0" u="none" strike="noStrike" dirty="0">
                        <a:solidFill>
                          <a:srgbClr val="FFFFFF"/>
                        </a:solidFill>
                        <a:effectLst/>
                        <a:latin typeface="Aptos Narrow" panose="020B0004020202020204" pitchFamily="34" charset="0"/>
                      </a:endParaRPr>
                    </a:p>
                  </a:txBody>
                  <a:tcPr marL="4763" marR="4763" marT="4763" marB="0" anchor="ctr">
                    <a:solidFill>
                      <a:schemeClr val="tx2"/>
                    </a:solidFill>
                  </a:tcPr>
                </a:tc>
                <a:tc>
                  <a:txBody>
                    <a:bodyPr/>
                    <a:lstStyle/>
                    <a:p>
                      <a:pPr algn="ctr" fontAlgn="ctr">
                        <a:buNone/>
                      </a:pPr>
                      <a:r>
                        <a:rPr lang="es-EC" sz="2000" u="none" strike="noStrike" dirty="0">
                          <a:effectLst/>
                        </a:rPr>
                        <a:t>Cantidad Ofertada por auriculares Joven</a:t>
                      </a:r>
                      <a:endParaRPr lang="es-EC" sz="2000" b="1" i="0" u="none" strike="noStrike" dirty="0">
                        <a:solidFill>
                          <a:srgbClr val="FFFFFF"/>
                        </a:solidFill>
                        <a:effectLst/>
                        <a:latin typeface="Aptos Narrow" panose="020B0004020202020204" pitchFamily="34" charset="0"/>
                      </a:endParaRPr>
                    </a:p>
                  </a:txBody>
                  <a:tcPr marL="4763" marR="4763" marT="4763" marB="0" anchor="ctr">
                    <a:solidFill>
                      <a:schemeClr val="tx2"/>
                    </a:solidFill>
                  </a:tcPr>
                </a:tc>
                <a:tc>
                  <a:txBody>
                    <a:bodyPr/>
                    <a:lstStyle/>
                    <a:p>
                      <a:pPr algn="ctr" fontAlgn="ctr">
                        <a:buNone/>
                      </a:pPr>
                      <a:r>
                        <a:rPr lang="es-EC" sz="2000" u="none" strike="noStrike" dirty="0">
                          <a:effectLst/>
                        </a:rPr>
                        <a:t>Cantidad Ofertada por auriculares Best  </a:t>
                      </a:r>
                      <a:endParaRPr lang="es-EC" sz="2000" b="1" i="0" u="none" strike="noStrike" dirty="0">
                        <a:solidFill>
                          <a:srgbClr val="FFFFFF"/>
                        </a:solidFill>
                        <a:effectLst/>
                        <a:latin typeface="Aptos Narrow" panose="020B0004020202020204" pitchFamily="34" charset="0"/>
                      </a:endParaRPr>
                    </a:p>
                  </a:txBody>
                  <a:tcPr marL="4763" marR="4763" marT="4763" marB="0" anchor="ctr">
                    <a:solidFill>
                      <a:schemeClr val="tx2"/>
                    </a:solidFill>
                  </a:tcPr>
                </a:tc>
                <a:tc>
                  <a:txBody>
                    <a:bodyPr/>
                    <a:lstStyle/>
                    <a:p>
                      <a:pPr algn="ctr" fontAlgn="ctr">
                        <a:buNone/>
                      </a:pPr>
                      <a:r>
                        <a:rPr lang="es-EC" sz="2000" u="none" strike="noStrike" dirty="0">
                          <a:effectLst/>
                        </a:rPr>
                        <a:t>Oferta del mercado</a:t>
                      </a:r>
                      <a:endParaRPr lang="es-EC" sz="2000" b="1" i="0" u="none" strike="noStrike" dirty="0">
                        <a:solidFill>
                          <a:srgbClr val="FFFFFF"/>
                        </a:solidFill>
                        <a:effectLst/>
                        <a:latin typeface="Aptos Narrow" panose="020B0004020202020204" pitchFamily="34" charset="0"/>
                      </a:endParaRPr>
                    </a:p>
                  </a:txBody>
                  <a:tcPr marL="4763" marR="4763" marT="4763" marB="0" anchor="ctr">
                    <a:solidFill>
                      <a:schemeClr val="tx2"/>
                    </a:solidFill>
                  </a:tcPr>
                </a:tc>
                <a:extLst>
                  <a:ext uri="{0D108BD9-81ED-4DB2-BD59-A6C34878D82A}">
                    <a16:rowId xmlns:a16="http://schemas.microsoft.com/office/drawing/2014/main" val="758186802"/>
                  </a:ext>
                </a:extLst>
              </a:tr>
              <a:tr h="294271">
                <a:tc>
                  <a:txBody>
                    <a:bodyPr/>
                    <a:lstStyle/>
                    <a:p>
                      <a:pPr algn="r" fontAlgn="b">
                        <a:buNone/>
                      </a:pPr>
                      <a:r>
                        <a:rPr lang="es-EC" sz="2400" u="none" strike="noStrike" dirty="0">
                          <a:effectLst/>
                        </a:rPr>
                        <a:t>1</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0</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1</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1</a:t>
                      </a:r>
                      <a:endParaRPr lang="es-EC" sz="24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807462520"/>
                  </a:ext>
                </a:extLst>
              </a:tr>
              <a:tr h="294271">
                <a:tc>
                  <a:txBody>
                    <a:bodyPr/>
                    <a:lstStyle/>
                    <a:p>
                      <a:pPr algn="r" fontAlgn="b">
                        <a:buNone/>
                      </a:pPr>
                      <a:r>
                        <a:rPr lang="es-EC" sz="2400" u="none" strike="noStrike">
                          <a:effectLst/>
                        </a:rPr>
                        <a:t>1,5</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2</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2</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4</a:t>
                      </a:r>
                      <a:endParaRPr lang="es-EC" sz="24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592611207"/>
                  </a:ext>
                </a:extLst>
              </a:tr>
              <a:tr h="294271">
                <a:tc>
                  <a:txBody>
                    <a:bodyPr/>
                    <a:lstStyle/>
                    <a:p>
                      <a:pPr algn="r" fontAlgn="b">
                        <a:buNone/>
                      </a:pPr>
                      <a:r>
                        <a:rPr lang="es-EC" sz="2400" u="none" strike="noStrike">
                          <a:effectLst/>
                        </a:rPr>
                        <a:t>2</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4</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3</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7</a:t>
                      </a:r>
                      <a:endParaRPr lang="es-EC" sz="24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552883706"/>
                  </a:ext>
                </a:extLst>
              </a:tr>
              <a:tr h="294271">
                <a:tc>
                  <a:txBody>
                    <a:bodyPr/>
                    <a:lstStyle/>
                    <a:p>
                      <a:pPr algn="r" fontAlgn="b">
                        <a:buNone/>
                      </a:pPr>
                      <a:r>
                        <a:rPr lang="es-EC" sz="2400" u="none" strike="noStrike">
                          <a:effectLst/>
                        </a:rPr>
                        <a:t>2,5</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6</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4</a:t>
                      </a:r>
                      <a:endParaRPr lang="es-EC"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a:effectLst/>
                        </a:rPr>
                        <a:t>10</a:t>
                      </a:r>
                      <a:endParaRPr lang="es-EC" sz="24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729531047"/>
                  </a:ext>
                </a:extLst>
              </a:tr>
              <a:tr h="294271">
                <a:tc>
                  <a:txBody>
                    <a:bodyPr/>
                    <a:lstStyle/>
                    <a:p>
                      <a:pPr algn="r" fontAlgn="b">
                        <a:buNone/>
                      </a:pPr>
                      <a:r>
                        <a:rPr lang="es-EC" sz="2400" u="none" strike="noStrike" dirty="0">
                          <a:effectLst/>
                        </a:rPr>
                        <a:t>3</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8</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5</a:t>
                      </a:r>
                      <a:endParaRPr lang="es-EC" sz="24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buNone/>
                      </a:pPr>
                      <a:r>
                        <a:rPr lang="es-EC" sz="2400" u="none" strike="noStrike" dirty="0">
                          <a:effectLst/>
                        </a:rPr>
                        <a:t>13</a:t>
                      </a:r>
                      <a:endParaRPr lang="es-EC" sz="24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453822945"/>
                  </a:ext>
                </a:extLst>
              </a:tr>
            </a:tbl>
          </a:graphicData>
        </a:graphic>
      </p:graphicFrame>
    </p:spTree>
    <p:extLst>
      <p:ext uri="{BB962C8B-B14F-4D97-AF65-F5344CB8AC3E}">
        <p14:creationId xmlns:p14="http://schemas.microsoft.com/office/powerpoint/2010/main" val="324437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4A69EB5-EC72-010A-8B6E-E9E3A18802F7}"/>
              </a:ext>
            </a:extLst>
          </p:cNvPr>
          <p:cNvSpPr>
            <a:spLocks noGrp="1" noChangeArrowheads="1"/>
          </p:cNvSpPr>
          <p:nvPr>
            <p:ph type="title"/>
          </p:nvPr>
        </p:nvSpPr>
        <p:spPr>
          <a:xfrm>
            <a:off x="2133600" y="228600"/>
            <a:ext cx="7772400" cy="1143000"/>
          </a:xfrm>
        </p:spPr>
        <p:txBody>
          <a:bodyPr/>
          <a:lstStyle/>
          <a:p>
            <a:pPr eaLnBrk="1" hangingPunct="1"/>
            <a:r>
              <a:rPr lang="es-ES_tradnl" altLang="es-ES"/>
              <a:t>EL EMPLEO</a:t>
            </a:r>
          </a:p>
        </p:txBody>
      </p:sp>
      <p:sp>
        <p:nvSpPr>
          <p:cNvPr id="23555" name="Rectangle 3">
            <a:extLst>
              <a:ext uri="{FF2B5EF4-FFF2-40B4-BE49-F238E27FC236}">
                <a16:creationId xmlns:a16="http://schemas.microsoft.com/office/drawing/2014/main" id="{34D08C03-E0A4-05DB-E1EC-AF011878EB1C}"/>
              </a:ext>
            </a:extLst>
          </p:cNvPr>
          <p:cNvSpPr>
            <a:spLocks noGrp="1" noChangeArrowheads="1"/>
          </p:cNvSpPr>
          <p:nvPr>
            <p:ph sz="half" idx="1"/>
          </p:nvPr>
        </p:nvSpPr>
        <p:spPr>
          <a:xfrm>
            <a:off x="2133600" y="1524000"/>
            <a:ext cx="3810000" cy="4114800"/>
          </a:xfrm>
        </p:spPr>
        <p:txBody>
          <a:bodyPr>
            <a:normAutofit fontScale="92500" lnSpcReduction="10000"/>
          </a:bodyPr>
          <a:lstStyle/>
          <a:p>
            <a:pPr algn="ctr" eaLnBrk="1" hangingPunct="1">
              <a:buFontTx/>
              <a:buNone/>
            </a:pPr>
            <a:r>
              <a:rPr lang="es-ES_tradnl" altLang="es-ES" sz="3200" b="1">
                <a:solidFill>
                  <a:schemeClr val="accent2"/>
                </a:solidFill>
              </a:rPr>
              <a:t>Tasa de desempleo:</a:t>
            </a:r>
          </a:p>
          <a:p>
            <a:pPr eaLnBrk="1" hangingPunct="1"/>
            <a:r>
              <a:rPr lang="es-ES_tradnl" altLang="es-ES"/>
              <a:t>Porcentaje de población activa que no trabaja</a:t>
            </a:r>
          </a:p>
          <a:p>
            <a:pPr algn="ctr" eaLnBrk="1" hangingPunct="1">
              <a:buFontTx/>
              <a:buNone/>
            </a:pPr>
            <a:endParaRPr lang="es-ES_tradnl" altLang="es-ES" sz="2000"/>
          </a:p>
          <a:p>
            <a:pPr algn="ctr" eaLnBrk="1" hangingPunct="1">
              <a:buFontTx/>
              <a:buNone/>
            </a:pPr>
            <a:endParaRPr lang="es-ES_tradnl" altLang="es-ES"/>
          </a:p>
          <a:p>
            <a:pPr eaLnBrk="1" hangingPunct="1"/>
            <a:endParaRPr lang="es-ES_tradnl" altLang="es-ES"/>
          </a:p>
        </p:txBody>
      </p:sp>
      <p:sp>
        <p:nvSpPr>
          <p:cNvPr id="23556" name="Rectangle 4">
            <a:extLst>
              <a:ext uri="{FF2B5EF4-FFF2-40B4-BE49-F238E27FC236}">
                <a16:creationId xmlns:a16="http://schemas.microsoft.com/office/drawing/2014/main" id="{C2CC12B6-1882-7D6C-8731-1101C3631D0C}"/>
              </a:ext>
            </a:extLst>
          </p:cNvPr>
          <p:cNvSpPr>
            <a:spLocks noGrp="1" noChangeArrowheads="1"/>
          </p:cNvSpPr>
          <p:nvPr>
            <p:ph sz="half" idx="2"/>
          </p:nvPr>
        </p:nvSpPr>
        <p:spPr>
          <a:xfrm>
            <a:off x="5943600" y="1371600"/>
            <a:ext cx="4267200" cy="5486400"/>
          </a:xfrm>
        </p:spPr>
        <p:txBody>
          <a:bodyPr>
            <a:normAutofit fontScale="92500" lnSpcReduction="10000"/>
          </a:bodyPr>
          <a:lstStyle/>
          <a:p>
            <a:pPr algn="ctr" eaLnBrk="1" hangingPunct="1">
              <a:buFontTx/>
              <a:buNone/>
            </a:pPr>
            <a:r>
              <a:rPr lang="es-ES_tradnl" altLang="es-ES" sz="3200" b="1">
                <a:solidFill>
                  <a:schemeClr val="accent2"/>
                </a:solidFill>
              </a:rPr>
              <a:t>Población Activa:</a:t>
            </a:r>
            <a:r>
              <a:rPr lang="es-ES_tradnl" altLang="es-ES"/>
              <a:t> </a:t>
            </a:r>
          </a:p>
          <a:p>
            <a:pPr eaLnBrk="1" hangingPunct="1">
              <a:buFontTx/>
              <a:buNone/>
            </a:pPr>
            <a:r>
              <a:rPr lang="es-ES_tradnl" altLang="es-ES"/>
              <a:t>	personas en edad legal de trabajar (16 a 65 años en nuestro país), capacitadas para ello (desde el punto de vista legal) y que manifiestan su deseo de encontrar trabajo (¿cómo?: apuntándose al INEM)</a:t>
            </a:r>
          </a:p>
          <a:p>
            <a:pPr eaLnBrk="1" hangingPunct="1">
              <a:buFontTx/>
              <a:buNone/>
            </a:pPr>
            <a:r>
              <a:rPr lang="es-ES_tradnl" altLang="es-ES" sz="2000"/>
              <a:t>	Personas Ocupadas + Personas desempleadas que buscan trabajo</a:t>
            </a:r>
          </a:p>
          <a:p>
            <a:pPr eaLnBrk="1" hangingPunct="1"/>
            <a:endParaRPr lang="es-ES_tradnl" altLang="es-ES"/>
          </a:p>
        </p:txBody>
      </p:sp>
      <p:grpSp>
        <p:nvGrpSpPr>
          <p:cNvPr id="23557" name="Group 13">
            <a:extLst>
              <a:ext uri="{FF2B5EF4-FFF2-40B4-BE49-F238E27FC236}">
                <a16:creationId xmlns:a16="http://schemas.microsoft.com/office/drawing/2014/main" id="{823F78E3-75EE-6AEB-76F4-8A8046A06F53}"/>
              </a:ext>
            </a:extLst>
          </p:cNvPr>
          <p:cNvGrpSpPr>
            <a:grpSpLocks/>
          </p:cNvGrpSpPr>
          <p:nvPr/>
        </p:nvGrpSpPr>
        <p:grpSpPr bwMode="auto">
          <a:xfrm>
            <a:off x="1981200" y="3962401"/>
            <a:ext cx="4114800" cy="900113"/>
            <a:chOff x="288" y="3024"/>
            <a:chExt cx="2592" cy="567"/>
          </a:xfrm>
        </p:grpSpPr>
        <p:grpSp>
          <p:nvGrpSpPr>
            <p:cNvPr id="23560" name="Group 10">
              <a:extLst>
                <a:ext uri="{FF2B5EF4-FFF2-40B4-BE49-F238E27FC236}">
                  <a16:creationId xmlns:a16="http://schemas.microsoft.com/office/drawing/2014/main" id="{01E76300-644D-8964-8AD4-6A3D0FAEBEFF}"/>
                </a:ext>
              </a:extLst>
            </p:cNvPr>
            <p:cNvGrpSpPr>
              <a:grpSpLocks/>
            </p:cNvGrpSpPr>
            <p:nvPr/>
          </p:nvGrpSpPr>
          <p:grpSpPr bwMode="auto">
            <a:xfrm>
              <a:off x="288" y="3024"/>
              <a:ext cx="1968" cy="567"/>
              <a:chOff x="624" y="3600"/>
              <a:chExt cx="1968" cy="567"/>
            </a:xfrm>
          </p:grpSpPr>
          <p:sp>
            <p:nvSpPr>
              <p:cNvPr id="23562" name="Line 5">
                <a:extLst>
                  <a:ext uri="{FF2B5EF4-FFF2-40B4-BE49-F238E27FC236}">
                    <a16:creationId xmlns:a16="http://schemas.microsoft.com/office/drawing/2014/main" id="{CE02B16B-8E75-3609-4C35-06C59EEDBF5E}"/>
                  </a:ext>
                </a:extLst>
              </p:cNvPr>
              <p:cNvSpPr>
                <a:spLocks noChangeShapeType="1"/>
              </p:cNvSpPr>
              <p:nvPr/>
            </p:nvSpPr>
            <p:spPr bwMode="auto">
              <a:xfrm>
                <a:off x="624" y="3936"/>
                <a:ext cx="19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C"/>
              </a:p>
            </p:txBody>
          </p:sp>
          <p:sp>
            <p:nvSpPr>
              <p:cNvPr id="23563" name="Rectangle 7">
                <a:extLst>
                  <a:ext uri="{FF2B5EF4-FFF2-40B4-BE49-F238E27FC236}">
                    <a16:creationId xmlns:a16="http://schemas.microsoft.com/office/drawing/2014/main" id="{7A71A3C7-BE32-7184-86CA-1A6B631303FB}"/>
                  </a:ext>
                </a:extLst>
              </p:cNvPr>
              <p:cNvSpPr>
                <a:spLocks noChangeArrowheads="1"/>
              </p:cNvSpPr>
              <p:nvPr/>
            </p:nvSpPr>
            <p:spPr bwMode="auto">
              <a:xfrm>
                <a:off x="624" y="3600"/>
                <a:ext cx="192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1800">
                    <a:latin typeface="Times New Roman" panose="02020603050405020304" pitchFamily="18" charset="0"/>
                  </a:rPr>
                  <a:t>Población Activa Desempleada</a:t>
                </a:r>
              </a:p>
            </p:txBody>
          </p:sp>
          <p:sp>
            <p:nvSpPr>
              <p:cNvPr id="23564" name="Rectangle 9">
                <a:extLst>
                  <a:ext uri="{FF2B5EF4-FFF2-40B4-BE49-F238E27FC236}">
                    <a16:creationId xmlns:a16="http://schemas.microsoft.com/office/drawing/2014/main" id="{7C04E87F-21B4-FE34-E66D-817169AB84E4}"/>
                  </a:ext>
                </a:extLst>
              </p:cNvPr>
              <p:cNvSpPr>
                <a:spLocks noChangeArrowheads="1"/>
              </p:cNvSpPr>
              <p:nvPr/>
            </p:nvSpPr>
            <p:spPr bwMode="auto">
              <a:xfrm>
                <a:off x="624" y="3936"/>
                <a:ext cx="11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1800">
                    <a:latin typeface="Times New Roman" panose="02020603050405020304" pitchFamily="18" charset="0"/>
                  </a:rPr>
                  <a:t>Población Activa</a:t>
                </a:r>
              </a:p>
            </p:txBody>
          </p:sp>
        </p:grpSp>
        <p:sp>
          <p:nvSpPr>
            <p:cNvPr id="23561" name="Text Box 12">
              <a:extLst>
                <a:ext uri="{FF2B5EF4-FFF2-40B4-BE49-F238E27FC236}">
                  <a16:creationId xmlns:a16="http://schemas.microsoft.com/office/drawing/2014/main" id="{98D9C1DD-9C33-61A2-65B0-3436D634535B}"/>
                </a:ext>
              </a:extLst>
            </p:cNvPr>
            <p:cNvSpPr txBox="1">
              <a:spLocks noChangeArrowheads="1"/>
            </p:cNvSpPr>
            <p:nvPr/>
          </p:nvSpPr>
          <p:spPr bwMode="auto">
            <a:xfrm>
              <a:off x="2256" y="3216"/>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s-ES" altLang="es-ES" sz="2400">
                  <a:latin typeface="Times New Roman" panose="02020603050405020304" pitchFamily="18" charset="0"/>
                </a:rPr>
                <a:t>x 100</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F18B4F-6C00-87C2-E926-0EBC6C69FBFA}"/>
              </a:ext>
            </a:extLst>
          </p:cNvPr>
          <p:cNvSpPr>
            <a:spLocks noGrp="1"/>
          </p:cNvSpPr>
          <p:nvPr>
            <p:ph type="title"/>
          </p:nvPr>
        </p:nvSpPr>
        <p:spPr/>
        <p:txBody>
          <a:bodyPr/>
          <a:lstStyle/>
          <a:p>
            <a:r>
              <a:rPr lang="es-EC" dirty="0"/>
              <a:t>Curva de oferta </a:t>
            </a:r>
          </a:p>
        </p:txBody>
      </p:sp>
      <p:pic>
        <p:nvPicPr>
          <p:cNvPr id="7" name="Picture 10">
            <a:extLst>
              <a:ext uri="{FF2B5EF4-FFF2-40B4-BE49-F238E27FC236}">
                <a16:creationId xmlns:a16="http://schemas.microsoft.com/office/drawing/2014/main" id="{C72FAF77-C697-CF8B-6998-D7BD7B3DE9FE}"/>
              </a:ext>
            </a:extLst>
          </p:cNvPr>
          <p:cNvPicPr>
            <a:picLocks noChangeAspect="1" noChangeArrowheads="1"/>
          </p:cNvPicPr>
          <p:nvPr/>
        </p:nvPicPr>
        <p:blipFill>
          <a:blip r:embed="rId2" cstate="print"/>
          <a:srcRect t="39818"/>
          <a:stretch>
            <a:fillRect/>
          </a:stretch>
        </p:blipFill>
        <p:spPr bwMode="auto">
          <a:xfrm>
            <a:off x="1791853" y="2382983"/>
            <a:ext cx="8768545" cy="4167122"/>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285243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A4B97A91-0EC3-B2F4-443E-9711A04D136C}"/>
              </a:ext>
            </a:extLst>
          </p:cNvPr>
          <p:cNvSpPr txBox="1">
            <a:spLocks noChangeArrowheads="1"/>
          </p:cNvSpPr>
          <p:nvPr/>
        </p:nvSpPr>
        <p:spPr>
          <a:xfrm>
            <a:off x="4511040" y="214290"/>
            <a:ext cx="6777644" cy="78424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1800"/>
              <a:buFont typeface="Montserrat"/>
              <a:buNone/>
              <a:defRPr sz="4400" b="1" i="0" u="none" strike="noStrike" cap="none">
                <a:solidFill>
                  <a:srgbClr val="1957D1"/>
                </a:solidFill>
                <a:latin typeface="Arial" panose="020B0604020202020204" pitchFamily="34" charset="0"/>
                <a:ea typeface="Montserrat"/>
                <a:cs typeface="Arial" panose="020B0604020202020204" pitchFamily="34" charset="0"/>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ES" sz="3200" dirty="0"/>
              <a:t>Variables de la función de Oferta </a:t>
            </a:r>
          </a:p>
        </p:txBody>
      </p:sp>
      <p:graphicFrame>
        <p:nvGraphicFramePr>
          <p:cNvPr id="6" name="Object 4">
            <a:extLst>
              <a:ext uri="{FF2B5EF4-FFF2-40B4-BE49-F238E27FC236}">
                <a16:creationId xmlns:a16="http://schemas.microsoft.com/office/drawing/2014/main" id="{FF50E97A-AC5B-85E2-2041-7FD8789EF135}"/>
              </a:ext>
            </a:extLst>
          </p:cNvPr>
          <p:cNvGraphicFramePr>
            <a:graphicFrameLocks noChangeAspect="1"/>
          </p:cNvGraphicFramePr>
          <p:nvPr>
            <p:extLst>
              <p:ext uri="{D42A27DB-BD31-4B8C-83A1-F6EECF244321}">
                <p14:modId xmlns:p14="http://schemas.microsoft.com/office/powerpoint/2010/main" val="2691380397"/>
              </p:ext>
            </p:extLst>
          </p:nvPr>
        </p:nvGraphicFramePr>
        <p:xfrm>
          <a:off x="2070101" y="998538"/>
          <a:ext cx="8251825" cy="5695950"/>
        </p:xfrm>
        <a:graphic>
          <a:graphicData uri="http://schemas.openxmlformats.org/presentationml/2006/ole">
            <mc:AlternateContent xmlns:mc="http://schemas.openxmlformats.org/markup-compatibility/2006">
              <mc:Choice xmlns:v="urn:schemas-microsoft-com:vml" Requires="v">
                <p:oleObj name="Ecuación" r:id="rId2" imgW="2425700" imgH="1828800" progId="Equation.3">
                  <p:embed/>
                </p:oleObj>
              </mc:Choice>
              <mc:Fallback>
                <p:oleObj name="Ecuación" r:id="rId2" imgW="2425700" imgH="1828800" progId="Equation.3">
                  <p:embed/>
                  <p:pic>
                    <p:nvPicPr>
                      <p:cNvPr id="512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0101" y="998538"/>
                        <a:ext cx="8251825" cy="5695950"/>
                      </a:xfrm>
                      <a:prstGeom prst="rect">
                        <a:avLst/>
                      </a:prstGeom>
                      <a:solidFill>
                        <a:schemeClr val="tx2"/>
                      </a:solidFill>
                      <a:ln w="57150">
                        <a:solidFill>
                          <a:srgbClr val="FF6600"/>
                        </a:solidFill>
                        <a:miter lim="800000"/>
                        <a:headEnd/>
                        <a:tailEnd/>
                      </a:ln>
                    </p:spPr>
                  </p:pic>
                </p:oleObj>
              </mc:Fallback>
            </mc:AlternateContent>
          </a:graphicData>
        </a:graphic>
      </p:graphicFrame>
    </p:spTree>
    <p:extLst>
      <p:ext uri="{BB962C8B-B14F-4D97-AF65-F5344CB8AC3E}">
        <p14:creationId xmlns:p14="http://schemas.microsoft.com/office/powerpoint/2010/main" val="1557799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dirty="0"/>
          </a:p>
        </p:txBody>
      </p:sp>
      <p:sp>
        <p:nvSpPr>
          <p:cNvPr id="33795"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dirty="0"/>
          </a:p>
        </p:txBody>
      </p:sp>
      <p:sp>
        <p:nvSpPr>
          <p:cNvPr id="33796" name="Rectangle 4"/>
          <p:cNvSpPr>
            <a:spLocks noGrp="1" noChangeArrowheads="1"/>
          </p:cNvSpPr>
          <p:nvPr>
            <p:ph type="title"/>
          </p:nvPr>
        </p:nvSpPr>
        <p:spPr>
          <a:xfrm>
            <a:off x="4223792" y="116632"/>
            <a:ext cx="6264696" cy="576064"/>
          </a:xfrm>
          <a:noFill/>
        </p:spPr>
        <p:txBody>
          <a:bodyPr spcFirstLastPara="1" wrap="square" lIns="90488" tIns="44450" rIns="90488" bIns="44450" anchor="b" anchorCtr="0">
            <a:noAutofit/>
          </a:bodyPr>
          <a:lstStyle/>
          <a:p>
            <a:pPr eaLnBrk="1" hangingPunct="1"/>
            <a:br>
              <a:rPr lang="es-ES" sz="2400" dirty="0"/>
            </a:br>
            <a:br>
              <a:rPr lang="es-ES" sz="2400" dirty="0"/>
            </a:br>
            <a:br>
              <a:rPr lang="es-ES" sz="2400" dirty="0"/>
            </a:br>
            <a:br>
              <a:rPr lang="es-ES" sz="2400" dirty="0"/>
            </a:br>
            <a:br>
              <a:rPr lang="es-ES" sz="2400" dirty="0"/>
            </a:br>
            <a:r>
              <a:rPr lang="es-ES" sz="2400" dirty="0"/>
              <a:t>CAMBIOS EN LA CANTIDAD OFERTADA</a:t>
            </a:r>
          </a:p>
        </p:txBody>
      </p:sp>
      <p:sp>
        <p:nvSpPr>
          <p:cNvPr id="33797" name="Line 5"/>
          <p:cNvSpPr>
            <a:spLocks noChangeShapeType="1"/>
          </p:cNvSpPr>
          <p:nvPr/>
        </p:nvSpPr>
        <p:spPr bwMode="auto">
          <a:xfrm>
            <a:off x="3276600" y="5638800"/>
            <a:ext cx="5715000" cy="0"/>
          </a:xfrm>
          <a:prstGeom prst="line">
            <a:avLst/>
          </a:prstGeom>
          <a:noFill/>
          <a:ln w="76200">
            <a:solidFill>
              <a:schemeClr val="tx1"/>
            </a:solidFill>
            <a:round/>
            <a:headEnd type="triangle" w="med" len="med"/>
            <a:tailEnd type="triangle" w="med" len="med"/>
          </a:ln>
        </p:spPr>
        <p:txBody>
          <a:bodyPr/>
          <a:lstStyle/>
          <a:p>
            <a:endParaRPr lang="es-ES" dirty="0"/>
          </a:p>
        </p:txBody>
      </p:sp>
      <p:sp>
        <p:nvSpPr>
          <p:cNvPr id="33798" name="Rectangle 6"/>
          <p:cNvSpPr>
            <a:spLocks noChangeArrowheads="1"/>
          </p:cNvSpPr>
          <p:nvPr/>
        </p:nvSpPr>
        <p:spPr bwMode="auto">
          <a:xfrm>
            <a:off x="8429626" y="5842000"/>
            <a:ext cx="500063" cy="579438"/>
          </a:xfrm>
          <a:prstGeom prst="rect">
            <a:avLst/>
          </a:prstGeom>
          <a:noFill/>
          <a:ln w="12700">
            <a:noFill/>
            <a:miter lim="800000"/>
            <a:headEnd/>
            <a:tailEnd/>
          </a:ln>
        </p:spPr>
        <p:txBody>
          <a:bodyPr wrap="none" lIns="90488" tIns="44450" rIns="90488" bIns="44450">
            <a:spAutoFit/>
          </a:bodyPr>
          <a:lstStyle/>
          <a:p>
            <a:pPr algn="r"/>
            <a:r>
              <a:rPr lang="es-ES" sz="3200" b="1" dirty="0">
                <a:latin typeface="Times New Roman" pitchFamily="18" charset="0"/>
              </a:rPr>
              <a:t>Q</a:t>
            </a:r>
          </a:p>
        </p:txBody>
      </p:sp>
      <p:sp>
        <p:nvSpPr>
          <p:cNvPr id="33799" name="Line 7"/>
          <p:cNvSpPr>
            <a:spLocks noChangeShapeType="1"/>
          </p:cNvSpPr>
          <p:nvPr/>
        </p:nvSpPr>
        <p:spPr bwMode="auto">
          <a:xfrm flipV="1">
            <a:off x="3287688" y="2060848"/>
            <a:ext cx="0" cy="3582219"/>
          </a:xfrm>
          <a:prstGeom prst="line">
            <a:avLst/>
          </a:prstGeom>
          <a:noFill/>
          <a:ln w="76200">
            <a:solidFill>
              <a:schemeClr val="tx1"/>
            </a:solidFill>
            <a:round/>
            <a:headEnd/>
            <a:tailEnd type="triangle" w="med" len="med"/>
          </a:ln>
        </p:spPr>
        <p:txBody>
          <a:bodyPr/>
          <a:lstStyle/>
          <a:p>
            <a:endParaRPr lang="es-ES" dirty="0"/>
          </a:p>
        </p:txBody>
      </p:sp>
      <p:sp>
        <p:nvSpPr>
          <p:cNvPr id="33800" name="Rectangle 8"/>
          <p:cNvSpPr>
            <a:spLocks noChangeArrowheads="1"/>
          </p:cNvSpPr>
          <p:nvPr/>
        </p:nvSpPr>
        <p:spPr bwMode="auto">
          <a:xfrm>
            <a:off x="2759075" y="1936750"/>
            <a:ext cx="431800" cy="579438"/>
          </a:xfrm>
          <a:prstGeom prst="rect">
            <a:avLst/>
          </a:prstGeom>
          <a:noFill/>
          <a:ln w="12700">
            <a:noFill/>
            <a:miter lim="800000"/>
            <a:headEnd/>
            <a:tailEnd/>
          </a:ln>
        </p:spPr>
        <p:txBody>
          <a:bodyPr wrap="none" lIns="90488" tIns="44450" rIns="90488" bIns="44450">
            <a:spAutoFit/>
          </a:bodyPr>
          <a:lstStyle/>
          <a:p>
            <a:pPr algn="r"/>
            <a:r>
              <a:rPr lang="es-ES" sz="3200" b="1" dirty="0">
                <a:latin typeface="Times New Roman" pitchFamily="18" charset="0"/>
              </a:rPr>
              <a:t>P</a:t>
            </a:r>
          </a:p>
        </p:txBody>
      </p:sp>
      <p:sp>
        <p:nvSpPr>
          <p:cNvPr id="30729" name="Line 9"/>
          <p:cNvSpPr>
            <a:spLocks noChangeShapeType="1"/>
          </p:cNvSpPr>
          <p:nvPr/>
        </p:nvSpPr>
        <p:spPr bwMode="auto">
          <a:xfrm flipV="1">
            <a:off x="4419600" y="2743200"/>
            <a:ext cx="3733800" cy="2667000"/>
          </a:xfrm>
          <a:prstGeom prst="line">
            <a:avLst/>
          </a:prstGeom>
          <a:noFill/>
          <a:ln w="76200">
            <a:solidFill>
              <a:srgbClr val="000099"/>
            </a:solidFill>
            <a:round/>
            <a:headEnd/>
            <a:tailEnd/>
          </a:ln>
        </p:spPr>
        <p:txBody>
          <a:bodyPr/>
          <a:lstStyle/>
          <a:p>
            <a:pPr>
              <a:defRPr/>
            </a:pPr>
            <a:endParaRPr lang="es-ES" dirty="0"/>
          </a:p>
        </p:txBody>
      </p:sp>
      <p:sp>
        <p:nvSpPr>
          <p:cNvPr id="30730" name="Rectangle 10"/>
          <p:cNvSpPr>
            <a:spLocks noChangeArrowheads="1"/>
          </p:cNvSpPr>
          <p:nvPr/>
        </p:nvSpPr>
        <p:spPr bwMode="auto">
          <a:xfrm>
            <a:off x="8123238" y="2260601"/>
            <a:ext cx="501650" cy="582613"/>
          </a:xfrm>
          <a:prstGeom prst="rect">
            <a:avLst/>
          </a:prstGeom>
          <a:noFill/>
          <a:ln w="12700">
            <a:noFill/>
            <a:miter lim="800000"/>
            <a:headEnd/>
            <a:tailEnd/>
          </a:ln>
        </p:spPr>
        <p:txBody>
          <a:bodyPr wrap="none" lIns="90488" tIns="44450" rIns="90488" bIns="44450">
            <a:spAutoFit/>
          </a:bodyPr>
          <a:lstStyle/>
          <a:p>
            <a:pPr algn="r">
              <a:defRPr/>
            </a:pPr>
            <a:r>
              <a:rPr lang="es-ES" sz="3200" b="1" dirty="0">
                <a:solidFill>
                  <a:srgbClr val="002060"/>
                </a:solidFill>
                <a:latin typeface="Times New Roman" pitchFamily="18" charset="0"/>
              </a:rPr>
              <a:t>O</a:t>
            </a:r>
          </a:p>
        </p:txBody>
      </p:sp>
      <p:sp>
        <p:nvSpPr>
          <p:cNvPr id="33803" name="Oval 11"/>
          <p:cNvSpPr>
            <a:spLocks noChangeArrowheads="1"/>
          </p:cNvSpPr>
          <p:nvPr/>
        </p:nvSpPr>
        <p:spPr bwMode="auto">
          <a:xfrm>
            <a:off x="7410450" y="3036888"/>
            <a:ext cx="215900" cy="215900"/>
          </a:xfrm>
          <a:prstGeom prst="ellipse">
            <a:avLst/>
          </a:prstGeom>
          <a:solidFill>
            <a:srgbClr val="FFFF00"/>
          </a:solidFill>
          <a:ln w="12700">
            <a:solidFill>
              <a:schemeClr val="tx1"/>
            </a:solidFill>
            <a:round/>
            <a:headEnd/>
            <a:tailEnd/>
          </a:ln>
        </p:spPr>
        <p:txBody>
          <a:bodyPr wrap="none" anchor="ctr"/>
          <a:lstStyle/>
          <a:p>
            <a:endParaRPr lang="es-EC" dirty="0"/>
          </a:p>
        </p:txBody>
      </p:sp>
      <p:sp>
        <p:nvSpPr>
          <p:cNvPr id="33804" name="Oval 12"/>
          <p:cNvSpPr>
            <a:spLocks noChangeArrowheads="1"/>
          </p:cNvSpPr>
          <p:nvPr/>
        </p:nvSpPr>
        <p:spPr bwMode="auto">
          <a:xfrm>
            <a:off x="5310188" y="4597400"/>
            <a:ext cx="215900" cy="215900"/>
          </a:xfrm>
          <a:prstGeom prst="ellipse">
            <a:avLst/>
          </a:prstGeom>
          <a:solidFill>
            <a:srgbClr val="FFFF00"/>
          </a:solidFill>
          <a:ln w="12700">
            <a:solidFill>
              <a:schemeClr val="tx1"/>
            </a:solidFill>
            <a:round/>
            <a:headEnd/>
            <a:tailEnd/>
          </a:ln>
        </p:spPr>
        <p:txBody>
          <a:bodyPr wrap="none" anchor="ctr"/>
          <a:lstStyle/>
          <a:p>
            <a:endParaRPr lang="es-EC" dirty="0"/>
          </a:p>
        </p:txBody>
      </p:sp>
      <p:sp>
        <p:nvSpPr>
          <p:cNvPr id="33805" name="Arc 13"/>
          <p:cNvSpPr>
            <a:spLocks/>
          </p:cNvSpPr>
          <p:nvPr/>
        </p:nvSpPr>
        <p:spPr bwMode="auto">
          <a:xfrm rot="-4860000">
            <a:off x="5687812" y="2883558"/>
            <a:ext cx="1591397" cy="1990738"/>
          </a:xfrm>
          <a:custGeom>
            <a:avLst/>
            <a:gdLst>
              <a:gd name="T0" fmla="*/ 2147483647 w 21225"/>
              <a:gd name="T1" fmla="*/ 0 h 21599"/>
              <a:gd name="T2" fmla="*/ 2147483647 w 21225"/>
              <a:gd name="T3" fmla="*/ 2147483647 h 21599"/>
              <a:gd name="T4" fmla="*/ 0 w 21225"/>
              <a:gd name="T5" fmla="*/ 2147483647 h 21599"/>
              <a:gd name="T6" fmla="*/ 0 60000 65536"/>
              <a:gd name="T7" fmla="*/ 0 60000 65536"/>
              <a:gd name="T8" fmla="*/ 0 60000 65536"/>
              <a:gd name="T9" fmla="*/ 0 w 21225"/>
              <a:gd name="T10" fmla="*/ 0 h 21599"/>
              <a:gd name="T11" fmla="*/ 21225 w 21225"/>
              <a:gd name="T12" fmla="*/ 21599 h 21599"/>
            </a:gdLst>
            <a:ahLst/>
            <a:cxnLst>
              <a:cxn ang="T6">
                <a:pos x="T0" y="T1"/>
              </a:cxn>
              <a:cxn ang="T7">
                <a:pos x="T2" y="T3"/>
              </a:cxn>
              <a:cxn ang="T8">
                <a:pos x="T4" y="T5"/>
              </a:cxn>
            </a:cxnLst>
            <a:rect l="T9" t="T10" r="T11" b="T12"/>
            <a:pathLst>
              <a:path w="21225" h="21599" fill="none" extrusionOk="0">
                <a:moveTo>
                  <a:pt x="243" y="0"/>
                </a:moveTo>
                <a:cubicBezTo>
                  <a:pt x="10534" y="116"/>
                  <a:pt x="19314" y="7477"/>
                  <a:pt x="21224" y="17590"/>
                </a:cubicBezTo>
              </a:path>
              <a:path w="21225" h="21599" stroke="0" extrusionOk="0">
                <a:moveTo>
                  <a:pt x="243" y="0"/>
                </a:moveTo>
                <a:cubicBezTo>
                  <a:pt x="10534" y="116"/>
                  <a:pt x="19314" y="7477"/>
                  <a:pt x="21224" y="17590"/>
                </a:cubicBezTo>
                <a:lnTo>
                  <a:pt x="0" y="21599"/>
                </a:lnTo>
                <a:close/>
              </a:path>
            </a:pathLst>
          </a:custGeom>
          <a:noFill/>
          <a:ln w="57150" cap="rnd">
            <a:solidFill>
              <a:srgbClr val="FF0000"/>
            </a:solidFill>
            <a:round/>
            <a:headEnd type="triangle" w="med" len="med"/>
            <a:tailEnd/>
          </a:ln>
        </p:spPr>
        <p:txBody>
          <a:bodyPr/>
          <a:lstStyle/>
          <a:p>
            <a:endParaRPr lang="es-EC" dirty="0"/>
          </a:p>
        </p:txBody>
      </p:sp>
      <p:sp>
        <p:nvSpPr>
          <p:cNvPr id="139278" name="Rectangle 14"/>
          <p:cNvSpPr>
            <a:spLocks noChangeArrowheads="1"/>
          </p:cNvSpPr>
          <p:nvPr/>
        </p:nvSpPr>
        <p:spPr bwMode="auto">
          <a:xfrm>
            <a:off x="3719736" y="1196753"/>
            <a:ext cx="2451100" cy="1628651"/>
          </a:xfrm>
          <a:prstGeom prst="rect">
            <a:avLst/>
          </a:prstGeom>
          <a:solidFill>
            <a:schemeClr val="accent3">
              <a:lumMod val="40000"/>
              <a:lumOff val="60000"/>
            </a:schemeClr>
          </a:solidFill>
          <a:ln w="57150">
            <a:solidFill>
              <a:srgbClr val="FF0000"/>
            </a:solidFill>
            <a:miter lim="800000"/>
            <a:headEnd/>
            <a:tailEnd/>
          </a:ln>
          <a:effectLst>
            <a:outerShdw dist="107763" dir="2700000" algn="ctr" rotWithShape="0">
              <a:schemeClr val="bg2">
                <a:alpha val="50000"/>
              </a:schemeClr>
            </a:outerShdw>
          </a:effectLst>
        </p:spPr>
        <p:txBody>
          <a:bodyPr lIns="90488" tIns="44450" rIns="90488" bIns="44450">
            <a:spAutoFit/>
          </a:bodyPr>
          <a:lstStyle/>
          <a:p>
            <a:pPr algn="ctr">
              <a:defRPr/>
            </a:pPr>
            <a:r>
              <a:rPr lang="es-ES" sz="2000" dirty="0">
                <a:latin typeface="Times New Roman" pitchFamily="18" charset="0"/>
              </a:rPr>
              <a:t>Si baja el precio de P</a:t>
            </a:r>
            <a:r>
              <a:rPr lang="es-ES" sz="1600" dirty="0">
                <a:latin typeface="Times New Roman" pitchFamily="18" charset="0"/>
              </a:rPr>
              <a:t>1</a:t>
            </a:r>
            <a:r>
              <a:rPr lang="es-ES" sz="2000" dirty="0">
                <a:latin typeface="Times New Roman" pitchFamily="18" charset="0"/>
              </a:rPr>
              <a:t> a P</a:t>
            </a:r>
            <a:r>
              <a:rPr lang="es-ES" sz="1600" dirty="0">
                <a:latin typeface="Times New Roman" pitchFamily="18" charset="0"/>
              </a:rPr>
              <a:t>2 </a:t>
            </a:r>
            <a:r>
              <a:rPr lang="es-ES" sz="2000" dirty="0">
                <a:latin typeface="Times New Roman" pitchFamily="18" charset="0"/>
              </a:rPr>
              <a:t>existe disminución en la cantidad ofertada de Q</a:t>
            </a:r>
            <a:r>
              <a:rPr lang="es-ES" sz="1600" dirty="0">
                <a:latin typeface="Times New Roman" pitchFamily="18" charset="0"/>
              </a:rPr>
              <a:t>1</a:t>
            </a:r>
            <a:r>
              <a:rPr lang="es-ES" sz="2000" dirty="0">
                <a:latin typeface="Times New Roman" pitchFamily="18" charset="0"/>
              </a:rPr>
              <a:t> a Q</a:t>
            </a:r>
            <a:r>
              <a:rPr lang="es-ES" sz="1600" dirty="0">
                <a:latin typeface="Times New Roman" pitchFamily="18" charset="0"/>
              </a:rPr>
              <a:t>2</a:t>
            </a:r>
            <a:endParaRPr lang="es-ES" sz="2000" dirty="0">
              <a:latin typeface="Times New Roman" pitchFamily="18" charset="0"/>
            </a:endParaRPr>
          </a:p>
        </p:txBody>
      </p:sp>
      <p:sp>
        <p:nvSpPr>
          <p:cNvPr id="139279" name="Rectangle 15"/>
          <p:cNvSpPr>
            <a:spLocks noChangeArrowheads="1"/>
          </p:cNvSpPr>
          <p:nvPr/>
        </p:nvSpPr>
        <p:spPr bwMode="auto">
          <a:xfrm>
            <a:off x="8184232" y="3140969"/>
            <a:ext cx="2222500" cy="1628651"/>
          </a:xfrm>
          <a:prstGeom prst="rect">
            <a:avLst/>
          </a:prstGeom>
          <a:solidFill>
            <a:schemeClr val="accent3">
              <a:lumMod val="40000"/>
              <a:lumOff val="60000"/>
            </a:schemeClr>
          </a:solidFill>
          <a:ln w="57150">
            <a:solidFill>
              <a:srgbClr val="FF0000"/>
            </a:solidFill>
            <a:miter lim="800000"/>
            <a:headEnd/>
            <a:tailEnd/>
          </a:ln>
          <a:effectLst>
            <a:outerShdw dist="107763" dir="2700000" algn="ctr" rotWithShape="0">
              <a:schemeClr val="bg2">
                <a:alpha val="50000"/>
              </a:schemeClr>
            </a:outerShdw>
          </a:effectLst>
        </p:spPr>
        <p:txBody>
          <a:bodyPr lIns="90488" tIns="44450" rIns="90488" bIns="44450">
            <a:spAutoFit/>
          </a:bodyPr>
          <a:lstStyle/>
          <a:p>
            <a:pPr algn="ctr">
              <a:defRPr/>
            </a:pPr>
            <a:r>
              <a:rPr lang="es-ES" sz="2000" dirty="0">
                <a:latin typeface="Times New Roman" pitchFamily="18" charset="0"/>
              </a:rPr>
              <a:t>Si sube el precio de P</a:t>
            </a:r>
            <a:r>
              <a:rPr lang="es-ES" sz="1600" dirty="0">
                <a:latin typeface="Times New Roman" pitchFamily="18" charset="0"/>
              </a:rPr>
              <a:t>2</a:t>
            </a:r>
            <a:r>
              <a:rPr lang="es-ES" sz="2000" dirty="0">
                <a:latin typeface="Times New Roman" pitchFamily="18" charset="0"/>
              </a:rPr>
              <a:t> a P</a:t>
            </a:r>
            <a:r>
              <a:rPr lang="es-ES" sz="1600" dirty="0">
                <a:latin typeface="Times New Roman" pitchFamily="18" charset="0"/>
              </a:rPr>
              <a:t>1</a:t>
            </a:r>
            <a:r>
              <a:rPr lang="es-ES" sz="2000" dirty="0">
                <a:latin typeface="Times New Roman" pitchFamily="18" charset="0"/>
              </a:rPr>
              <a:t> existe aumento en la cantidad ofertada de Q</a:t>
            </a:r>
            <a:r>
              <a:rPr lang="es-ES" sz="1600" dirty="0">
                <a:latin typeface="Times New Roman" pitchFamily="18" charset="0"/>
              </a:rPr>
              <a:t>2</a:t>
            </a:r>
            <a:r>
              <a:rPr lang="es-ES" sz="2000" dirty="0">
                <a:latin typeface="Times New Roman" pitchFamily="18" charset="0"/>
              </a:rPr>
              <a:t> a Q</a:t>
            </a:r>
            <a:r>
              <a:rPr lang="es-ES" sz="1600" dirty="0">
                <a:latin typeface="Times New Roman" pitchFamily="18" charset="0"/>
              </a:rPr>
              <a:t>1</a:t>
            </a:r>
            <a:endParaRPr lang="es-ES" sz="2000" dirty="0">
              <a:latin typeface="Times New Roman" pitchFamily="18" charset="0"/>
            </a:endParaRPr>
          </a:p>
        </p:txBody>
      </p:sp>
      <p:sp>
        <p:nvSpPr>
          <p:cNvPr id="33808" name="Arc 16"/>
          <p:cNvSpPr>
            <a:spLocks/>
          </p:cNvSpPr>
          <p:nvPr/>
        </p:nvSpPr>
        <p:spPr bwMode="auto">
          <a:xfrm rot="6120000">
            <a:off x="5547817" y="3127803"/>
            <a:ext cx="1672430" cy="1853015"/>
          </a:xfrm>
          <a:custGeom>
            <a:avLst/>
            <a:gdLst>
              <a:gd name="T0" fmla="*/ 2147483647 w 21225"/>
              <a:gd name="T1" fmla="*/ 0 h 21599"/>
              <a:gd name="T2" fmla="*/ 2147483647 w 21225"/>
              <a:gd name="T3" fmla="*/ 2147483647 h 21599"/>
              <a:gd name="T4" fmla="*/ 0 w 21225"/>
              <a:gd name="T5" fmla="*/ 2147483647 h 21599"/>
              <a:gd name="T6" fmla="*/ 0 60000 65536"/>
              <a:gd name="T7" fmla="*/ 0 60000 65536"/>
              <a:gd name="T8" fmla="*/ 0 60000 65536"/>
              <a:gd name="T9" fmla="*/ 0 w 21225"/>
              <a:gd name="T10" fmla="*/ 0 h 21599"/>
              <a:gd name="T11" fmla="*/ 21225 w 21225"/>
              <a:gd name="T12" fmla="*/ 21599 h 21599"/>
            </a:gdLst>
            <a:ahLst/>
            <a:cxnLst>
              <a:cxn ang="T6">
                <a:pos x="T0" y="T1"/>
              </a:cxn>
              <a:cxn ang="T7">
                <a:pos x="T2" y="T3"/>
              </a:cxn>
              <a:cxn ang="T8">
                <a:pos x="T4" y="T5"/>
              </a:cxn>
            </a:cxnLst>
            <a:rect l="T9" t="T10" r="T11" b="T12"/>
            <a:pathLst>
              <a:path w="21225" h="21599" fill="none" extrusionOk="0">
                <a:moveTo>
                  <a:pt x="243" y="0"/>
                </a:moveTo>
                <a:cubicBezTo>
                  <a:pt x="10534" y="116"/>
                  <a:pt x="19314" y="7477"/>
                  <a:pt x="21224" y="17590"/>
                </a:cubicBezTo>
              </a:path>
              <a:path w="21225" h="21599" stroke="0" extrusionOk="0">
                <a:moveTo>
                  <a:pt x="243" y="0"/>
                </a:moveTo>
                <a:cubicBezTo>
                  <a:pt x="10534" y="116"/>
                  <a:pt x="19314" y="7477"/>
                  <a:pt x="21224" y="17590"/>
                </a:cubicBezTo>
                <a:lnTo>
                  <a:pt x="0" y="21599"/>
                </a:lnTo>
                <a:close/>
              </a:path>
            </a:pathLst>
          </a:custGeom>
          <a:noFill/>
          <a:ln w="57150" cap="rnd">
            <a:solidFill>
              <a:srgbClr val="FF0000"/>
            </a:solidFill>
            <a:round/>
            <a:headEnd type="triangle" w="med" len="med"/>
            <a:tailEnd/>
          </a:ln>
        </p:spPr>
        <p:txBody>
          <a:bodyPr/>
          <a:lstStyle/>
          <a:p>
            <a:endParaRPr lang="es-EC" dirty="0"/>
          </a:p>
        </p:txBody>
      </p:sp>
      <p:cxnSp>
        <p:nvCxnSpPr>
          <p:cNvPr id="20" name="19 Conector recto"/>
          <p:cNvCxnSpPr>
            <a:stCxn id="33803" idx="2"/>
          </p:cNvCxnSpPr>
          <p:nvPr/>
        </p:nvCxnSpPr>
        <p:spPr>
          <a:xfrm flipH="1" flipV="1">
            <a:off x="3287688" y="3140968"/>
            <a:ext cx="4122762" cy="387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22 Conector recto"/>
          <p:cNvCxnSpPr>
            <a:stCxn id="33804" idx="2"/>
          </p:cNvCxnSpPr>
          <p:nvPr/>
        </p:nvCxnSpPr>
        <p:spPr>
          <a:xfrm flipH="1">
            <a:off x="3287688" y="4705350"/>
            <a:ext cx="2022500" cy="19794"/>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7" name="26 CuadroTexto"/>
          <p:cNvSpPr txBox="1"/>
          <p:nvPr/>
        </p:nvSpPr>
        <p:spPr>
          <a:xfrm>
            <a:off x="2711624" y="2852937"/>
            <a:ext cx="503664" cy="461665"/>
          </a:xfrm>
          <a:prstGeom prst="rect">
            <a:avLst/>
          </a:prstGeom>
          <a:noFill/>
        </p:spPr>
        <p:txBody>
          <a:bodyPr wrap="square" rtlCol="0">
            <a:spAutoFit/>
          </a:bodyPr>
          <a:lstStyle/>
          <a:p>
            <a:r>
              <a:rPr lang="es-EC" sz="2400" b="1" dirty="0"/>
              <a:t>P</a:t>
            </a:r>
            <a:r>
              <a:rPr lang="es-EC" b="1" dirty="0"/>
              <a:t>1</a:t>
            </a:r>
            <a:endParaRPr lang="es-EC" sz="2400" b="1" dirty="0"/>
          </a:p>
        </p:txBody>
      </p:sp>
      <p:sp>
        <p:nvSpPr>
          <p:cNvPr id="28" name="27 CuadroTexto"/>
          <p:cNvSpPr txBox="1"/>
          <p:nvPr/>
        </p:nvSpPr>
        <p:spPr>
          <a:xfrm>
            <a:off x="2711624" y="4437113"/>
            <a:ext cx="647680" cy="461665"/>
          </a:xfrm>
          <a:prstGeom prst="rect">
            <a:avLst/>
          </a:prstGeom>
          <a:noFill/>
        </p:spPr>
        <p:txBody>
          <a:bodyPr wrap="square" rtlCol="0">
            <a:spAutoFit/>
          </a:bodyPr>
          <a:lstStyle/>
          <a:p>
            <a:r>
              <a:rPr lang="es-EC" sz="2400" b="1" dirty="0"/>
              <a:t>P</a:t>
            </a:r>
            <a:r>
              <a:rPr lang="es-EC" b="1" dirty="0"/>
              <a:t>2</a:t>
            </a:r>
            <a:endParaRPr lang="es-EC" sz="2400" b="1" dirty="0"/>
          </a:p>
        </p:txBody>
      </p:sp>
      <p:cxnSp>
        <p:nvCxnSpPr>
          <p:cNvPr id="30" name="29 Conector recto"/>
          <p:cNvCxnSpPr>
            <a:stCxn id="33803" idx="4"/>
          </p:cNvCxnSpPr>
          <p:nvPr/>
        </p:nvCxnSpPr>
        <p:spPr>
          <a:xfrm>
            <a:off x="7518400" y="3252788"/>
            <a:ext cx="17760" cy="240846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5" name="34 Conector recto"/>
          <p:cNvCxnSpPr>
            <a:stCxn id="33804" idx="4"/>
          </p:cNvCxnSpPr>
          <p:nvPr/>
        </p:nvCxnSpPr>
        <p:spPr>
          <a:xfrm>
            <a:off x="5418138" y="4813300"/>
            <a:ext cx="29790" cy="77594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7" name="36 CuadroTexto"/>
          <p:cNvSpPr txBox="1"/>
          <p:nvPr/>
        </p:nvSpPr>
        <p:spPr>
          <a:xfrm>
            <a:off x="7248128" y="5661249"/>
            <a:ext cx="839786" cy="461665"/>
          </a:xfrm>
          <a:prstGeom prst="rect">
            <a:avLst/>
          </a:prstGeom>
          <a:noFill/>
        </p:spPr>
        <p:txBody>
          <a:bodyPr wrap="square" rtlCol="0">
            <a:spAutoFit/>
          </a:bodyPr>
          <a:lstStyle/>
          <a:p>
            <a:r>
              <a:rPr lang="es-EC" sz="2400" b="1" dirty="0"/>
              <a:t>Q</a:t>
            </a:r>
            <a:r>
              <a:rPr lang="es-EC" b="1" dirty="0"/>
              <a:t>1</a:t>
            </a:r>
            <a:endParaRPr lang="es-EC" sz="2400" b="1" dirty="0"/>
          </a:p>
        </p:txBody>
      </p:sp>
      <p:sp>
        <p:nvSpPr>
          <p:cNvPr id="38" name="37 CuadroTexto"/>
          <p:cNvSpPr txBox="1"/>
          <p:nvPr/>
        </p:nvSpPr>
        <p:spPr>
          <a:xfrm>
            <a:off x="5159896" y="5661249"/>
            <a:ext cx="767778" cy="461665"/>
          </a:xfrm>
          <a:prstGeom prst="rect">
            <a:avLst/>
          </a:prstGeom>
          <a:noFill/>
        </p:spPr>
        <p:txBody>
          <a:bodyPr wrap="square" rtlCol="0">
            <a:spAutoFit/>
          </a:bodyPr>
          <a:lstStyle/>
          <a:p>
            <a:r>
              <a:rPr lang="es-EC" sz="2400" b="1" dirty="0"/>
              <a:t>Q</a:t>
            </a:r>
            <a:r>
              <a:rPr lang="es-EC" b="1" dirty="0"/>
              <a:t>2</a:t>
            </a:r>
            <a:endParaRPr lang="es-EC" sz="2400" b="1" dirty="0"/>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452926" y="332656"/>
            <a:ext cx="6215074" cy="464228"/>
          </a:xfrm>
        </p:spPr>
        <p:txBody>
          <a:bodyPr>
            <a:noAutofit/>
          </a:bodyPr>
          <a:lstStyle/>
          <a:p>
            <a:pPr eaLnBrk="1" hangingPunct="1"/>
            <a:r>
              <a:rPr lang="es-ES" sz="2400" dirty="0"/>
              <a:t>DESPLAZAMIENTO DE LA CURVA DE OFERTA</a:t>
            </a:r>
            <a:br>
              <a:rPr lang="es-ES" sz="2800" dirty="0"/>
            </a:br>
            <a:r>
              <a:rPr lang="es-ES" sz="2000" dirty="0"/>
              <a:t>(en su libro, página 26)</a:t>
            </a:r>
          </a:p>
        </p:txBody>
      </p:sp>
      <p:pic>
        <p:nvPicPr>
          <p:cNvPr id="34819" name="Picture 4"/>
          <p:cNvPicPr>
            <a:picLocks noGrp="1" noChangeAspect="1" noChangeArrowheads="1"/>
          </p:cNvPicPr>
          <p:nvPr>
            <p:ph idx="1"/>
          </p:nvPr>
        </p:nvPicPr>
        <p:blipFill>
          <a:blip r:embed="rId3" cstate="print"/>
          <a:stretch>
            <a:fillRect/>
          </a:stretch>
        </p:blipFill>
        <p:spPr>
          <a:xfrm>
            <a:off x="1775520" y="1196752"/>
            <a:ext cx="8568952" cy="5472608"/>
          </a:xfrm>
          <a:noFill/>
          <a:ln w="38100">
            <a:solidFill>
              <a:srgbClr val="FF0000"/>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AB7FC-AF98-1160-86A9-861F4D96F94D}"/>
              </a:ext>
            </a:extLst>
          </p:cNvPr>
          <p:cNvSpPr>
            <a:spLocks noGrp="1"/>
          </p:cNvSpPr>
          <p:nvPr>
            <p:ph type="title"/>
          </p:nvPr>
        </p:nvSpPr>
        <p:spPr/>
        <p:txBody>
          <a:bodyPr>
            <a:normAutofit fontScale="90000"/>
          </a:bodyPr>
          <a:lstStyle/>
          <a:p>
            <a:r>
              <a:rPr lang="es-EC" u="sng" dirty="0">
                <a:hlinkClick r:id="rId2" tooltip="macro el enfoque agregado"/>
              </a:rPr>
              <a:t>Macroeconomía… el enfoque agregado</a:t>
            </a:r>
            <a:r>
              <a:rPr lang="es-EC" dirty="0"/>
              <a:t> </a:t>
            </a:r>
          </a:p>
        </p:txBody>
      </p:sp>
      <p:sp>
        <p:nvSpPr>
          <p:cNvPr id="3" name="Marcador de texto 2">
            <a:extLst>
              <a:ext uri="{FF2B5EF4-FFF2-40B4-BE49-F238E27FC236}">
                <a16:creationId xmlns:a16="http://schemas.microsoft.com/office/drawing/2014/main" id="{1DDC7EF5-DB60-5476-C05C-1AAA07360988}"/>
              </a:ext>
            </a:extLst>
          </p:cNvPr>
          <p:cNvSpPr>
            <a:spLocks noGrp="1"/>
          </p:cNvSpPr>
          <p:nvPr>
            <p:ph type="body" idx="1"/>
          </p:nvPr>
        </p:nvSpPr>
        <p:spPr/>
        <p:txBody>
          <a:bodyPr/>
          <a:lstStyle/>
          <a:p>
            <a:pPr marL="85725" indent="0" algn="just">
              <a:buNone/>
            </a:pPr>
            <a:r>
              <a:rPr lang="es-EC" dirty="0"/>
              <a:t>• Las leyes de la oferta y la demanda pueden aplicarse tanto a la economía en su conjunto como a las decisiones individuales de los consumidores. </a:t>
            </a:r>
          </a:p>
          <a:p>
            <a:pPr marL="85725" indent="0" algn="just">
              <a:buNone/>
            </a:pPr>
            <a:endParaRPr lang="es-EC" dirty="0"/>
          </a:p>
          <a:p>
            <a:pPr marL="85725" indent="0" algn="just">
              <a:buNone/>
            </a:pPr>
            <a:r>
              <a:rPr lang="es-EC" dirty="0"/>
              <a:t>• Al analizar la economía en su conjunto de esta manera, nos centramos en los agregados: la suma de todas los elementos individuales de la economía.</a:t>
            </a:r>
          </a:p>
          <a:p>
            <a:endParaRPr lang="es-EC" dirty="0"/>
          </a:p>
        </p:txBody>
      </p:sp>
    </p:spTree>
    <p:extLst>
      <p:ext uri="{BB962C8B-B14F-4D97-AF65-F5344CB8AC3E}">
        <p14:creationId xmlns:p14="http://schemas.microsoft.com/office/powerpoint/2010/main" val="1557614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4A8E7-8441-34F0-3BD1-6CB42FED1B7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F9BB83-1F2F-5C7E-6A36-CAB99901E5FB}"/>
              </a:ext>
            </a:extLst>
          </p:cNvPr>
          <p:cNvSpPr>
            <a:spLocks noGrp="1"/>
          </p:cNvSpPr>
          <p:nvPr>
            <p:ph type="title"/>
          </p:nvPr>
        </p:nvSpPr>
        <p:spPr/>
        <p:txBody>
          <a:bodyPr>
            <a:normAutofit fontScale="90000"/>
          </a:bodyPr>
          <a:lstStyle/>
          <a:p>
            <a:r>
              <a:rPr lang="es-EC" u="sng" dirty="0">
                <a:hlinkClick r:id="rId2" tooltip="macro el enfoque agregado"/>
              </a:rPr>
              <a:t>Macroeconomía… el enfoque agregado</a:t>
            </a:r>
            <a:r>
              <a:rPr lang="es-EC" dirty="0"/>
              <a:t> </a:t>
            </a:r>
          </a:p>
        </p:txBody>
      </p:sp>
      <p:sp>
        <p:nvSpPr>
          <p:cNvPr id="3" name="Marcador de texto 2">
            <a:extLst>
              <a:ext uri="{FF2B5EF4-FFF2-40B4-BE49-F238E27FC236}">
                <a16:creationId xmlns:a16="http://schemas.microsoft.com/office/drawing/2014/main" id="{10BDB1A7-4AF5-F179-9DE3-47D8ECA0F0E1}"/>
              </a:ext>
            </a:extLst>
          </p:cNvPr>
          <p:cNvSpPr>
            <a:spLocks noGrp="1"/>
          </p:cNvSpPr>
          <p:nvPr>
            <p:ph type="body" idx="1"/>
          </p:nvPr>
        </p:nvSpPr>
        <p:spPr/>
        <p:txBody>
          <a:bodyPr>
            <a:normAutofit fontScale="92500" lnSpcReduction="10000"/>
          </a:bodyPr>
          <a:lstStyle/>
          <a:p>
            <a:pPr algn="just"/>
            <a:r>
              <a:rPr lang="es-ES" dirty="0"/>
              <a:t>La OA nos muestra cuánto están dispuestas a producir y ofrecer todas las empresas del país, dependiendo de si los precios suben o bajan.</a:t>
            </a:r>
          </a:p>
          <a:p>
            <a:pPr algn="just"/>
            <a:r>
              <a:rPr lang="es-ES" dirty="0"/>
              <a:t>La OA representa la cantidad total de bienes y servicios que las empresas en una economía están dispuestas a producir y vender a distintos niveles de precios en un período determinado. </a:t>
            </a:r>
          </a:p>
          <a:p>
            <a:pPr algn="just"/>
            <a:r>
              <a:rPr lang="es-ES" dirty="0"/>
              <a:t>Es la visión macroeconómica de la oferta total en la economía (Blanchard &amp; Pérez, 2017).</a:t>
            </a:r>
          </a:p>
          <a:p>
            <a:endParaRPr lang="es-EC" dirty="0"/>
          </a:p>
        </p:txBody>
      </p:sp>
    </p:spTree>
    <p:extLst>
      <p:ext uri="{BB962C8B-B14F-4D97-AF65-F5344CB8AC3E}">
        <p14:creationId xmlns:p14="http://schemas.microsoft.com/office/powerpoint/2010/main" val="3576939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584E-34C8-9EE3-C534-BC06C53B21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B747071-25C0-C8EE-26CA-21287D59ADF5}"/>
              </a:ext>
            </a:extLst>
          </p:cNvPr>
          <p:cNvSpPr>
            <a:spLocks noGrp="1"/>
          </p:cNvSpPr>
          <p:nvPr>
            <p:ph type="title"/>
          </p:nvPr>
        </p:nvSpPr>
        <p:spPr/>
        <p:txBody>
          <a:bodyPr>
            <a:normAutofit fontScale="90000"/>
          </a:bodyPr>
          <a:lstStyle/>
          <a:p>
            <a:r>
              <a:rPr lang="es-EC" u="sng" dirty="0">
                <a:hlinkClick r:id="rId2" tooltip="macro el enfoque agregado"/>
              </a:rPr>
              <a:t>Macroeconomía… el enfoque agregado</a:t>
            </a:r>
            <a:r>
              <a:rPr lang="es-EC" dirty="0"/>
              <a:t> </a:t>
            </a:r>
          </a:p>
        </p:txBody>
      </p:sp>
      <p:sp>
        <p:nvSpPr>
          <p:cNvPr id="3" name="Marcador de texto 2">
            <a:extLst>
              <a:ext uri="{FF2B5EF4-FFF2-40B4-BE49-F238E27FC236}">
                <a16:creationId xmlns:a16="http://schemas.microsoft.com/office/drawing/2014/main" id="{CC593E1E-BA33-D52D-C326-EE7757B3367D}"/>
              </a:ext>
            </a:extLst>
          </p:cNvPr>
          <p:cNvSpPr>
            <a:spLocks noGrp="1"/>
          </p:cNvSpPr>
          <p:nvPr>
            <p:ph type="body" idx="1"/>
          </p:nvPr>
        </p:nvSpPr>
        <p:spPr/>
        <p:txBody>
          <a:bodyPr>
            <a:normAutofit/>
          </a:bodyPr>
          <a:lstStyle/>
          <a:p>
            <a:pPr algn="just"/>
            <a:r>
              <a:rPr lang="es-ES" b="1" dirty="0"/>
              <a:t>A corto plazo</a:t>
            </a:r>
            <a:r>
              <a:rPr lang="es-ES" dirty="0"/>
              <a:t>, cuando los salarios y algunos precios son rígidos, un aumento del nivel de precios puede significar mayores ingresos para las empresas, lo que las incentiva a aumentar su producción.</a:t>
            </a:r>
          </a:p>
          <a:p>
            <a:pPr algn="just"/>
            <a:r>
              <a:rPr lang="es-ES" dirty="0"/>
              <a:t>A largo plazo, los precios y los salarios tienden a ajustarse, lo que limita esta respuesta.</a:t>
            </a:r>
            <a:endParaRPr lang="es-EC" dirty="0"/>
          </a:p>
        </p:txBody>
      </p:sp>
    </p:spTree>
    <p:extLst>
      <p:ext uri="{BB962C8B-B14F-4D97-AF65-F5344CB8AC3E}">
        <p14:creationId xmlns:p14="http://schemas.microsoft.com/office/powerpoint/2010/main" val="2038716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B89218-9C67-BAD0-B6DD-BE5B2C4097B7}"/>
              </a:ext>
            </a:extLst>
          </p:cNvPr>
          <p:cNvSpPr>
            <a:spLocks noGrp="1"/>
          </p:cNvSpPr>
          <p:nvPr>
            <p:ph type="title"/>
          </p:nvPr>
        </p:nvSpPr>
        <p:spPr/>
        <p:txBody>
          <a:bodyPr/>
          <a:lstStyle/>
          <a:p>
            <a:r>
              <a:rPr lang="es-ES" dirty="0"/>
              <a:t>La oferta Agregada de corto plazo</a:t>
            </a:r>
            <a:endParaRPr lang="es-EC" dirty="0"/>
          </a:p>
        </p:txBody>
      </p:sp>
      <p:sp>
        <p:nvSpPr>
          <p:cNvPr id="3" name="Marcador de texto 2">
            <a:extLst>
              <a:ext uri="{FF2B5EF4-FFF2-40B4-BE49-F238E27FC236}">
                <a16:creationId xmlns:a16="http://schemas.microsoft.com/office/drawing/2014/main" id="{4376073E-0334-984D-8293-A519C8C3B9B1}"/>
              </a:ext>
            </a:extLst>
          </p:cNvPr>
          <p:cNvSpPr>
            <a:spLocks noGrp="1"/>
          </p:cNvSpPr>
          <p:nvPr>
            <p:ph type="body" idx="1"/>
          </p:nvPr>
        </p:nvSpPr>
        <p:spPr/>
        <p:txBody>
          <a:bodyPr>
            <a:normAutofit fontScale="85000" lnSpcReduction="20000"/>
          </a:bodyPr>
          <a:lstStyle/>
          <a:p>
            <a:pPr marL="85725" indent="0" algn="just" eaLnBrk="1" hangingPunct="1">
              <a:buNone/>
            </a:pPr>
            <a:r>
              <a:rPr lang="es-ES" altLang="es-ES" sz="2400" b="1" dirty="0"/>
              <a:t>La curva de oferta agregada de corto plazo tiene pendiente positiva porque los salarios nominales están rígidos en el corto plazo.</a:t>
            </a:r>
          </a:p>
          <a:p>
            <a:pPr marL="85725" indent="0" algn="just" eaLnBrk="1" hangingPunct="1">
              <a:buNone/>
            </a:pPr>
            <a:endParaRPr lang="es-ES" altLang="es-ES" sz="2400" b="1" dirty="0"/>
          </a:p>
          <a:p>
            <a:pPr marL="85725" indent="0" algn="just">
              <a:buNone/>
            </a:pPr>
            <a:r>
              <a:rPr lang="es-ES" sz="2400" b="1" dirty="0"/>
              <a:t>A corto plazo</a:t>
            </a:r>
            <a:r>
              <a:rPr lang="es-ES" sz="2400" dirty="0"/>
              <a:t>, cuando los salarios y algunos precios son rígidos, un aumento del nivel de precios puede significar mayores ingresos para las empresas, lo que las incentiva a aumentar su producción.</a:t>
            </a:r>
          </a:p>
          <a:p>
            <a:pPr marL="85725" indent="0" algn="just">
              <a:buNone/>
            </a:pPr>
            <a:endParaRPr lang="es-ES" sz="2400" dirty="0"/>
          </a:p>
          <a:p>
            <a:pPr marL="85725" indent="0" algn="just">
              <a:buNone/>
            </a:pPr>
            <a:r>
              <a:rPr lang="es-ES" sz="2400" b="1" dirty="0"/>
              <a:t>A largo plazo</a:t>
            </a:r>
            <a:r>
              <a:rPr lang="es-ES" sz="2400" dirty="0"/>
              <a:t>, los precios y los salarios tienden a ajustarse.</a:t>
            </a:r>
          </a:p>
          <a:p>
            <a:pPr algn="just"/>
            <a:endParaRPr lang="es-ES" altLang="es-ES" sz="2600" dirty="0">
              <a:latin typeface="+mn-lt"/>
            </a:endParaRPr>
          </a:p>
          <a:p>
            <a:pPr lvl="1" algn="just" eaLnBrk="1" hangingPunct="1">
              <a:spcBef>
                <a:spcPct val="50000"/>
              </a:spcBef>
              <a:buClr>
                <a:schemeClr val="hlink"/>
              </a:buClr>
              <a:buFont typeface="Wingdings" panose="05000000000000000000" pitchFamily="2" charset="2"/>
              <a:buNone/>
            </a:pPr>
            <a:endParaRPr lang="es-ES" altLang="es-ES" sz="1600" dirty="0">
              <a:latin typeface="+mn-lt"/>
            </a:endParaRPr>
          </a:p>
          <a:p>
            <a:pPr algn="just" eaLnBrk="1" hangingPunct="1">
              <a:spcBef>
                <a:spcPct val="50000"/>
              </a:spcBef>
              <a:buClr>
                <a:schemeClr val="hlink"/>
              </a:buClr>
              <a:buSzPct val="70000"/>
              <a:buFont typeface="Wingdings" panose="05000000000000000000" pitchFamily="2" charset="2"/>
              <a:buNone/>
            </a:pPr>
            <a:r>
              <a:rPr lang="es-ES" altLang="es-ES" sz="2600" dirty="0">
                <a:latin typeface="+mn-lt"/>
              </a:rPr>
              <a:t>El </a:t>
            </a:r>
            <a:r>
              <a:rPr lang="es-ES" altLang="es-ES" sz="2600" b="1" dirty="0">
                <a:latin typeface="+mn-lt"/>
              </a:rPr>
              <a:t>salario nominal</a:t>
            </a:r>
            <a:r>
              <a:rPr lang="es-ES" altLang="es-ES" sz="2600" dirty="0">
                <a:latin typeface="+mn-lt"/>
              </a:rPr>
              <a:t> es la cantidad monetaria de salario pagado</a:t>
            </a:r>
            <a:r>
              <a:rPr lang="es-ES" altLang="es-ES" sz="2600" dirty="0"/>
              <a:t>.</a:t>
            </a:r>
          </a:p>
          <a:p>
            <a:endParaRPr lang="es-EC" dirty="0"/>
          </a:p>
        </p:txBody>
      </p:sp>
      <p:sp>
        <p:nvSpPr>
          <p:cNvPr id="4" name="Marcador de texto 3">
            <a:extLst>
              <a:ext uri="{FF2B5EF4-FFF2-40B4-BE49-F238E27FC236}">
                <a16:creationId xmlns:a16="http://schemas.microsoft.com/office/drawing/2014/main" id="{D16F7AF9-3969-8330-30FA-F7758150B547}"/>
              </a:ext>
            </a:extLst>
          </p:cNvPr>
          <p:cNvSpPr>
            <a:spLocks noGrp="1"/>
          </p:cNvSpPr>
          <p:nvPr>
            <p:ph type="body" idx="10"/>
          </p:nvPr>
        </p:nvSpPr>
        <p:spPr/>
        <p:txBody>
          <a:bodyPr/>
          <a:lstStyle/>
          <a:p>
            <a:endParaRPr lang="es-EC"/>
          </a:p>
        </p:txBody>
      </p:sp>
    </p:spTree>
    <p:extLst>
      <p:ext uri="{BB962C8B-B14F-4D97-AF65-F5344CB8AC3E}">
        <p14:creationId xmlns:p14="http://schemas.microsoft.com/office/powerpoint/2010/main" val="3481074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0B8A-3B49-9EA9-B943-B347913B076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39DD8B0-D104-1949-2FC2-59AAB844BD28}"/>
              </a:ext>
            </a:extLst>
          </p:cNvPr>
          <p:cNvSpPr>
            <a:spLocks noGrp="1"/>
          </p:cNvSpPr>
          <p:nvPr>
            <p:ph type="title"/>
          </p:nvPr>
        </p:nvSpPr>
        <p:spPr>
          <a:xfrm>
            <a:off x="838200" y="1480930"/>
            <a:ext cx="9514840" cy="699967"/>
          </a:xfrm>
        </p:spPr>
        <p:txBody>
          <a:bodyPr>
            <a:normAutofit/>
          </a:bodyPr>
          <a:lstStyle/>
          <a:p>
            <a:r>
              <a:rPr lang="es-ES" sz="3200" dirty="0"/>
              <a:t>La oferta Agregada de corto plazo</a:t>
            </a:r>
            <a:endParaRPr lang="es-EC" sz="3200" dirty="0"/>
          </a:p>
        </p:txBody>
      </p:sp>
      <p:sp>
        <p:nvSpPr>
          <p:cNvPr id="3" name="Marcador de texto 2">
            <a:extLst>
              <a:ext uri="{FF2B5EF4-FFF2-40B4-BE49-F238E27FC236}">
                <a16:creationId xmlns:a16="http://schemas.microsoft.com/office/drawing/2014/main" id="{94418354-0AE7-D0A5-78AF-6AA5E4532067}"/>
              </a:ext>
            </a:extLst>
          </p:cNvPr>
          <p:cNvSpPr>
            <a:spLocks noGrp="1"/>
          </p:cNvSpPr>
          <p:nvPr>
            <p:ph type="body" idx="1"/>
          </p:nvPr>
        </p:nvSpPr>
        <p:spPr>
          <a:xfrm>
            <a:off x="838201" y="2317531"/>
            <a:ext cx="10780986" cy="4293476"/>
          </a:xfrm>
        </p:spPr>
        <p:txBody>
          <a:bodyPr>
            <a:normAutofit fontScale="40000" lnSpcReduction="20000"/>
          </a:bodyPr>
          <a:lstStyle/>
          <a:p>
            <a:pPr marL="85725" indent="0" algn="just" eaLnBrk="1" hangingPunct="1">
              <a:buNone/>
            </a:pPr>
            <a:r>
              <a:rPr lang="es-ES" altLang="es-ES" sz="7000" b="1" dirty="0"/>
              <a:t>La curva de oferta agregada de corto plazo tiene pendiente positiva porque los salarios nominales están rígidos en el corto plazo.</a:t>
            </a:r>
          </a:p>
          <a:p>
            <a:pPr marL="85725" indent="0" algn="just" eaLnBrk="1" hangingPunct="1">
              <a:buNone/>
            </a:pPr>
            <a:endParaRPr lang="es-ES" altLang="es-ES" sz="7000" b="1" dirty="0"/>
          </a:p>
          <a:p>
            <a:pPr marL="85725" indent="0" algn="just">
              <a:buNone/>
            </a:pPr>
            <a:r>
              <a:rPr lang="es-ES" sz="7000" b="1" dirty="0"/>
              <a:t>A corto plazo</a:t>
            </a:r>
            <a:r>
              <a:rPr lang="es-ES" sz="7000" dirty="0"/>
              <a:t>, cuando los salarios y algunos precios son rígidos, un aumento del nivel de precios puede significar mayores ingresos para las empresas, lo que las incentiva a aumentar su producción.</a:t>
            </a:r>
          </a:p>
          <a:p>
            <a:pPr marL="85725" indent="0" algn="just">
              <a:buNone/>
            </a:pPr>
            <a:endParaRPr lang="es-ES" sz="7000" dirty="0"/>
          </a:p>
          <a:p>
            <a:pPr marL="85725" indent="0" algn="just">
              <a:buNone/>
            </a:pPr>
            <a:r>
              <a:rPr lang="es-ES" sz="7000" b="1" dirty="0"/>
              <a:t>A largo plazo</a:t>
            </a:r>
            <a:r>
              <a:rPr lang="es-ES" sz="7000" dirty="0"/>
              <a:t>, los precios y los salarios tienden a ajustarse.</a:t>
            </a:r>
          </a:p>
          <a:p>
            <a:pPr algn="just"/>
            <a:endParaRPr lang="es-ES" altLang="es-ES" sz="7000" dirty="0">
              <a:latin typeface="+mn-lt"/>
            </a:endParaRPr>
          </a:p>
          <a:p>
            <a:pPr lvl="1" algn="just" eaLnBrk="1" hangingPunct="1">
              <a:spcBef>
                <a:spcPct val="50000"/>
              </a:spcBef>
              <a:buClr>
                <a:schemeClr val="hlink"/>
              </a:buClr>
              <a:buFont typeface="Wingdings" panose="05000000000000000000" pitchFamily="2" charset="2"/>
              <a:buNone/>
            </a:pPr>
            <a:endParaRPr lang="es-ES" altLang="es-ES" sz="7000" dirty="0">
              <a:latin typeface="+mn-lt"/>
            </a:endParaRPr>
          </a:p>
          <a:p>
            <a:endParaRPr lang="es-EC" dirty="0"/>
          </a:p>
        </p:txBody>
      </p:sp>
    </p:spTree>
    <p:extLst>
      <p:ext uri="{BB962C8B-B14F-4D97-AF65-F5344CB8AC3E}">
        <p14:creationId xmlns:p14="http://schemas.microsoft.com/office/powerpoint/2010/main" val="1255797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6418" name="Rectangle 2">
            <a:extLst>
              <a:ext uri="{FF2B5EF4-FFF2-40B4-BE49-F238E27FC236}">
                <a16:creationId xmlns:a16="http://schemas.microsoft.com/office/drawing/2014/main" id="{FB6F4D38-5BF7-AE26-E018-C39476A240C2}"/>
              </a:ext>
            </a:extLst>
          </p:cNvPr>
          <p:cNvSpPr>
            <a:spLocks noGrp="1" noRot="1" noChangeArrowheads="1"/>
          </p:cNvSpPr>
          <p:nvPr>
            <p:ph type="title"/>
          </p:nvPr>
        </p:nvSpPr>
        <p:spPr>
          <a:xfrm>
            <a:off x="3242441" y="14290"/>
            <a:ext cx="8902262" cy="873125"/>
          </a:xfrm>
        </p:spPr>
        <p:txBody>
          <a:bodyPr rtlCol="0">
            <a:noAutofit/>
          </a:bodyPr>
          <a:lstStyle/>
          <a:p>
            <a:pPr>
              <a:buSzPts val="1800"/>
              <a:defRPr/>
            </a:pPr>
            <a:r>
              <a:rPr lang="es-ES" altLang="es-ES" sz="3600" dirty="0">
                <a:solidFill>
                  <a:srgbClr val="1957D1"/>
                </a:solidFill>
                <a:latin typeface="Arial" panose="020B0604020202020204" pitchFamily="34" charset="0"/>
                <a:cs typeface="Arial" panose="020B0604020202020204" pitchFamily="34" charset="0"/>
              </a:rPr>
              <a:t>La curva de oferta agregada de corto plazo</a:t>
            </a:r>
          </a:p>
        </p:txBody>
      </p:sp>
      <p:pic>
        <p:nvPicPr>
          <p:cNvPr id="316421" name="Picture 5" descr="fig">
            <a:extLst>
              <a:ext uri="{FF2B5EF4-FFF2-40B4-BE49-F238E27FC236}">
                <a16:creationId xmlns:a16="http://schemas.microsoft.com/office/drawing/2014/main" id="{0D11AD2A-6815-3C2D-D947-0D3E7FF73A1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27300" y="1600201"/>
            <a:ext cx="7137400" cy="4525963"/>
          </a:xfrm>
        </p:spPr>
      </p:pic>
      <p:sp>
        <p:nvSpPr>
          <p:cNvPr id="9220" name="9 Marcador de número de diapositiva">
            <a:extLst>
              <a:ext uri="{FF2B5EF4-FFF2-40B4-BE49-F238E27FC236}">
                <a16:creationId xmlns:a16="http://schemas.microsoft.com/office/drawing/2014/main" id="{E9AD85AD-7C66-C991-173F-F612F7A367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906C0E4B-09F6-488F-8938-66E4321C40CB}" type="slidenum">
              <a:rPr lang="en-US" altLang="es-ES" sz="1200">
                <a:latin typeface="Arial" panose="020B0604020202020204" pitchFamily="34" charset="0"/>
              </a:rPr>
              <a:pPr eaLnBrk="1" hangingPunct="1"/>
              <a:t>29</a:t>
            </a:fld>
            <a:endParaRPr lang="en-US" altLang="es-ES" sz="1200">
              <a:latin typeface="Arial" panose="020B0604020202020204" pitchFamily="34" charset="0"/>
            </a:endParaRPr>
          </a:p>
        </p:txBody>
      </p:sp>
      <p:sp>
        <p:nvSpPr>
          <p:cNvPr id="9221" name="Text Box 3">
            <a:extLst>
              <a:ext uri="{FF2B5EF4-FFF2-40B4-BE49-F238E27FC236}">
                <a16:creationId xmlns:a16="http://schemas.microsoft.com/office/drawing/2014/main" id="{27615335-3C2E-C4FF-82BB-1D8CC5BA486C}"/>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9222" name="Rectangle 4">
            <a:extLst>
              <a:ext uri="{FF2B5EF4-FFF2-40B4-BE49-F238E27FC236}">
                <a16:creationId xmlns:a16="http://schemas.microsoft.com/office/drawing/2014/main" id="{0954CE58-20CD-4F03-ED92-FD97A21BA618}"/>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316422" name="Text Box 6">
            <a:extLst>
              <a:ext uri="{FF2B5EF4-FFF2-40B4-BE49-F238E27FC236}">
                <a16:creationId xmlns:a16="http://schemas.microsoft.com/office/drawing/2014/main" id="{8E11A101-95CF-DE1A-707D-8B0B982EC4BB}"/>
              </a:ext>
            </a:extLst>
          </p:cNvPr>
          <p:cNvSpPr txBox="1">
            <a:spLocks noChangeArrowheads="1"/>
          </p:cNvSpPr>
          <p:nvPr/>
        </p:nvSpPr>
        <p:spPr bwMode="auto">
          <a:xfrm>
            <a:off x="2091559" y="1350169"/>
            <a:ext cx="1981200" cy="8731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ES" altLang="es-ES" sz="1600" b="1" dirty="0"/>
              <a:t>Nivel agregado de precios (deflactor del PBI, 2000 = 100)</a:t>
            </a:r>
          </a:p>
        </p:txBody>
      </p:sp>
      <p:sp>
        <p:nvSpPr>
          <p:cNvPr id="316423" name="Text Box 7">
            <a:extLst>
              <a:ext uri="{FF2B5EF4-FFF2-40B4-BE49-F238E27FC236}">
                <a16:creationId xmlns:a16="http://schemas.microsoft.com/office/drawing/2014/main" id="{46C645BF-2CCE-EC91-5AA6-5154C12569BD}"/>
              </a:ext>
            </a:extLst>
          </p:cNvPr>
          <p:cNvSpPr txBox="1">
            <a:spLocks noChangeArrowheads="1"/>
          </p:cNvSpPr>
          <p:nvPr/>
        </p:nvSpPr>
        <p:spPr bwMode="auto">
          <a:xfrm>
            <a:off x="8382000" y="1447801"/>
            <a:ext cx="19812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ES" altLang="es-ES" sz="1600" b="1"/>
              <a:t>Curva de oferta agregada de corto plazo</a:t>
            </a:r>
          </a:p>
        </p:txBody>
      </p:sp>
      <p:sp>
        <p:nvSpPr>
          <p:cNvPr id="316424" name="Text Box 8">
            <a:extLst>
              <a:ext uri="{FF2B5EF4-FFF2-40B4-BE49-F238E27FC236}">
                <a16:creationId xmlns:a16="http://schemas.microsoft.com/office/drawing/2014/main" id="{3BEAED05-1660-1F35-6DAA-51DD07DEE74F}"/>
              </a:ext>
            </a:extLst>
          </p:cNvPr>
          <p:cNvSpPr txBox="1">
            <a:spLocks noChangeArrowheads="1"/>
          </p:cNvSpPr>
          <p:nvPr/>
        </p:nvSpPr>
        <p:spPr bwMode="auto">
          <a:xfrm>
            <a:off x="8610600" y="5638801"/>
            <a:ext cx="1828800" cy="8731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ES" altLang="es-ES" sz="1600" b="1"/>
              <a:t>PBI real (billones de dólares del año 2000)</a:t>
            </a:r>
          </a:p>
        </p:txBody>
      </p:sp>
      <p:sp>
        <p:nvSpPr>
          <p:cNvPr id="316425" name="Text Box 9">
            <a:extLst>
              <a:ext uri="{FF2B5EF4-FFF2-40B4-BE49-F238E27FC236}">
                <a16:creationId xmlns:a16="http://schemas.microsoft.com/office/drawing/2014/main" id="{A094227B-6577-D333-F8D5-777B1AD64BB0}"/>
              </a:ext>
            </a:extLst>
          </p:cNvPr>
          <p:cNvSpPr txBox="1">
            <a:spLocks noChangeArrowheads="1"/>
          </p:cNvSpPr>
          <p:nvPr/>
        </p:nvSpPr>
        <p:spPr bwMode="auto">
          <a:xfrm>
            <a:off x="7814441" y="3101975"/>
            <a:ext cx="2286000" cy="126365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ES" altLang="es-ES" sz="1600" b="1" dirty="0">
                <a:solidFill>
                  <a:srgbClr val="4D4D4D"/>
                </a:solidFill>
              </a:rPr>
              <a:t>Un movimiento sobre la curva hacia la izquierda lleva a la deflación y a un menor producto agregado</a:t>
            </a:r>
          </a:p>
        </p:txBody>
      </p:sp>
      <p:sp>
        <p:nvSpPr>
          <p:cNvPr id="2" name="CuadroTexto 1">
            <a:extLst>
              <a:ext uri="{FF2B5EF4-FFF2-40B4-BE49-F238E27FC236}">
                <a16:creationId xmlns:a16="http://schemas.microsoft.com/office/drawing/2014/main" id="{9155C5B8-8090-96E2-F6F5-0BFD65E2DE81}"/>
              </a:ext>
            </a:extLst>
          </p:cNvPr>
          <p:cNvSpPr txBox="1"/>
          <p:nvPr/>
        </p:nvSpPr>
        <p:spPr>
          <a:xfrm>
            <a:off x="578069" y="6653048"/>
            <a:ext cx="1376855" cy="954107"/>
          </a:xfrm>
          <a:prstGeom prst="rect">
            <a:avLst/>
          </a:prstGeom>
          <a:noFill/>
        </p:spPr>
        <p:txBody>
          <a:bodyPr wrap="square" rtlCol="0">
            <a:spAutoFit/>
          </a:bodyPr>
          <a:lstStyle/>
          <a:p>
            <a:r>
              <a:rPr lang="es-ES" dirty="0"/>
              <a:t>Aumento de salarios y costos de producción.</a:t>
            </a:r>
            <a:endParaRPr lang="es-EC"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16421"/>
                                        </p:tgtEl>
                                        <p:attrNameLst>
                                          <p:attrName>style.visibility</p:attrName>
                                        </p:attrNameLst>
                                      </p:cBhvr>
                                      <p:to>
                                        <p:strVal val="visible"/>
                                      </p:to>
                                    </p:set>
                                    <p:animEffect transition="in" filter="box(in)">
                                      <p:cBhvr>
                                        <p:cTn id="11" dur="500"/>
                                        <p:tgtEl>
                                          <p:spTgt spid="316421"/>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16422"/>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16423"/>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1642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16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18" grpId="0"/>
      <p:bldP spid="316422" grpId="0" animBg="1"/>
      <p:bldP spid="316423" grpId="0" animBg="1"/>
      <p:bldP spid="316424" grpId="0" animBg="1"/>
      <p:bldP spid="3164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E52FE9FB-4B16-56FF-9954-635CE4B87E41}"/>
              </a:ext>
            </a:extLst>
          </p:cNvPr>
          <p:cNvSpPr>
            <a:spLocks noGrp="1"/>
          </p:cNvSpPr>
          <p:nvPr>
            <p:ph type="body" idx="1"/>
          </p:nvPr>
        </p:nvSpPr>
        <p:spPr/>
        <p:txBody>
          <a:bodyPr>
            <a:noAutofit/>
          </a:bodyPr>
          <a:lstStyle/>
          <a:p>
            <a:r>
              <a:rPr lang="es-EC" sz="2000" dirty="0"/>
              <a:t>AULAS VIRTUALES</a:t>
            </a:r>
          </a:p>
        </p:txBody>
      </p:sp>
      <p:sp>
        <p:nvSpPr>
          <p:cNvPr id="7" name="Subtítulo 6">
            <a:extLst>
              <a:ext uri="{FF2B5EF4-FFF2-40B4-BE49-F238E27FC236}">
                <a16:creationId xmlns:a16="http://schemas.microsoft.com/office/drawing/2014/main" id="{16189FC9-E4DE-362B-99C3-49B93B3C894E}"/>
              </a:ext>
            </a:extLst>
          </p:cNvPr>
          <p:cNvSpPr>
            <a:spLocks noGrp="1"/>
          </p:cNvSpPr>
          <p:nvPr>
            <p:ph type="subTitle" idx="2"/>
          </p:nvPr>
        </p:nvSpPr>
        <p:spPr/>
        <p:txBody>
          <a:bodyPr>
            <a:normAutofit/>
          </a:bodyPr>
          <a:lstStyle/>
          <a:p>
            <a:endParaRPr lang="es-EC" sz="2800" b="1" dirty="0">
              <a:solidFill>
                <a:schemeClr val="bg1"/>
              </a:solidFill>
            </a:endParaRPr>
          </a:p>
          <a:p>
            <a:r>
              <a:rPr lang="es-EC" sz="2800" b="1" dirty="0">
                <a:solidFill>
                  <a:schemeClr val="bg1"/>
                </a:solidFill>
              </a:rPr>
              <a:t>junio 2026</a:t>
            </a:r>
          </a:p>
        </p:txBody>
      </p:sp>
      <p:sp>
        <p:nvSpPr>
          <p:cNvPr id="5" name="Título 4">
            <a:extLst>
              <a:ext uri="{FF2B5EF4-FFF2-40B4-BE49-F238E27FC236}">
                <a16:creationId xmlns:a16="http://schemas.microsoft.com/office/drawing/2014/main" id="{9B16CB54-45C8-77B9-2D27-5E8716A06758}"/>
              </a:ext>
            </a:extLst>
          </p:cNvPr>
          <p:cNvSpPr>
            <a:spLocks noGrp="1"/>
          </p:cNvSpPr>
          <p:nvPr>
            <p:ph type="ctrTitle"/>
          </p:nvPr>
        </p:nvSpPr>
        <p:spPr>
          <a:xfrm>
            <a:off x="502104" y="2051901"/>
            <a:ext cx="9144000" cy="1132734"/>
          </a:xfrm>
        </p:spPr>
        <p:txBody>
          <a:bodyPr>
            <a:normAutofit fontScale="90000"/>
          </a:bodyPr>
          <a:lstStyle/>
          <a:p>
            <a:r>
              <a:rPr lang="es-EC" sz="4800" dirty="0">
                <a:solidFill>
                  <a:schemeClr val="bg1"/>
                </a:solidFill>
              </a:rPr>
              <a:t>La Demanda y Oferta Agregada</a:t>
            </a:r>
          </a:p>
        </p:txBody>
      </p:sp>
    </p:spTree>
    <p:extLst>
      <p:ext uri="{BB962C8B-B14F-4D97-AF65-F5344CB8AC3E}">
        <p14:creationId xmlns:p14="http://schemas.microsoft.com/office/powerpoint/2010/main" val="405578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BB525792-22F1-5E8B-C2F0-D66C645741C8}"/>
              </a:ext>
            </a:extLst>
          </p:cNvPr>
          <p:cNvSpPr>
            <a:spLocks noGrp="1" noRot="1" noChangeArrowheads="1"/>
          </p:cNvSpPr>
          <p:nvPr>
            <p:ph type="title"/>
          </p:nvPr>
        </p:nvSpPr>
        <p:spPr>
          <a:xfrm>
            <a:off x="2469931" y="160282"/>
            <a:ext cx="9144000" cy="685800"/>
          </a:xfrm>
        </p:spPr>
        <p:txBody>
          <a:bodyPr rtlCol="0">
            <a:normAutofit fontScale="90000"/>
          </a:bodyPr>
          <a:lstStyle/>
          <a:p>
            <a:pPr>
              <a:defRPr/>
            </a:pPr>
            <a:r>
              <a:rPr lang="es-ES" altLang="es-ES" dirty="0">
                <a:solidFill>
                  <a:srgbClr val="1957D1"/>
                </a:solidFill>
              </a:rPr>
              <a:t>Desplazamientos de la curva OA de C/P</a:t>
            </a:r>
          </a:p>
        </p:txBody>
      </p:sp>
      <p:sp>
        <p:nvSpPr>
          <p:cNvPr id="12291" name="5 Marcador de número de diapositiva">
            <a:extLst>
              <a:ext uri="{FF2B5EF4-FFF2-40B4-BE49-F238E27FC236}">
                <a16:creationId xmlns:a16="http://schemas.microsoft.com/office/drawing/2014/main" id="{0E85EB92-6823-3B16-7041-834DC107095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2F21ABD-D67A-49FB-9AB6-68ACBD86DA67}" type="slidenum">
              <a:rPr lang="en-US" altLang="es-ES" sz="1200">
                <a:latin typeface="Arial" panose="020B0604020202020204" pitchFamily="34" charset="0"/>
              </a:rPr>
              <a:pPr eaLnBrk="1" hangingPunct="1"/>
              <a:t>30</a:t>
            </a:fld>
            <a:endParaRPr lang="en-US" altLang="es-ES" sz="1200">
              <a:latin typeface="Arial" panose="020B0604020202020204" pitchFamily="34" charset="0"/>
            </a:endParaRPr>
          </a:p>
        </p:txBody>
      </p:sp>
      <p:sp>
        <p:nvSpPr>
          <p:cNvPr id="12292" name="Text Box 3">
            <a:extLst>
              <a:ext uri="{FF2B5EF4-FFF2-40B4-BE49-F238E27FC236}">
                <a16:creationId xmlns:a16="http://schemas.microsoft.com/office/drawing/2014/main" id="{F3ACFC82-95FD-DE9B-424D-171F90708958}"/>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2293" name="Rectangle 4">
            <a:extLst>
              <a:ext uri="{FF2B5EF4-FFF2-40B4-BE49-F238E27FC236}">
                <a16:creationId xmlns:a16="http://schemas.microsoft.com/office/drawing/2014/main" id="{0FF617A7-D2C9-F944-4DDB-C9C67BDA0190}"/>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258056" name="Rectangle 8">
            <a:extLst>
              <a:ext uri="{FF2B5EF4-FFF2-40B4-BE49-F238E27FC236}">
                <a16:creationId xmlns:a16="http://schemas.microsoft.com/office/drawing/2014/main" id="{4AAA83E9-7AFD-A1C8-E598-014B17A7923B}"/>
              </a:ext>
            </a:extLst>
          </p:cNvPr>
          <p:cNvSpPr>
            <a:spLocks noChangeArrowheads="1"/>
          </p:cNvSpPr>
          <p:nvPr/>
        </p:nvSpPr>
        <p:spPr bwMode="auto">
          <a:xfrm>
            <a:off x="1828800" y="1371601"/>
            <a:ext cx="83058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2600" dirty="0"/>
              <a:t>Cambios en</a:t>
            </a:r>
            <a:r>
              <a:rPr lang="es-UY" altLang="es-ES" sz="2600" dirty="0"/>
              <a:t>:</a:t>
            </a:r>
            <a:r>
              <a:rPr lang="es-ES" altLang="es-ES" sz="2600" dirty="0"/>
              <a:t> </a:t>
            </a:r>
          </a:p>
          <a:p>
            <a:pPr lvl="1" eaLnBrk="1" hangingPunct="1">
              <a:spcBef>
                <a:spcPct val="50000"/>
              </a:spcBef>
              <a:buClr>
                <a:schemeClr val="hlink"/>
              </a:buClr>
              <a:buFont typeface="Wingdings" panose="05000000000000000000" pitchFamily="2" charset="2"/>
              <a:buChar char="Ø"/>
            </a:pPr>
            <a:r>
              <a:rPr lang="es-ES" altLang="es-ES" sz="2600" dirty="0"/>
              <a:t> precios de las materias primas, </a:t>
            </a:r>
          </a:p>
          <a:p>
            <a:pPr lvl="1" eaLnBrk="1" hangingPunct="1">
              <a:spcBef>
                <a:spcPct val="50000"/>
              </a:spcBef>
              <a:buClr>
                <a:schemeClr val="hlink"/>
              </a:buClr>
              <a:buFont typeface="Wingdings" panose="05000000000000000000" pitchFamily="2" charset="2"/>
              <a:buChar char="Ø"/>
            </a:pPr>
            <a:r>
              <a:rPr lang="es-ES" altLang="es-ES" sz="2600" dirty="0"/>
              <a:t> salarios nominales, y </a:t>
            </a:r>
          </a:p>
          <a:p>
            <a:pPr lvl="1" eaLnBrk="1" hangingPunct="1">
              <a:spcBef>
                <a:spcPct val="50000"/>
              </a:spcBef>
              <a:buClr>
                <a:schemeClr val="hlink"/>
              </a:buClr>
              <a:buFont typeface="Wingdings" panose="05000000000000000000" pitchFamily="2" charset="2"/>
              <a:buChar char="Ø"/>
            </a:pPr>
            <a:r>
              <a:rPr lang="es-ES" altLang="es-ES" sz="2600" dirty="0"/>
              <a:t> productividad </a:t>
            </a:r>
          </a:p>
          <a:p>
            <a:pPr eaLnBrk="1" hangingPunct="1">
              <a:spcBef>
                <a:spcPct val="50000"/>
              </a:spcBef>
              <a:buClr>
                <a:schemeClr val="hlink"/>
              </a:buClr>
              <a:buSzPct val="70000"/>
              <a:buFont typeface="Wingdings" panose="05000000000000000000" pitchFamily="2" charset="2"/>
              <a:buNone/>
            </a:pPr>
            <a:r>
              <a:rPr lang="es-ES" altLang="es-ES" sz="2600" dirty="0"/>
              <a:t>llevan a cambios en los beneficios de los productores y cambios en la curva de oferta agregada de corto plazo.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0" grpId="0"/>
      <p:bldP spid="25805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9EA8124B-719E-452B-EDFF-14675FCDD078}"/>
              </a:ext>
            </a:extLst>
          </p:cNvPr>
          <p:cNvSpPr>
            <a:spLocks noGrp="1" noRot="1" noChangeArrowheads="1"/>
          </p:cNvSpPr>
          <p:nvPr>
            <p:ph type="title"/>
          </p:nvPr>
        </p:nvSpPr>
        <p:spPr>
          <a:xfrm>
            <a:off x="1524000" y="0"/>
            <a:ext cx="9795641" cy="685800"/>
          </a:xfrm>
        </p:spPr>
        <p:txBody>
          <a:bodyPr rtlCol="0">
            <a:normAutofit fontScale="90000"/>
          </a:bodyPr>
          <a:lstStyle/>
          <a:p>
            <a:pPr>
              <a:defRPr/>
            </a:pPr>
            <a:r>
              <a:rPr lang="es-ES" altLang="es-ES" dirty="0">
                <a:solidFill>
                  <a:srgbClr val="1957D1"/>
                </a:solidFill>
              </a:rPr>
              <a:t>Desplazamientos de la curva OA en el C/P</a:t>
            </a:r>
          </a:p>
        </p:txBody>
      </p:sp>
      <p:pic>
        <p:nvPicPr>
          <p:cNvPr id="235531" name="Picture 11">
            <a:extLst>
              <a:ext uri="{FF2B5EF4-FFF2-40B4-BE49-F238E27FC236}">
                <a16:creationId xmlns:a16="http://schemas.microsoft.com/office/drawing/2014/main" id="{CA1E2BC8-CFDA-88A9-D8DA-94782610B79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33600" y="914401"/>
            <a:ext cx="7467600" cy="5559425"/>
          </a:xfrm>
        </p:spPr>
      </p:pic>
      <p:sp>
        <p:nvSpPr>
          <p:cNvPr id="10244" name="11 Marcador de número de diapositiva">
            <a:extLst>
              <a:ext uri="{FF2B5EF4-FFF2-40B4-BE49-F238E27FC236}">
                <a16:creationId xmlns:a16="http://schemas.microsoft.com/office/drawing/2014/main" id="{210B68BC-B550-0A92-F9EB-24BC56DD04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4347EEA3-932C-4D28-96A8-A2E2AEB1A7AB}" type="slidenum">
              <a:rPr lang="en-US" altLang="es-ES" sz="1200">
                <a:latin typeface="Arial" panose="020B0604020202020204" pitchFamily="34" charset="0"/>
              </a:rPr>
              <a:pPr eaLnBrk="1" hangingPunct="1"/>
              <a:t>31</a:t>
            </a:fld>
            <a:endParaRPr lang="en-US" altLang="es-ES" sz="1200">
              <a:latin typeface="Arial" panose="020B0604020202020204" pitchFamily="34" charset="0"/>
            </a:endParaRPr>
          </a:p>
        </p:txBody>
      </p:sp>
      <p:sp>
        <p:nvSpPr>
          <p:cNvPr id="10245" name="Text Box 3">
            <a:extLst>
              <a:ext uri="{FF2B5EF4-FFF2-40B4-BE49-F238E27FC236}">
                <a16:creationId xmlns:a16="http://schemas.microsoft.com/office/drawing/2014/main" id="{0F7A8A76-ACA0-312A-CF23-B633265B3931}"/>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0246" name="Rectangle 4">
            <a:extLst>
              <a:ext uri="{FF2B5EF4-FFF2-40B4-BE49-F238E27FC236}">
                <a16:creationId xmlns:a16="http://schemas.microsoft.com/office/drawing/2014/main" id="{E3A61563-FEF5-B75F-6FB1-8AE7B74AD2A6}"/>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235533" name="Text Box 13">
            <a:extLst>
              <a:ext uri="{FF2B5EF4-FFF2-40B4-BE49-F238E27FC236}">
                <a16:creationId xmlns:a16="http://schemas.microsoft.com/office/drawing/2014/main" id="{79FDFFA2-0124-F2ED-728D-8DCF12336B10}"/>
              </a:ext>
            </a:extLst>
          </p:cNvPr>
          <p:cNvSpPr txBox="1">
            <a:spLocks noChangeArrowheads="1"/>
          </p:cNvSpPr>
          <p:nvPr/>
        </p:nvSpPr>
        <p:spPr bwMode="auto">
          <a:xfrm>
            <a:off x="2133600" y="1371600"/>
            <a:ext cx="1524000" cy="82550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agregado de precios</a:t>
            </a:r>
            <a:endParaRPr lang="es-ES" altLang="es-ES" b="1" dirty="0"/>
          </a:p>
        </p:txBody>
      </p:sp>
      <p:sp>
        <p:nvSpPr>
          <p:cNvPr id="235534" name="Text Box 14">
            <a:extLst>
              <a:ext uri="{FF2B5EF4-FFF2-40B4-BE49-F238E27FC236}">
                <a16:creationId xmlns:a16="http://schemas.microsoft.com/office/drawing/2014/main" id="{ED07CA4D-0370-1B33-E08D-E580411FD333}"/>
              </a:ext>
            </a:extLst>
          </p:cNvPr>
          <p:cNvSpPr txBox="1">
            <a:spLocks noChangeArrowheads="1"/>
          </p:cNvSpPr>
          <p:nvPr/>
        </p:nvSpPr>
        <p:spPr bwMode="auto">
          <a:xfrm>
            <a:off x="8229600" y="6032500"/>
            <a:ext cx="15240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35535" name="Text Box 15">
            <a:extLst>
              <a:ext uri="{FF2B5EF4-FFF2-40B4-BE49-F238E27FC236}">
                <a16:creationId xmlns:a16="http://schemas.microsoft.com/office/drawing/2014/main" id="{27A724D9-D16D-1A0D-E650-EC02C7EBFFDD}"/>
              </a:ext>
            </a:extLst>
          </p:cNvPr>
          <p:cNvSpPr txBox="1">
            <a:spLocks noChangeArrowheads="1"/>
          </p:cNvSpPr>
          <p:nvPr/>
        </p:nvSpPr>
        <p:spPr bwMode="auto">
          <a:xfrm>
            <a:off x="5410200" y="914400"/>
            <a:ext cx="41910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(a) Traslado a la izquierda</a:t>
            </a:r>
            <a:endParaRPr lang="es-ES" altLang="es-ES" b="1" dirty="0"/>
          </a:p>
        </p:txBody>
      </p:sp>
      <p:sp>
        <p:nvSpPr>
          <p:cNvPr id="235536" name="Text Box 16">
            <a:extLst>
              <a:ext uri="{FF2B5EF4-FFF2-40B4-BE49-F238E27FC236}">
                <a16:creationId xmlns:a16="http://schemas.microsoft.com/office/drawing/2014/main" id="{F8F388AE-D1F8-67CC-AC90-CC154213468D}"/>
              </a:ext>
            </a:extLst>
          </p:cNvPr>
          <p:cNvSpPr txBox="1">
            <a:spLocks noChangeArrowheads="1"/>
          </p:cNvSpPr>
          <p:nvPr/>
        </p:nvSpPr>
        <p:spPr bwMode="auto">
          <a:xfrm>
            <a:off x="7315200" y="4114801"/>
            <a:ext cx="1828800" cy="581025"/>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4D4D4D"/>
                </a:solidFill>
              </a:rPr>
              <a:t>Caída en la OA de C/P</a:t>
            </a:r>
            <a:endParaRPr lang="es-ES" altLang="es-ES" b="1">
              <a:solidFill>
                <a:srgbClr val="4D4D4D"/>
              </a:solidFill>
            </a:endParaRPr>
          </a:p>
        </p:txBody>
      </p:sp>
      <p:sp>
        <p:nvSpPr>
          <p:cNvPr id="235537" name="Text Box 17">
            <a:extLst>
              <a:ext uri="{FF2B5EF4-FFF2-40B4-BE49-F238E27FC236}">
                <a16:creationId xmlns:a16="http://schemas.microsoft.com/office/drawing/2014/main" id="{01668D5D-A757-ECF9-1FBE-23689800EC14}"/>
              </a:ext>
            </a:extLst>
          </p:cNvPr>
          <p:cNvSpPr txBox="1">
            <a:spLocks noChangeArrowheads="1"/>
          </p:cNvSpPr>
          <p:nvPr/>
        </p:nvSpPr>
        <p:spPr bwMode="auto">
          <a:xfrm>
            <a:off x="6324600" y="1600200"/>
            <a:ext cx="9906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4D4D4D"/>
                </a:solidFill>
              </a:rPr>
              <a:t>OA 2</a:t>
            </a:r>
            <a:endParaRPr lang="es-ES" altLang="es-ES" b="1">
              <a:solidFill>
                <a:srgbClr val="4D4D4D"/>
              </a:solidFill>
            </a:endParaRPr>
          </a:p>
        </p:txBody>
      </p:sp>
      <p:sp>
        <p:nvSpPr>
          <p:cNvPr id="235538" name="Text Box 18">
            <a:extLst>
              <a:ext uri="{FF2B5EF4-FFF2-40B4-BE49-F238E27FC236}">
                <a16:creationId xmlns:a16="http://schemas.microsoft.com/office/drawing/2014/main" id="{2D5EE83A-C943-9B25-87F9-F460A773728E}"/>
              </a:ext>
            </a:extLst>
          </p:cNvPr>
          <p:cNvSpPr txBox="1">
            <a:spLocks noChangeArrowheads="1"/>
          </p:cNvSpPr>
          <p:nvPr/>
        </p:nvSpPr>
        <p:spPr bwMode="auto">
          <a:xfrm>
            <a:off x="8153400" y="1828800"/>
            <a:ext cx="9906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4D4D4D"/>
                </a:solidFill>
              </a:rPr>
              <a:t>OA 1</a:t>
            </a:r>
            <a:endParaRPr lang="es-ES" altLang="es-ES" b="1">
              <a:solidFill>
                <a:srgbClr val="4D4D4D"/>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35531"/>
                                        </p:tgtEl>
                                        <p:attrNameLst>
                                          <p:attrName>style.visibility</p:attrName>
                                        </p:attrNameLst>
                                      </p:cBhvr>
                                      <p:to>
                                        <p:strVal val="visible"/>
                                      </p:to>
                                    </p:set>
                                    <p:animEffect transition="in" filter="box(in)">
                                      <p:cBhvr>
                                        <p:cTn id="11" dur="500"/>
                                        <p:tgtEl>
                                          <p:spTgt spid="235531"/>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3553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3553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3553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3553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3553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55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2" grpId="0"/>
      <p:bldP spid="235533" grpId="0" animBg="1"/>
      <p:bldP spid="235534" grpId="0" animBg="1"/>
      <p:bldP spid="235535" grpId="0" animBg="1"/>
      <p:bldP spid="235536" grpId="0" animBg="1"/>
      <p:bldP spid="235537" grpId="0" animBg="1"/>
      <p:bldP spid="23553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3000A560-8FC7-C6B0-8366-AD6546AC3E1B}"/>
              </a:ext>
            </a:extLst>
          </p:cNvPr>
          <p:cNvSpPr>
            <a:spLocks noGrp="1" noRot="1" noChangeArrowheads="1"/>
          </p:cNvSpPr>
          <p:nvPr>
            <p:ph type="title"/>
          </p:nvPr>
        </p:nvSpPr>
        <p:spPr>
          <a:xfrm>
            <a:off x="1524000" y="0"/>
            <a:ext cx="9144000" cy="685800"/>
          </a:xfrm>
        </p:spPr>
        <p:txBody>
          <a:bodyPr rtlCol="0">
            <a:normAutofit/>
          </a:bodyPr>
          <a:lstStyle/>
          <a:p>
            <a:pPr>
              <a:defRPr/>
            </a:pPr>
            <a:r>
              <a:rPr lang="es-ES" altLang="es-ES" sz="2800" dirty="0">
                <a:solidFill>
                  <a:srgbClr val="1957D1"/>
                </a:solidFill>
              </a:rPr>
              <a:t>Desplazamientos en la curva OA en el C/P</a:t>
            </a:r>
          </a:p>
        </p:txBody>
      </p:sp>
      <p:pic>
        <p:nvPicPr>
          <p:cNvPr id="256008" name="Picture 8">
            <a:extLst>
              <a:ext uri="{FF2B5EF4-FFF2-40B4-BE49-F238E27FC236}">
                <a16:creationId xmlns:a16="http://schemas.microsoft.com/office/drawing/2014/main" id="{327D1CA6-E79D-0C23-BB9F-26FE9278CD7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5000" y="762000"/>
            <a:ext cx="7772400" cy="5721350"/>
          </a:xfrm>
        </p:spPr>
      </p:pic>
      <p:sp>
        <p:nvSpPr>
          <p:cNvPr id="11268" name="12 Marcador de número de diapositiva">
            <a:extLst>
              <a:ext uri="{FF2B5EF4-FFF2-40B4-BE49-F238E27FC236}">
                <a16:creationId xmlns:a16="http://schemas.microsoft.com/office/drawing/2014/main" id="{BAE372D7-8D74-9FF6-5E5D-0A82D2579F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0C05414C-85DF-4900-BBD4-3E838B2481EA}" type="slidenum">
              <a:rPr lang="en-US" altLang="es-ES" sz="1200">
                <a:latin typeface="Arial" panose="020B0604020202020204" pitchFamily="34" charset="0"/>
              </a:rPr>
              <a:pPr eaLnBrk="1" hangingPunct="1"/>
              <a:t>32</a:t>
            </a:fld>
            <a:endParaRPr lang="en-US" altLang="es-ES" sz="1200">
              <a:latin typeface="Arial" panose="020B0604020202020204" pitchFamily="34" charset="0"/>
            </a:endParaRPr>
          </a:p>
        </p:txBody>
      </p:sp>
      <p:sp>
        <p:nvSpPr>
          <p:cNvPr id="11269" name="Text Box 3">
            <a:extLst>
              <a:ext uri="{FF2B5EF4-FFF2-40B4-BE49-F238E27FC236}">
                <a16:creationId xmlns:a16="http://schemas.microsoft.com/office/drawing/2014/main" id="{5E8A4C4E-72B8-0937-56C6-6983868A2BE5}"/>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1270" name="Rectangle 4">
            <a:extLst>
              <a:ext uri="{FF2B5EF4-FFF2-40B4-BE49-F238E27FC236}">
                <a16:creationId xmlns:a16="http://schemas.microsoft.com/office/drawing/2014/main" id="{D5A356A0-8489-0ACB-C2C3-E51ECE18CE86}"/>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11271" name="Text Box 10">
            <a:extLst>
              <a:ext uri="{FF2B5EF4-FFF2-40B4-BE49-F238E27FC236}">
                <a16:creationId xmlns:a16="http://schemas.microsoft.com/office/drawing/2014/main" id="{C5C76872-385C-95E1-4E97-28823463FD2E}"/>
              </a:ext>
            </a:extLst>
          </p:cNvPr>
          <p:cNvSpPr txBox="1">
            <a:spLocks noChangeArrowheads="1"/>
          </p:cNvSpPr>
          <p:nvPr/>
        </p:nvSpPr>
        <p:spPr bwMode="auto">
          <a:xfrm>
            <a:off x="1981200" y="1219200"/>
            <a:ext cx="1371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endParaRPr lang="es-ES" altLang="es-ES"/>
          </a:p>
        </p:txBody>
      </p:sp>
      <p:sp>
        <p:nvSpPr>
          <p:cNvPr id="256011" name="Text Box 11">
            <a:extLst>
              <a:ext uri="{FF2B5EF4-FFF2-40B4-BE49-F238E27FC236}">
                <a16:creationId xmlns:a16="http://schemas.microsoft.com/office/drawing/2014/main" id="{AF611AF4-33FB-C8BC-4A03-C09826510BA8}"/>
              </a:ext>
            </a:extLst>
          </p:cNvPr>
          <p:cNvSpPr txBox="1">
            <a:spLocks noChangeArrowheads="1"/>
          </p:cNvSpPr>
          <p:nvPr/>
        </p:nvSpPr>
        <p:spPr bwMode="auto">
          <a:xfrm>
            <a:off x="1981200" y="1143001"/>
            <a:ext cx="1295400" cy="106997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b="1" dirty="0"/>
              <a:t>Nivel general de precios</a:t>
            </a:r>
          </a:p>
        </p:txBody>
      </p:sp>
      <p:sp>
        <p:nvSpPr>
          <p:cNvPr id="256012" name="Text Box 12">
            <a:extLst>
              <a:ext uri="{FF2B5EF4-FFF2-40B4-BE49-F238E27FC236}">
                <a16:creationId xmlns:a16="http://schemas.microsoft.com/office/drawing/2014/main" id="{200A8822-F57A-461C-517D-373568624330}"/>
              </a:ext>
            </a:extLst>
          </p:cNvPr>
          <p:cNvSpPr txBox="1">
            <a:spLocks noChangeArrowheads="1"/>
          </p:cNvSpPr>
          <p:nvPr/>
        </p:nvSpPr>
        <p:spPr bwMode="auto">
          <a:xfrm>
            <a:off x="4038600" y="838200"/>
            <a:ext cx="54864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b="1" dirty="0"/>
              <a:t>(b) Desplazamiento hacia la derecha</a:t>
            </a:r>
          </a:p>
        </p:txBody>
      </p:sp>
      <p:sp>
        <p:nvSpPr>
          <p:cNvPr id="256013" name="Text Box 13">
            <a:extLst>
              <a:ext uri="{FF2B5EF4-FFF2-40B4-BE49-F238E27FC236}">
                <a16:creationId xmlns:a16="http://schemas.microsoft.com/office/drawing/2014/main" id="{968298DB-2089-7D9B-F402-AC270943EC14}"/>
              </a:ext>
            </a:extLst>
          </p:cNvPr>
          <p:cNvSpPr txBox="1">
            <a:spLocks noChangeArrowheads="1"/>
          </p:cNvSpPr>
          <p:nvPr/>
        </p:nvSpPr>
        <p:spPr bwMode="auto">
          <a:xfrm>
            <a:off x="7162800" y="4114801"/>
            <a:ext cx="2057400" cy="581025"/>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b="1"/>
              <a:t>Aumento en la OA de C/P</a:t>
            </a:r>
          </a:p>
        </p:txBody>
      </p:sp>
      <p:sp>
        <p:nvSpPr>
          <p:cNvPr id="256014" name="Text Box 14">
            <a:extLst>
              <a:ext uri="{FF2B5EF4-FFF2-40B4-BE49-F238E27FC236}">
                <a16:creationId xmlns:a16="http://schemas.microsoft.com/office/drawing/2014/main" id="{8C4DD42C-D6A9-B8CC-1303-8D78045A88AC}"/>
              </a:ext>
            </a:extLst>
          </p:cNvPr>
          <p:cNvSpPr txBox="1">
            <a:spLocks noChangeArrowheads="1"/>
          </p:cNvSpPr>
          <p:nvPr/>
        </p:nvSpPr>
        <p:spPr bwMode="auto">
          <a:xfrm>
            <a:off x="6324600" y="1447800"/>
            <a:ext cx="10668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b="1"/>
              <a:t>OA 1</a:t>
            </a:r>
          </a:p>
        </p:txBody>
      </p:sp>
      <p:sp>
        <p:nvSpPr>
          <p:cNvPr id="256015" name="Text Box 15">
            <a:extLst>
              <a:ext uri="{FF2B5EF4-FFF2-40B4-BE49-F238E27FC236}">
                <a16:creationId xmlns:a16="http://schemas.microsoft.com/office/drawing/2014/main" id="{CDFB870A-5042-D172-93D7-3228B98C4C4E}"/>
              </a:ext>
            </a:extLst>
          </p:cNvPr>
          <p:cNvSpPr txBox="1">
            <a:spLocks noChangeArrowheads="1"/>
          </p:cNvSpPr>
          <p:nvPr/>
        </p:nvSpPr>
        <p:spPr bwMode="auto">
          <a:xfrm>
            <a:off x="8153400" y="1752600"/>
            <a:ext cx="10668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b="1"/>
              <a:t>OA 2</a:t>
            </a:r>
          </a:p>
        </p:txBody>
      </p:sp>
      <p:sp>
        <p:nvSpPr>
          <p:cNvPr id="256016" name="Text Box 16">
            <a:extLst>
              <a:ext uri="{FF2B5EF4-FFF2-40B4-BE49-F238E27FC236}">
                <a16:creationId xmlns:a16="http://schemas.microsoft.com/office/drawing/2014/main" id="{300D6463-35E4-869B-B0A7-59406E90C3AB}"/>
              </a:ext>
            </a:extLst>
          </p:cNvPr>
          <p:cNvSpPr txBox="1">
            <a:spLocks noChangeArrowheads="1"/>
          </p:cNvSpPr>
          <p:nvPr/>
        </p:nvSpPr>
        <p:spPr bwMode="auto">
          <a:xfrm>
            <a:off x="8077200" y="6096000"/>
            <a:ext cx="16002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n-US" altLang="es-ES" b="1"/>
              <a:t>PBI real</a:t>
            </a:r>
            <a:endParaRPr lang="es-ES" altLang="es-ES" b="1"/>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56008"/>
                                        </p:tgtEl>
                                        <p:attrNameLst>
                                          <p:attrName>style.visibility</p:attrName>
                                        </p:attrNameLst>
                                      </p:cBhvr>
                                      <p:to>
                                        <p:strVal val="visible"/>
                                      </p:to>
                                    </p:set>
                                    <p:animEffect transition="in" filter="box(in)">
                                      <p:cBhvr>
                                        <p:cTn id="11" dur="500"/>
                                        <p:tgtEl>
                                          <p:spTgt spid="256008"/>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5601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5601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5601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5601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5601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560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2" grpId="0"/>
      <p:bldP spid="256011" grpId="0" animBg="1"/>
      <p:bldP spid="256012" grpId="0" animBg="1"/>
      <p:bldP spid="256013" grpId="0" animBg="1"/>
      <p:bldP spid="256014" grpId="0" animBg="1"/>
      <p:bldP spid="256015" grpId="0" animBg="1"/>
      <p:bldP spid="2560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a:extLst>
              <a:ext uri="{FF2B5EF4-FFF2-40B4-BE49-F238E27FC236}">
                <a16:creationId xmlns:a16="http://schemas.microsoft.com/office/drawing/2014/main" id="{7F0693E3-E1B0-33A1-1581-A72166DE30E2}"/>
              </a:ext>
            </a:extLst>
          </p:cNvPr>
          <p:cNvSpPr>
            <a:spLocks noGrp="1" noRot="1" noChangeArrowheads="1"/>
          </p:cNvSpPr>
          <p:nvPr>
            <p:ph type="title"/>
          </p:nvPr>
        </p:nvSpPr>
        <p:spPr>
          <a:xfrm>
            <a:off x="2711669" y="95785"/>
            <a:ext cx="9144000" cy="685800"/>
          </a:xfrm>
        </p:spPr>
        <p:txBody>
          <a:bodyPr rtlCol="0">
            <a:normAutofit fontScale="90000"/>
          </a:bodyPr>
          <a:lstStyle/>
          <a:p>
            <a:pPr>
              <a:defRPr/>
            </a:pPr>
            <a:r>
              <a:rPr lang="es-ES" altLang="es-ES" dirty="0">
                <a:solidFill>
                  <a:srgbClr val="1957D1"/>
                </a:solidFill>
              </a:rPr>
              <a:t>Curva de oferta agregada de largo plazo</a:t>
            </a:r>
          </a:p>
        </p:txBody>
      </p:sp>
      <p:pic>
        <p:nvPicPr>
          <p:cNvPr id="318469" name="Picture 5" descr="fig">
            <a:extLst>
              <a:ext uri="{FF2B5EF4-FFF2-40B4-BE49-F238E27FC236}">
                <a16:creationId xmlns:a16="http://schemas.microsoft.com/office/drawing/2014/main" id="{0BF52B6A-A7AC-DF96-022F-EA995A3B11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14600" y="1600201"/>
            <a:ext cx="7162800" cy="4525963"/>
          </a:xfrm>
        </p:spPr>
      </p:pic>
      <p:sp>
        <p:nvSpPr>
          <p:cNvPr id="14340" name="11 Marcador de número de diapositiva">
            <a:extLst>
              <a:ext uri="{FF2B5EF4-FFF2-40B4-BE49-F238E27FC236}">
                <a16:creationId xmlns:a16="http://schemas.microsoft.com/office/drawing/2014/main" id="{22E34FB5-AC6A-B35D-F922-C801873831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6CD27DF-6973-44B1-AB09-D6B05330BDA6}" type="slidenum">
              <a:rPr lang="en-US" altLang="es-ES" sz="1200">
                <a:latin typeface="Arial" panose="020B0604020202020204" pitchFamily="34" charset="0"/>
              </a:rPr>
              <a:pPr eaLnBrk="1" hangingPunct="1"/>
              <a:t>33</a:t>
            </a:fld>
            <a:endParaRPr lang="en-US" altLang="es-ES" sz="1200">
              <a:latin typeface="Arial" panose="020B0604020202020204" pitchFamily="34" charset="0"/>
            </a:endParaRPr>
          </a:p>
        </p:txBody>
      </p:sp>
      <p:sp>
        <p:nvSpPr>
          <p:cNvPr id="14341" name="Text Box 3">
            <a:extLst>
              <a:ext uri="{FF2B5EF4-FFF2-40B4-BE49-F238E27FC236}">
                <a16:creationId xmlns:a16="http://schemas.microsoft.com/office/drawing/2014/main" id="{5A271B12-F25E-7409-B31F-3B184530F9EC}"/>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4342" name="Rectangle 4">
            <a:extLst>
              <a:ext uri="{FF2B5EF4-FFF2-40B4-BE49-F238E27FC236}">
                <a16:creationId xmlns:a16="http://schemas.microsoft.com/office/drawing/2014/main" id="{30A21F89-5463-80E8-FE7C-C9C400621359}"/>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318470" name="Text Box 6">
            <a:extLst>
              <a:ext uri="{FF2B5EF4-FFF2-40B4-BE49-F238E27FC236}">
                <a16:creationId xmlns:a16="http://schemas.microsoft.com/office/drawing/2014/main" id="{7EA10818-23A1-DA86-EC9D-8D895FBCB171}"/>
              </a:ext>
            </a:extLst>
          </p:cNvPr>
          <p:cNvSpPr txBox="1">
            <a:spLocks noChangeArrowheads="1"/>
          </p:cNvSpPr>
          <p:nvPr/>
        </p:nvSpPr>
        <p:spPr bwMode="auto">
          <a:xfrm>
            <a:off x="2094186" y="1432460"/>
            <a:ext cx="2057400" cy="8731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t>Nivel general de precios    (deflactor del PBI, 2000 = 100)</a:t>
            </a:r>
            <a:endParaRPr lang="es-ES" altLang="es-ES" sz="1600" b="1" dirty="0"/>
          </a:p>
        </p:txBody>
      </p:sp>
      <p:sp>
        <p:nvSpPr>
          <p:cNvPr id="318471" name="Text Box 7">
            <a:extLst>
              <a:ext uri="{FF2B5EF4-FFF2-40B4-BE49-F238E27FC236}">
                <a16:creationId xmlns:a16="http://schemas.microsoft.com/office/drawing/2014/main" id="{34DF8E57-E8F4-CA00-F124-43B49CDCE427}"/>
              </a:ext>
            </a:extLst>
          </p:cNvPr>
          <p:cNvSpPr txBox="1">
            <a:spLocks noChangeArrowheads="1"/>
          </p:cNvSpPr>
          <p:nvPr/>
        </p:nvSpPr>
        <p:spPr bwMode="auto">
          <a:xfrm>
            <a:off x="6450724" y="1432460"/>
            <a:ext cx="22860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Curva de oferta agregada de largo plazo: OA de L/P</a:t>
            </a:r>
            <a:endParaRPr lang="es-ES" altLang="es-ES" sz="1600" b="1">
              <a:solidFill>
                <a:srgbClr val="777777"/>
              </a:solidFill>
            </a:endParaRPr>
          </a:p>
        </p:txBody>
      </p:sp>
      <p:sp>
        <p:nvSpPr>
          <p:cNvPr id="318472" name="Text Box 8">
            <a:extLst>
              <a:ext uri="{FF2B5EF4-FFF2-40B4-BE49-F238E27FC236}">
                <a16:creationId xmlns:a16="http://schemas.microsoft.com/office/drawing/2014/main" id="{6BD494AF-FA37-E167-6E58-1DCA09608442}"/>
              </a:ext>
            </a:extLst>
          </p:cNvPr>
          <p:cNvSpPr txBox="1">
            <a:spLocks noChangeArrowheads="1"/>
          </p:cNvSpPr>
          <p:nvPr/>
        </p:nvSpPr>
        <p:spPr bwMode="auto">
          <a:xfrm>
            <a:off x="7848600" y="5486401"/>
            <a:ext cx="28194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t>PBI real                        (billones de dólares de 2000)</a:t>
            </a:r>
            <a:endParaRPr lang="es-ES" altLang="es-ES" sz="1600" b="1"/>
          </a:p>
        </p:txBody>
      </p:sp>
      <p:sp>
        <p:nvSpPr>
          <p:cNvPr id="318473" name="Text Box 9">
            <a:extLst>
              <a:ext uri="{FF2B5EF4-FFF2-40B4-BE49-F238E27FC236}">
                <a16:creationId xmlns:a16="http://schemas.microsoft.com/office/drawing/2014/main" id="{82686BF9-6E94-307C-C0C8-0A8E97032E95}"/>
              </a:ext>
            </a:extLst>
          </p:cNvPr>
          <p:cNvSpPr txBox="1">
            <a:spLocks noChangeArrowheads="1"/>
          </p:cNvSpPr>
          <p:nvPr/>
        </p:nvSpPr>
        <p:spPr bwMode="auto">
          <a:xfrm>
            <a:off x="2362200" y="2555875"/>
            <a:ext cx="1447800" cy="873125"/>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Una caída en el nivel general de precios…</a:t>
            </a:r>
            <a:endParaRPr lang="es-ES" altLang="es-ES" sz="1600" b="1">
              <a:solidFill>
                <a:srgbClr val="777777"/>
              </a:solidFill>
            </a:endParaRPr>
          </a:p>
        </p:txBody>
      </p:sp>
      <p:sp>
        <p:nvSpPr>
          <p:cNvPr id="318475" name="Text Box 11">
            <a:extLst>
              <a:ext uri="{FF2B5EF4-FFF2-40B4-BE49-F238E27FC236}">
                <a16:creationId xmlns:a16="http://schemas.microsoft.com/office/drawing/2014/main" id="{5226025B-EDAB-5EA2-E703-A9A94A1CFAA0}"/>
              </a:ext>
            </a:extLst>
          </p:cNvPr>
          <p:cNvSpPr txBox="1">
            <a:spLocks noChangeArrowheads="1"/>
          </p:cNvSpPr>
          <p:nvPr/>
        </p:nvSpPr>
        <p:spPr bwMode="auto">
          <a:xfrm>
            <a:off x="7696200" y="2305585"/>
            <a:ext cx="2286000" cy="1458913"/>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…hace que la cantidad de producto agregado ofrecido se mantenga constante en el largo plazo</a:t>
            </a:r>
            <a:endParaRPr lang="es-ES" altLang="es-ES" sz="1600" b="1">
              <a:solidFill>
                <a:srgbClr val="777777"/>
              </a:solidFill>
            </a:endParaRPr>
          </a:p>
        </p:txBody>
      </p:sp>
      <p:sp>
        <p:nvSpPr>
          <p:cNvPr id="318476" name="Text Box 12">
            <a:extLst>
              <a:ext uri="{FF2B5EF4-FFF2-40B4-BE49-F238E27FC236}">
                <a16:creationId xmlns:a16="http://schemas.microsoft.com/office/drawing/2014/main" id="{4CFE7B04-3084-AD27-C1CE-8607FE8C8A61}"/>
              </a:ext>
            </a:extLst>
          </p:cNvPr>
          <p:cNvSpPr txBox="1">
            <a:spLocks noChangeArrowheads="1"/>
          </p:cNvSpPr>
          <p:nvPr/>
        </p:nvSpPr>
        <p:spPr bwMode="auto">
          <a:xfrm>
            <a:off x="5181600" y="5562601"/>
            <a:ext cx="1447800" cy="677863"/>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Producto potencial, Y</a:t>
            </a:r>
            <a:r>
              <a:rPr lang="es-UY" altLang="es-ES" sz="1600" b="1" baseline="-25000">
                <a:solidFill>
                  <a:srgbClr val="777777"/>
                </a:solidFill>
              </a:rPr>
              <a:t>p</a:t>
            </a:r>
            <a:endParaRPr lang="es-ES" altLang="es-ES" sz="1600" b="1">
              <a:solidFill>
                <a:srgbClr val="777777"/>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84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18469"/>
                                        </p:tgtEl>
                                        <p:attrNameLst>
                                          <p:attrName>style.visibility</p:attrName>
                                        </p:attrNameLst>
                                      </p:cBhvr>
                                      <p:to>
                                        <p:strVal val="visible"/>
                                      </p:to>
                                    </p:set>
                                    <p:animEffect transition="in" filter="box(in)">
                                      <p:cBhvr>
                                        <p:cTn id="11" dur="500"/>
                                        <p:tgtEl>
                                          <p:spTgt spid="31846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1847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1847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1847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1847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184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184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6" grpId="0"/>
      <p:bldP spid="318470" grpId="0" animBg="1"/>
      <p:bldP spid="318471" grpId="0" animBg="1"/>
      <p:bldP spid="318472" grpId="0" animBg="1"/>
      <p:bldP spid="318473" grpId="0" animBg="1"/>
      <p:bldP spid="318475" grpId="0" animBg="1"/>
      <p:bldP spid="31847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a:extLst>
              <a:ext uri="{FF2B5EF4-FFF2-40B4-BE49-F238E27FC236}">
                <a16:creationId xmlns:a16="http://schemas.microsoft.com/office/drawing/2014/main" id="{65339017-86A5-4D17-2420-F649F8D09E8A}"/>
              </a:ext>
            </a:extLst>
          </p:cNvPr>
          <p:cNvSpPr>
            <a:spLocks noGrp="1" noRot="1" noChangeArrowheads="1"/>
          </p:cNvSpPr>
          <p:nvPr>
            <p:ph type="title"/>
          </p:nvPr>
        </p:nvSpPr>
        <p:spPr>
          <a:xfrm>
            <a:off x="1524000" y="228600"/>
            <a:ext cx="9144000" cy="685800"/>
          </a:xfrm>
        </p:spPr>
        <p:txBody>
          <a:bodyPr rtlCol="0">
            <a:normAutofit/>
          </a:bodyPr>
          <a:lstStyle/>
          <a:p>
            <a:pPr>
              <a:defRPr/>
            </a:pPr>
            <a:r>
              <a:rPr lang="es-ES" altLang="es-ES" dirty="0">
                <a:solidFill>
                  <a:srgbClr val="1957D1"/>
                </a:solidFill>
              </a:rPr>
              <a:t>Producto real y potencial de EEUU</a:t>
            </a:r>
          </a:p>
        </p:txBody>
      </p:sp>
      <p:pic>
        <p:nvPicPr>
          <p:cNvPr id="320517" name="Picture 5" descr="fig">
            <a:extLst>
              <a:ext uri="{FF2B5EF4-FFF2-40B4-BE49-F238E27FC236}">
                <a16:creationId xmlns:a16="http://schemas.microsoft.com/office/drawing/2014/main" id="{DF28FC1F-96F8-6BFB-184F-0F29C9C7EDD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81200" y="2055814"/>
            <a:ext cx="8229600" cy="3614737"/>
          </a:xfrm>
        </p:spPr>
      </p:pic>
      <p:sp>
        <p:nvSpPr>
          <p:cNvPr id="15364" name="13 Marcador de número de diapositiva">
            <a:extLst>
              <a:ext uri="{FF2B5EF4-FFF2-40B4-BE49-F238E27FC236}">
                <a16:creationId xmlns:a16="http://schemas.microsoft.com/office/drawing/2014/main" id="{42A8CA46-4CE1-E346-6CAB-8ED438F1029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034EE872-CB74-4758-89A7-161D3C2112A9}" type="slidenum">
              <a:rPr lang="en-US" altLang="es-ES" sz="1200">
                <a:latin typeface="Arial" panose="020B0604020202020204" pitchFamily="34" charset="0"/>
              </a:rPr>
              <a:pPr eaLnBrk="1" hangingPunct="1"/>
              <a:t>34</a:t>
            </a:fld>
            <a:endParaRPr lang="en-US" altLang="es-ES" sz="1200">
              <a:latin typeface="Arial" panose="020B0604020202020204" pitchFamily="34" charset="0"/>
            </a:endParaRPr>
          </a:p>
        </p:txBody>
      </p:sp>
      <p:sp>
        <p:nvSpPr>
          <p:cNvPr id="15365" name="Text Box 3">
            <a:extLst>
              <a:ext uri="{FF2B5EF4-FFF2-40B4-BE49-F238E27FC236}">
                <a16:creationId xmlns:a16="http://schemas.microsoft.com/office/drawing/2014/main" id="{46A2C1D8-C319-65C3-1EB5-3A7491C10687}"/>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5366" name="Rectangle 4">
            <a:extLst>
              <a:ext uri="{FF2B5EF4-FFF2-40B4-BE49-F238E27FC236}">
                <a16:creationId xmlns:a16="http://schemas.microsoft.com/office/drawing/2014/main" id="{2AD5BD4C-8EF1-43E8-C580-728D0FFCCD8F}"/>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320518" name="Text Box 6">
            <a:extLst>
              <a:ext uri="{FF2B5EF4-FFF2-40B4-BE49-F238E27FC236}">
                <a16:creationId xmlns:a16="http://schemas.microsoft.com/office/drawing/2014/main" id="{30B727B9-64A7-5765-18F3-C7E212A38A1E}"/>
              </a:ext>
            </a:extLst>
          </p:cNvPr>
          <p:cNvSpPr txBox="1">
            <a:spLocks noChangeArrowheads="1"/>
          </p:cNvSpPr>
          <p:nvPr/>
        </p:nvSpPr>
        <p:spPr bwMode="auto">
          <a:xfrm>
            <a:off x="1866900" y="1789093"/>
            <a:ext cx="990600" cy="954107"/>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400" b="1" dirty="0"/>
              <a:t>PBI real (billones de dólares de 2000)</a:t>
            </a:r>
            <a:endParaRPr lang="es-ES" altLang="es-ES" sz="1400" b="1" dirty="0"/>
          </a:p>
        </p:txBody>
      </p:sp>
      <p:sp>
        <p:nvSpPr>
          <p:cNvPr id="320519" name="Text Box 7">
            <a:extLst>
              <a:ext uri="{FF2B5EF4-FFF2-40B4-BE49-F238E27FC236}">
                <a16:creationId xmlns:a16="http://schemas.microsoft.com/office/drawing/2014/main" id="{F2726695-A42F-42FB-CFD0-87ED1056F887}"/>
              </a:ext>
            </a:extLst>
          </p:cNvPr>
          <p:cNvSpPr txBox="1">
            <a:spLocks noChangeArrowheads="1"/>
          </p:cNvSpPr>
          <p:nvPr/>
        </p:nvSpPr>
        <p:spPr bwMode="auto">
          <a:xfrm>
            <a:off x="9677400" y="5943600"/>
            <a:ext cx="9906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t>Año</a:t>
            </a:r>
            <a:endParaRPr lang="es-ES" altLang="es-ES" sz="1600" b="1"/>
          </a:p>
        </p:txBody>
      </p:sp>
      <p:sp>
        <p:nvSpPr>
          <p:cNvPr id="320520" name="Text Box 8">
            <a:extLst>
              <a:ext uri="{FF2B5EF4-FFF2-40B4-BE49-F238E27FC236}">
                <a16:creationId xmlns:a16="http://schemas.microsoft.com/office/drawing/2014/main" id="{913CAD78-07AD-085F-2ECD-61799B9FCFCD}"/>
              </a:ext>
            </a:extLst>
          </p:cNvPr>
          <p:cNvSpPr txBox="1">
            <a:spLocks noChangeArrowheads="1"/>
          </p:cNvSpPr>
          <p:nvPr/>
        </p:nvSpPr>
        <p:spPr bwMode="auto">
          <a:xfrm>
            <a:off x="4495800" y="1143000"/>
            <a:ext cx="54864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1957D1"/>
                </a:solidFill>
              </a:rPr>
              <a:t>(a) Producto real vs. potencial desde 1989 a 2004</a:t>
            </a:r>
            <a:endParaRPr lang="es-ES" altLang="es-ES" sz="1600" b="1" dirty="0">
              <a:solidFill>
                <a:srgbClr val="1957D1"/>
              </a:solidFill>
            </a:endParaRPr>
          </a:p>
        </p:txBody>
      </p:sp>
      <p:sp>
        <p:nvSpPr>
          <p:cNvPr id="320521" name="Text Box 9">
            <a:extLst>
              <a:ext uri="{FF2B5EF4-FFF2-40B4-BE49-F238E27FC236}">
                <a16:creationId xmlns:a16="http://schemas.microsoft.com/office/drawing/2014/main" id="{6428F61E-A769-5C8F-7A78-300022D90057}"/>
              </a:ext>
            </a:extLst>
          </p:cNvPr>
          <p:cNvSpPr txBox="1">
            <a:spLocks noChangeArrowheads="1"/>
          </p:cNvSpPr>
          <p:nvPr/>
        </p:nvSpPr>
        <p:spPr bwMode="auto">
          <a:xfrm>
            <a:off x="3467100" y="3109654"/>
            <a:ext cx="20574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777777"/>
                </a:solidFill>
              </a:rPr>
              <a:t>El producto potencial excede al PBI real</a:t>
            </a:r>
            <a:endParaRPr lang="es-ES" altLang="es-ES" sz="1600" b="1" dirty="0">
              <a:solidFill>
                <a:srgbClr val="777777"/>
              </a:solidFill>
            </a:endParaRPr>
          </a:p>
        </p:txBody>
      </p:sp>
      <p:sp>
        <p:nvSpPr>
          <p:cNvPr id="320522" name="Text Box 10">
            <a:extLst>
              <a:ext uri="{FF2B5EF4-FFF2-40B4-BE49-F238E27FC236}">
                <a16:creationId xmlns:a16="http://schemas.microsoft.com/office/drawing/2014/main" id="{73924FBF-B447-206B-6036-3B029DCB1811}"/>
              </a:ext>
            </a:extLst>
          </p:cNvPr>
          <p:cNvSpPr txBox="1">
            <a:spLocks noChangeArrowheads="1"/>
          </p:cNvSpPr>
          <p:nvPr/>
        </p:nvSpPr>
        <p:spPr bwMode="auto">
          <a:xfrm>
            <a:off x="5977758" y="2537084"/>
            <a:ext cx="22860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777777"/>
                </a:solidFill>
              </a:rPr>
              <a:t>EL PBI real excede al producto potencial</a:t>
            </a:r>
            <a:endParaRPr lang="es-ES" altLang="es-ES" sz="1600" b="1" dirty="0">
              <a:solidFill>
                <a:srgbClr val="777777"/>
              </a:solidFill>
            </a:endParaRPr>
          </a:p>
        </p:txBody>
      </p:sp>
      <p:sp>
        <p:nvSpPr>
          <p:cNvPr id="320523" name="Text Box 11">
            <a:extLst>
              <a:ext uri="{FF2B5EF4-FFF2-40B4-BE49-F238E27FC236}">
                <a16:creationId xmlns:a16="http://schemas.microsoft.com/office/drawing/2014/main" id="{607051A0-D94B-758A-6AF6-FE88FB0C509E}"/>
              </a:ext>
            </a:extLst>
          </p:cNvPr>
          <p:cNvSpPr txBox="1">
            <a:spLocks noChangeArrowheads="1"/>
          </p:cNvSpPr>
          <p:nvPr/>
        </p:nvSpPr>
        <p:spPr bwMode="auto">
          <a:xfrm>
            <a:off x="4724400" y="4495801"/>
            <a:ext cx="20574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El producto potencial iguala al PBI real</a:t>
            </a:r>
            <a:endParaRPr lang="es-ES" altLang="es-ES" sz="1600" b="1">
              <a:solidFill>
                <a:srgbClr val="777777"/>
              </a:solidFill>
            </a:endParaRPr>
          </a:p>
        </p:txBody>
      </p:sp>
      <p:sp>
        <p:nvSpPr>
          <p:cNvPr id="320524" name="Text Box 12">
            <a:extLst>
              <a:ext uri="{FF2B5EF4-FFF2-40B4-BE49-F238E27FC236}">
                <a16:creationId xmlns:a16="http://schemas.microsoft.com/office/drawing/2014/main" id="{489FCB55-3573-69F4-D4D5-1AF764BB8980}"/>
              </a:ext>
            </a:extLst>
          </p:cNvPr>
          <p:cNvSpPr txBox="1">
            <a:spLocks noChangeArrowheads="1"/>
          </p:cNvSpPr>
          <p:nvPr/>
        </p:nvSpPr>
        <p:spPr bwMode="auto">
          <a:xfrm>
            <a:off x="9259614" y="2469892"/>
            <a:ext cx="1143000" cy="482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4D4D4D"/>
                </a:solidFill>
              </a:rPr>
              <a:t>Producto potencial</a:t>
            </a:r>
            <a:endParaRPr lang="es-ES" altLang="es-ES" sz="1600" b="1" dirty="0">
              <a:solidFill>
                <a:srgbClr val="4D4D4D"/>
              </a:solidFill>
            </a:endParaRPr>
          </a:p>
        </p:txBody>
      </p:sp>
      <p:sp>
        <p:nvSpPr>
          <p:cNvPr id="320526" name="Text Box 14">
            <a:extLst>
              <a:ext uri="{FF2B5EF4-FFF2-40B4-BE49-F238E27FC236}">
                <a16:creationId xmlns:a16="http://schemas.microsoft.com/office/drawing/2014/main" id="{5D667F8F-A7E7-DE18-66D4-1E31A3662727}"/>
              </a:ext>
            </a:extLst>
          </p:cNvPr>
          <p:cNvSpPr txBox="1">
            <a:spLocks noChangeArrowheads="1"/>
          </p:cNvSpPr>
          <p:nvPr/>
        </p:nvSpPr>
        <p:spPr bwMode="auto">
          <a:xfrm>
            <a:off x="9486900" y="3110984"/>
            <a:ext cx="838200" cy="482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050BF3"/>
                </a:solidFill>
              </a:rPr>
              <a:t>PBI real</a:t>
            </a:r>
            <a:endParaRPr lang="es-ES" altLang="es-ES" sz="1600" b="1">
              <a:solidFill>
                <a:srgbClr val="050BF3"/>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05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05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05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05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05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05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05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05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05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0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4" grpId="0"/>
      <p:bldP spid="320518" grpId="0" animBg="1"/>
      <p:bldP spid="320519" grpId="0" animBg="1"/>
      <p:bldP spid="320520" grpId="0" animBg="1"/>
      <p:bldP spid="320521" grpId="0" animBg="1"/>
      <p:bldP spid="320522" grpId="0" animBg="1"/>
      <p:bldP spid="320523" grpId="0" animBg="1"/>
      <p:bldP spid="320524" grpId="0" animBg="1"/>
      <p:bldP spid="3205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D6120B7F-C31C-B958-E5D8-1E475C0C868C}"/>
              </a:ext>
            </a:extLst>
          </p:cNvPr>
          <p:cNvSpPr>
            <a:spLocks noGrp="1" noRot="1" noChangeArrowheads="1"/>
          </p:cNvSpPr>
          <p:nvPr>
            <p:ph type="title"/>
          </p:nvPr>
        </p:nvSpPr>
        <p:spPr>
          <a:xfrm>
            <a:off x="3090041" y="152400"/>
            <a:ext cx="9017876" cy="819807"/>
          </a:xfrm>
        </p:spPr>
        <p:txBody>
          <a:bodyPr rtlCol="0">
            <a:noAutofit/>
          </a:bodyPr>
          <a:lstStyle/>
          <a:p>
            <a:pPr>
              <a:defRPr/>
            </a:pPr>
            <a:r>
              <a:rPr lang="es-ES" altLang="es-ES" sz="2400" dirty="0">
                <a:solidFill>
                  <a:srgbClr val="1957D1"/>
                </a:solidFill>
              </a:rPr>
              <a:t>El crecimiento económico desplaza la curva OA de L/P hacia la derecha</a:t>
            </a:r>
          </a:p>
        </p:txBody>
      </p:sp>
      <p:pic>
        <p:nvPicPr>
          <p:cNvPr id="266249" name="Picture 9">
            <a:extLst>
              <a:ext uri="{FF2B5EF4-FFF2-40B4-BE49-F238E27FC236}">
                <a16:creationId xmlns:a16="http://schemas.microsoft.com/office/drawing/2014/main" id="{D39DBA0B-824E-6595-7BD0-00DB0BDA8E4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57400" y="1447801"/>
            <a:ext cx="7772400" cy="4837113"/>
          </a:xfrm>
        </p:spPr>
      </p:pic>
      <p:sp>
        <p:nvSpPr>
          <p:cNvPr id="16388" name="10 Marcador de número de diapositiva">
            <a:extLst>
              <a:ext uri="{FF2B5EF4-FFF2-40B4-BE49-F238E27FC236}">
                <a16:creationId xmlns:a16="http://schemas.microsoft.com/office/drawing/2014/main" id="{27409E9F-9A1E-6A3C-B351-25A0E5A4A8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2D3A54E1-BDB1-494A-AEAA-80BF43B503B5}" type="slidenum">
              <a:rPr lang="en-US" altLang="es-ES" sz="1200">
                <a:latin typeface="Arial" panose="020B0604020202020204" pitchFamily="34" charset="0"/>
              </a:rPr>
              <a:pPr eaLnBrk="1" hangingPunct="1"/>
              <a:t>35</a:t>
            </a:fld>
            <a:endParaRPr lang="en-US" altLang="es-ES" sz="1200">
              <a:latin typeface="Arial" panose="020B0604020202020204" pitchFamily="34" charset="0"/>
            </a:endParaRPr>
          </a:p>
        </p:txBody>
      </p:sp>
      <p:sp>
        <p:nvSpPr>
          <p:cNvPr id="16389" name="Text Box 3">
            <a:extLst>
              <a:ext uri="{FF2B5EF4-FFF2-40B4-BE49-F238E27FC236}">
                <a16:creationId xmlns:a16="http://schemas.microsoft.com/office/drawing/2014/main" id="{843726D3-2848-2A15-D630-6D62E0A002E5}"/>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6390" name="Rectangle 4">
            <a:extLst>
              <a:ext uri="{FF2B5EF4-FFF2-40B4-BE49-F238E27FC236}">
                <a16:creationId xmlns:a16="http://schemas.microsoft.com/office/drawing/2014/main" id="{3E407697-DB2A-BCB5-F1B4-2E34D45D61FE}"/>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266254" name="Text Box 14">
            <a:extLst>
              <a:ext uri="{FF2B5EF4-FFF2-40B4-BE49-F238E27FC236}">
                <a16:creationId xmlns:a16="http://schemas.microsoft.com/office/drawing/2014/main" id="{1C9C6196-94D2-4FF0-42F9-92E9CBAB229D}"/>
              </a:ext>
            </a:extLst>
          </p:cNvPr>
          <p:cNvSpPr txBox="1">
            <a:spLocks noChangeArrowheads="1"/>
          </p:cNvSpPr>
          <p:nvPr/>
        </p:nvSpPr>
        <p:spPr bwMode="auto">
          <a:xfrm>
            <a:off x="2057400" y="1524001"/>
            <a:ext cx="1524000" cy="116522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2200" b="1" dirty="0"/>
              <a:t>Nivel general de precios</a:t>
            </a:r>
            <a:endParaRPr lang="es-ES" altLang="es-ES" sz="2200" b="1" dirty="0"/>
          </a:p>
        </p:txBody>
      </p:sp>
      <p:sp>
        <p:nvSpPr>
          <p:cNvPr id="266255" name="Text Box 15">
            <a:extLst>
              <a:ext uri="{FF2B5EF4-FFF2-40B4-BE49-F238E27FC236}">
                <a16:creationId xmlns:a16="http://schemas.microsoft.com/office/drawing/2014/main" id="{2663E6F5-506C-2935-CF13-B6C6BB102AFE}"/>
              </a:ext>
            </a:extLst>
          </p:cNvPr>
          <p:cNvSpPr txBox="1">
            <a:spLocks noChangeArrowheads="1"/>
          </p:cNvSpPr>
          <p:nvPr/>
        </p:nvSpPr>
        <p:spPr bwMode="auto">
          <a:xfrm>
            <a:off x="8458200" y="5943601"/>
            <a:ext cx="1371600" cy="360363"/>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2200" b="1" dirty="0"/>
              <a:t>PBI real</a:t>
            </a:r>
            <a:endParaRPr lang="es-ES" altLang="es-ES" sz="2200" b="1" dirty="0"/>
          </a:p>
        </p:txBody>
      </p:sp>
      <p:sp>
        <p:nvSpPr>
          <p:cNvPr id="266256" name="Text Box 16">
            <a:extLst>
              <a:ext uri="{FF2B5EF4-FFF2-40B4-BE49-F238E27FC236}">
                <a16:creationId xmlns:a16="http://schemas.microsoft.com/office/drawing/2014/main" id="{8FE5CDEC-B332-C367-814F-ECFB1B174ABB}"/>
              </a:ext>
            </a:extLst>
          </p:cNvPr>
          <p:cNvSpPr txBox="1">
            <a:spLocks noChangeArrowheads="1"/>
          </p:cNvSpPr>
          <p:nvPr/>
        </p:nvSpPr>
        <p:spPr bwMode="auto">
          <a:xfrm>
            <a:off x="4343400" y="1905000"/>
            <a:ext cx="17526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t>(OA de LP)</a:t>
            </a:r>
            <a:r>
              <a:rPr lang="es-UY" altLang="es-ES" b="1" baseline="-25000"/>
              <a:t>1</a:t>
            </a:r>
            <a:r>
              <a:rPr lang="es-UY" altLang="es-ES" b="1"/>
              <a:t> </a:t>
            </a:r>
            <a:endParaRPr lang="es-ES" altLang="es-ES" b="1"/>
          </a:p>
        </p:txBody>
      </p:sp>
      <p:sp>
        <p:nvSpPr>
          <p:cNvPr id="266259" name="Text Box 19">
            <a:extLst>
              <a:ext uri="{FF2B5EF4-FFF2-40B4-BE49-F238E27FC236}">
                <a16:creationId xmlns:a16="http://schemas.microsoft.com/office/drawing/2014/main" id="{B80F0655-64C1-0D64-8404-9DA2952061EA}"/>
              </a:ext>
            </a:extLst>
          </p:cNvPr>
          <p:cNvSpPr txBox="1">
            <a:spLocks noChangeArrowheads="1"/>
          </p:cNvSpPr>
          <p:nvPr/>
        </p:nvSpPr>
        <p:spPr bwMode="auto">
          <a:xfrm>
            <a:off x="5943600" y="1905000"/>
            <a:ext cx="17526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t>(OA de LP)</a:t>
            </a:r>
            <a:r>
              <a:rPr lang="es-UY" altLang="es-ES" b="1" baseline="-25000"/>
              <a:t>2</a:t>
            </a:r>
            <a:r>
              <a:rPr lang="es-UY" altLang="es-ES" b="1"/>
              <a:t> </a:t>
            </a:r>
            <a:endParaRPr lang="es-ES" altLang="es-ES" b="1"/>
          </a:p>
        </p:txBody>
      </p:sp>
      <p:sp>
        <p:nvSpPr>
          <p:cNvPr id="266260" name="Text Box 20">
            <a:extLst>
              <a:ext uri="{FF2B5EF4-FFF2-40B4-BE49-F238E27FC236}">
                <a16:creationId xmlns:a16="http://schemas.microsoft.com/office/drawing/2014/main" id="{7EA00606-4BF0-96BD-9ECE-3FD954BB0EB5}"/>
              </a:ext>
            </a:extLst>
          </p:cNvPr>
          <p:cNvSpPr txBox="1">
            <a:spLocks noChangeArrowheads="1"/>
          </p:cNvSpPr>
          <p:nvPr/>
        </p:nvSpPr>
        <p:spPr bwMode="auto">
          <a:xfrm>
            <a:off x="7696200" y="1905000"/>
            <a:ext cx="17526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t>(OA de LP)</a:t>
            </a:r>
            <a:r>
              <a:rPr lang="es-UY" altLang="es-ES" b="1" baseline="-25000"/>
              <a:t>3</a:t>
            </a:r>
            <a:r>
              <a:rPr lang="es-UY" altLang="es-ES" b="1"/>
              <a:t> </a:t>
            </a:r>
            <a:endParaRPr lang="es-ES" altLang="es-ES" b="1"/>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66249"/>
                                        </p:tgtEl>
                                        <p:attrNameLst>
                                          <p:attrName>style.visibility</p:attrName>
                                        </p:attrNameLst>
                                      </p:cBhvr>
                                      <p:to>
                                        <p:strVal val="visible"/>
                                      </p:to>
                                    </p:set>
                                    <p:animEffect transition="in" filter="box(in)">
                                      <p:cBhvr>
                                        <p:cTn id="11" dur="500"/>
                                        <p:tgtEl>
                                          <p:spTgt spid="26624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6625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6625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6625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6625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66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2" grpId="0"/>
      <p:bldP spid="266254" grpId="0" animBg="1"/>
      <p:bldP spid="266255" grpId="0" animBg="1"/>
      <p:bldP spid="266256" grpId="0" animBg="1"/>
      <p:bldP spid="266259" grpId="0" animBg="1"/>
      <p:bldP spid="26626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692B30F9-509F-9F38-4043-3D7950FE7497}"/>
              </a:ext>
            </a:extLst>
          </p:cNvPr>
          <p:cNvSpPr>
            <a:spLocks noGrp="1" noRot="1" noChangeArrowheads="1"/>
          </p:cNvSpPr>
          <p:nvPr>
            <p:ph type="title"/>
          </p:nvPr>
        </p:nvSpPr>
        <p:spPr>
          <a:xfrm>
            <a:off x="3505200" y="130175"/>
            <a:ext cx="8445062" cy="627061"/>
          </a:xfrm>
        </p:spPr>
        <p:txBody>
          <a:bodyPr/>
          <a:lstStyle/>
          <a:p>
            <a:r>
              <a:rPr lang="es-ES" altLang="es-ES" dirty="0">
                <a:solidFill>
                  <a:srgbClr val="1957D1"/>
                </a:solidFill>
              </a:rPr>
              <a:t>Del corto plazo al largo plazo</a:t>
            </a:r>
          </a:p>
        </p:txBody>
      </p:sp>
      <p:pic>
        <p:nvPicPr>
          <p:cNvPr id="268295" name="Picture 7">
            <a:extLst>
              <a:ext uri="{FF2B5EF4-FFF2-40B4-BE49-F238E27FC236}">
                <a16:creationId xmlns:a16="http://schemas.microsoft.com/office/drawing/2014/main" id="{E676C0D8-CF69-9996-B0B6-8771AAA6D37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95500" y="1174750"/>
            <a:ext cx="7543800" cy="5446713"/>
          </a:xfrm>
        </p:spPr>
      </p:pic>
      <p:sp>
        <p:nvSpPr>
          <p:cNvPr id="17412" name="12 Marcador de número de diapositiva">
            <a:extLst>
              <a:ext uri="{FF2B5EF4-FFF2-40B4-BE49-F238E27FC236}">
                <a16:creationId xmlns:a16="http://schemas.microsoft.com/office/drawing/2014/main" id="{7AA02783-431E-0874-78CA-EF0033D955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545375FA-55C1-47B1-BB59-2FCA1486144D}" type="slidenum">
              <a:rPr lang="en-US" altLang="es-ES" sz="1200">
                <a:latin typeface="Arial" panose="020B0604020202020204" pitchFamily="34" charset="0"/>
              </a:rPr>
              <a:pPr eaLnBrk="1" hangingPunct="1"/>
              <a:t>36</a:t>
            </a:fld>
            <a:endParaRPr lang="en-US" altLang="es-ES" sz="1200">
              <a:latin typeface="Arial" panose="020B0604020202020204" pitchFamily="34" charset="0"/>
            </a:endParaRPr>
          </a:p>
        </p:txBody>
      </p:sp>
      <p:sp>
        <p:nvSpPr>
          <p:cNvPr id="17413" name="Text Box 3">
            <a:extLst>
              <a:ext uri="{FF2B5EF4-FFF2-40B4-BE49-F238E27FC236}">
                <a16:creationId xmlns:a16="http://schemas.microsoft.com/office/drawing/2014/main" id="{349573F2-2D4C-1E29-1614-28FA78BC4FC1}"/>
              </a:ext>
            </a:extLst>
          </p:cNvPr>
          <p:cNvSpPr txBox="1">
            <a:spLocks noChangeArrowheads="1"/>
          </p:cNvSpPr>
          <p:nvPr/>
        </p:nvSpPr>
        <p:spPr bwMode="auto">
          <a:xfrm>
            <a:off x="1600200" y="1371600"/>
            <a:ext cx="906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endParaRPr lang="es-ES" altLang="es-ES" sz="2400"/>
          </a:p>
        </p:txBody>
      </p:sp>
      <p:sp>
        <p:nvSpPr>
          <p:cNvPr id="17414" name="Rectangle 4">
            <a:extLst>
              <a:ext uri="{FF2B5EF4-FFF2-40B4-BE49-F238E27FC236}">
                <a16:creationId xmlns:a16="http://schemas.microsoft.com/office/drawing/2014/main" id="{D8C48C4E-73CA-8644-495E-7B9DA519B0EF}"/>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268298" name="Text Box 10">
            <a:extLst>
              <a:ext uri="{FF2B5EF4-FFF2-40B4-BE49-F238E27FC236}">
                <a16:creationId xmlns:a16="http://schemas.microsoft.com/office/drawing/2014/main" id="{9BAE86D7-C4F3-FB4E-DAC7-E45D3C533CBC}"/>
              </a:ext>
            </a:extLst>
          </p:cNvPr>
          <p:cNvSpPr txBox="1">
            <a:spLocks noChangeArrowheads="1"/>
          </p:cNvSpPr>
          <p:nvPr/>
        </p:nvSpPr>
        <p:spPr bwMode="auto">
          <a:xfrm>
            <a:off x="2095500" y="1255714"/>
            <a:ext cx="1295400" cy="106997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68299" name="Text Box 11">
            <a:extLst>
              <a:ext uri="{FF2B5EF4-FFF2-40B4-BE49-F238E27FC236}">
                <a16:creationId xmlns:a16="http://schemas.microsoft.com/office/drawing/2014/main" id="{9A6E7C53-E26D-0499-C2F2-E1AF00728F54}"/>
              </a:ext>
            </a:extLst>
          </p:cNvPr>
          <p:cNvSpPr txBox="1">
            <a:spLocks noChangeArrowheads="1"/>
          </p:cNvSpPr>
          <p:nvPr/>
        </p:nvSpPr>
        <p:spPr bwMode="auto">
          <a:xfrm>
            <a:off x="8001000" y="6248400"/>
            <a:ext cx="12954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68300" name="Text Box 12">
            <a:extLst>
              <a:ext uri="{FF2B5EF4-FFF2-40B4-BE49-F238E27FC236}">
                <a16:creationId xmlns:a16="http://schemas.microsoft.com/office/drawing/2014/main" id="{788856B5-0330-1A22-9F9F-624F6388D02F}"/>
              </a:ext>
            </a:extLst>
          </p:cNvPr>
          <p:cNvSpPr txBox="1">
            <a:spLocks noChangeArrowheads="1"/>
          </p:cNvSpPr>
          <p:nvPr/>
        </p:nvSpPr>
        <p:spPr bwMode="auto">
          <a:xfrm>
            <a:off x="1905000" y="838200"/>
            <a:ext cx="7924800" cy="336550"/>
          </a:xfrm>
          <a:prstGeom prst="rect">
            <a:avLst/>
          </a:prstGeom>
          <a:solidFill>
            <a:srgbClr val="FF990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b="1" dirty="0"/>
              <a:t>Desplazamiento a la izquierda de la curva OA de corto plazo</a:t>
            </a:r>
            <a:endParaRPr lang="es-ES" altLang="es-ES" b="1" dirty="0"/>
          </a:p>
        </p:txBody>
      </p:sp>
      <p:sp>
        <p:nvSpPr>
          <p:cNvPr id="268301" name="Text Box 13">
            <a:extLst>
              <a:ext uri="{FF2B5EF4-FFF2-40B4-BE49-F238E27FC236}">
                <a16:creationId xmlns:a16="http://schemas.microsoft.com/office/drawing/2014/main" id="{C8F8D14B-4ED8-6FE9-1C63-F9F89DFFCA59}"/>
              </a:ext>
            </a:extLst>
          </p:cNvPr>
          <p:cNvSpPr txBox="1">
            <a:spLocks noChangeArrowheads="1"/>
          </p:cNvSpPr>
          <p:nvPr/>
        </p:nvSpPr>
        <p:spPr bwMode="auto">
          <a:xfrm>
            <a:off x="7696200" y="3276601"/>
            <a:ext cx="1600200" cy="1654175"/>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Un aumento en los salarios nominales desplaza la OA de CP hacia la izquierda</a:t>
            </a:r>
            <a:endParaRPr lang="es-ES" altLang="es-ES" sz="1600" b="1">
              <a:solidFill>
                <a:srgbClr val="777777"/>
              </a:solidFill>
            </a:endParaRPr>
          </a:p>
        </p:txBody>
      </p:sp>
      <p:sp>
        <p:nvSpPr>
          <p:cNvPr id="268302" name="Text Box 14">
            <a:extLst>
              <a:ext uri="{FF2B5EF4-FFF2-40B4-BE49-F238E27FC236}">
                <a16:creationId xmlns:a16="http://schemas.microsoft.com/office/drawing/2014/main" id="{7CF4C2B5-91C8-6AAE-60A2-4AA1D1B6E693}"/>
              </a:ext>
            </a:extLst>
          </p:cNvPr>
          <p:cNvSpPr txBox="1">
            <a:spLocks noChangeArrowheads="1"/>
          </p:cNvSpPr>
          <p:nvPr/>
        </p:nvSpPr>
        <p:spPr bwMode="auto">
          <a:xfrm>
            <a:off x="5257800" y="1371600"/>
            <a:ext cx="13716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777777"/>
                </a:solidFill>
              </a:rPr>
              <a:t>OA de LP</a:t>
            </a:r>
            <a:endParaRPr lang="es-ES" altLang="es-ES" sz="1800" b="1">
              <a:solidFill>
                <a:srgbClr val="777777"/>
              </a:solidFill>
            </a:endParaRPr>
          </a:p>
        </p:txBody>
      </p:sp>
      <p:sp>
        <p:nvSpPr>
          <p:cNvPr id="268303" name="Text Box 15">
            <a:extLst>
              <a:ext uri="{FF2B5EF4-FFF2-40B4-BE49-F238E27FC236}">
                <a16:creationId xmlns:a16="http://schemas.microsoft.com/office/drawing/2014/main" id="{15BA3F77-7D40-E19B-3357-7BBBB0D6E24F}"/>
              </a:ext>
            </a:extLst>
          </p:cNvPr>
          <p:cNvSpPr txBox="1">
            <a:spLocks noChangeArrowheads="1"/>
          </p:cNvSpPr>
          <p:nvPr/>
        </p:nvSpPr>
        <p:spPr bwMode="auto">
          <a:xfrm>
            <a:off x="6400800" y="21336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r>
              <a:rPr lang="es-UY" altLang="es-ES" sz="1800" b="1" baseline="-25000">
                <a:solidFill>
                  <a:srgbClr val="D33605"/>
                </a:solidFill>
              </a:rPr>
              <a:t>2</a:t>
            </a:r>
            <a:endParaRPr lang="es-ES" altLang="es-ES" sz="1800" b="1">
              <a:solidFill>
                <a:srgbClr val="D33605"/>
              </a:solidFill>
            </a:endParaRPr>
          </a:p>
        </p:txBody>
      </p:sp>
      <p:sp>
        <p:nvSpPr>
          <p:cNvPr id="268304" name="Text Box 16">
            <a:extLst>
              <a:ext uri="{FF2B5EF4-FFF2-40B4-BE49-F238E27FC236}">
                <a16:creationId xmlns:a16="http://schemas.microsoft.com/office/drawing/2014/main" id="{AF012EA5-0185-9F12-5067-2A9D32173119}"/>
              </a:ext>
            </a:extLst>
          </p:cNvPr>
          <p:cNvSpPr txBox="1">
            <a:spLocks noChangeArrowheads="1"/>
          </p:cNvSpPr>
          <p:nvPr/>
        </p:nvSpPr>
        <p:spPr bwMode="auto">
          <a:xfrm>
            <a:off x="7848600" y="23622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FF9999"/>
                </a:solidFill>
              </a:rPr>
              <a:t>(OA de CP)</a:t>
            </a:r>
            <a:r>
              <a:rPr lang="es-UY" altLang="es-ES" sz="1800" b="1" baseline="-25000">
                <a:solidFill>
                  <a:srgbClr val="FF9999"/>
                </a:solidFill>
              </a:rPr>
              <a:t>1</a:t>
            </a:r>
            <a:endParaRPr lang="es-ES" altLang="es-ES" sz="1800" b="1">
              <a:solidFill>
                <a:srgbClr val="FF9999"/>
              </a:solidFill>
            </a:endParaRPr>
          </a:p>
        </p:txBody>
      </p:sp>
      <p:cxnSp>
        <p:nvCxnSpPr>
          <p:cNvPr id="3" name="Conector recto 2">
            <a:extLst>
              <a:ext uri="{FF2B5EF4-FFF2-40B4-BE49-F238E27FC236}">
                <a16:creationId xmlns:a16="http://schemas.microsoft.com/office/drawing/2014/main" id="{4DE00BBD-83E4-49EC-CFF3-9F777C5B49F1}"/>
              </a:ext>
            </a:extLst>
          </p:cNvPr>
          <p:cNvCxnSpPr/>
          <p:nvPr/>
        </p:nvCxnSpPr>
        <p:spPr>
          <a:xfrm flipH="1">
            <a:off x="3457903" y="3804745"/>
            <a:ext cx="263809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ángulo 3">
            <a:extLst>
              <a:ext uri="{FF2B5EF4-FFF2-40B4-BE49-F238E27FC236}">
                <a16:creationId xmlns:a16="http://schemas.microsoft.com/office/drawing/2014/main" id="{C34AD18B-ED21-7163-2A17-3BC1B58B4795}"/>
              </a:ext>
            </a:extLst>
          </p:cNvPr>
          <p:cNvSpPr/>
          <p:nvPr/>
        </p:nvSpPr>
        <p:spPr>
          <a:xfrm>
            <a:off x="6134100" y="3647090"/>
            <a:ext cx="457200" cy="262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A2</a:t>
            </a:r>
            <a:endParaRPr lang="es-EC"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82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68295"/>
                                        </p:tgtEl>
                                        <p:attrNameLst>
                                          <p:attrName>style.visibility</p:attrName>
                                        </p:attrNameLst>
                                      </p:cBhvr>
                                      <p:to>
                                        <p:strVal val="visible"/>
                                      </p:to>
                                    </p:set>
                                    <p:animEffect transition="in" filter="box(in)">
                                      <p:cBhvr>
                                        <p:cTn id="11" dur="500"/>
                                        <p:tgtEl>
                                          <p:spTgt spid="268295"/>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6830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6829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6829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6830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6830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6830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683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0" grpId="0"/>
      <p:bldP spid="268298" grpId="0" animBg="1"/>
      <p:bldP spid="268299" grpId="0" animBg="1"/>
      <p:bldP spid="268300" grpId="0" animBg="1"/>
      <p:bldP spid="268301" grpId="0" animBg="1"/>
      <p:bldP spid="268302" grpId="0" animBg="1"/>
      <p:bldP spid="268303" grpId="0" animBg="1"/>
      <p:bldP spid="26830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C6887B0D-E8C0-A74C-42B9-86EF8EF2AF12}"/>
              </a:ext>
            </a:extLst>
          </p:cNvPr>
          <p:cNvSpPr>
            <a:spLocks noGrp="1" noRot="1" noChangeArrowheads="1"/>
          </p:cNvSpPr>
          <p:nvPr>
            <p:ph type="title"/>
          </p:nvPr>
        </p:nvSpPr>
        <p:spPr>
          <a:xfrm>
            <a:off x="3276600" y="63062"/>
            <a:ext cx="8852338" cy="719959"/>
          </a:xfrm>
        </p:spPr>
        <p:txBody>
          <a:bodyPr/>
          <a:lstStyle/>
          <a:p>
            <a:r>
              <a:rPr lang="es-ES" altLang="es-ES" dirty="0">
                <a:solidFill>
                  <a:srgbClr val="1957D1"/>
                </a:solidFill>
              </a:rPr>
              <a:t>Del corto plazo al largo plazo</a:t>
            </a:r>
          </a:p>
        </p:txBody>
      </p:sp>
      <p:pic>
        <p:nvPicPr>
          <p:cNvPr id="270344" name="Picture 8">
            <a:extLst>
              <a:ext uri="{FF2B5EF4-FFF2-40B4-BE49-F238E27FC236}">
                <a16:creationId xmlns:a16="http://schemas.microsoft.com/office/drawing/2014/main" id="{11511930-0041-8A25-8200-14C0C35D209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81200" y="1219200"/>
            <a:ext cx="7315200" cy="5456238"/>
          </a:xfrm>
        </p:spPr>
      </p:pic>
      <p:sp>
        <p:nvSpPr>
          <p:cNvPr id="18436" name="11 Marcador de número de diapositiva">
            <a:extLst>
              <a:ext uri="{FF2B5EF4-FFF2-40B4-BE49-F238E27FC236}">
                <a16:creationId xmlns:a16="http://schemas.microsoft.com/office/drawing/2014/main" id="{774763D4-6360-40A4-B563-7C3C048812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F7C7468-6389-4F0A-8E77-9E0D75CC7CE4}" type="slidenum">
              <a:rPr lang="en-US" altLang="es-ES" sz="1200">
                <a:latin typeface="Arial" panose="020B0604020202020204" pitchFamily="34" charset="0"/>
              </a:rPr>
              <a:pPr eaLnBrk="1" hangingPunct="1"/>
              <a:t>37</a:t>
            </a:fld>
            <a:endParaRPr lang="en-US" altLang="es-ES" sz="1200">
              <a:latin typeface="Arial" panose="020B0604020202020204" pitchFamily="34" charset="0"/>
            </a:endParaRPr>
          </a:p>
        </p:txBody>
      </p:sp>
      <p:sp>
        <p:nvSpPr>
          <p:cNvPr id="18437" name="Rectangle 4">
            <a:extLst>
              <a:ext uri="{FF2B5EF4-FFF2-40B4-BE49-F238E27FC236}">
                <a16:creationId xmlns:a16="http://schemas.microsoft.com/office/drawing/2014/main" id="{1FE8890E-8E0F-AE55-2B43-F62CBA468C70}"/>
              </a:ext>
            </a:extLst>
          </p:cNvPr>
          <p:cNvSpPr>
            <a:spLocks noChangeArrowheads="1"/>
          </p:cNvSpPr>
          <p:nvPr/>
        </p:nvSpPr>
        <p:spPr bwMode="auto">
          <a:xfrm>
            <a:off x="1524001" y="506837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none" anchor="ctr">
            <a:spAutoFit/>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endParaRPr lang="es-ES" altLang="es-ES" sz="1800">
              <a:latin typeface="Arial" panose="020B0604020202020204" pitchFamily="34" charset="0"/>
            </a:endParaRPr>
          </a:p>
        </p:txBody>
      </p:sp>
      <p:sp>
        <p:nvSpPr>
          <p:cNvPr id="270346" name="Text Box 10">
            <a:extLst>
              <a:ext uri="{FF2B5EF4-FFF2-40B4-BE49-F238E27FC236}">
                <a16:creationId xmlns:a16="http://schemas.microsoft.com/office/drawing/2014/main" id="{1EB95B85-812A-EE52-E580-1EB70F1693AD}"/>
              </a:ext>
            </a:extLst>
          </p:cNvPr>
          <p:cNvSpPr txBox="1">
            <a:spLocks noChangeArrowheads="1"/>
          </p:cNvSpPr>
          <p:nvPr/>
        </p:nvSpPr>
        <p:spPr bwMode="auto">
          <a:xfrm>
            <a:off x="1981200" y="1219201"/>
            <a:ext cx="1295400" cy="106997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70347" name="Text Box 11">
            <a:extLst>
              <a:ext uri="{FF2B5EF4-FFF2-40B4-BE49-F238E27FC236}">
                <a16:creationId xmlns:a16="http://schemas.microsoft.com/office/drawing/2014/main" id="{2FE3D5DC-56BC-539F-DE93-4ADA81FBDAD2}"/>
              </a:ext>
            </a:extLst>
          </p:cNvPr>
          <p:cNvSpPr txBox="1">
            <a:spLocks noChangeArrowheads="1"/>
          </p:cNvSpPr>
          <p:nvPr/>
        </p:nvSpPr>
        <p:spPr bwMode="auto">
          <a:xfrm>
            <a:off x="1905000" y="762000"/>
            <a:ext cx="7924800" cy="336550"/>
          </a:xfrm>
          <a:prstGeom prst="rect">
            <a:avLst/>
          </a:prstGeom>
          <a:solidFill>
            <a:srgbClr val="FF990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b="1"/>
              <a:t>Desplazamiento a la derecha de la curva OA de corto plazo</a:t>
            </a:r>
            <a:endParaRPr lang="es-ES" altLang="es-ES" b="1"/>
          </a:p>
        </p:txBody>
      </p:sp>
      <p:sp>
        <p:nvSpPr>
          <p:cNvPr id="270348" name="Text Box 12">
            <a:extLst>
              <a:ext uri="{FF2B5EF4-FFF2-40B4-BE49-F238E27FC236}">
                <a16:creationId xmlns:a16="http://schemas.microsoft.com/office/drawing/2014/main" id="{AD76D084-05FE-81DA-B630-BA1B78A76B16}"/>
              </a:ext>
            </a:extLst>
          </p:cNvPr>
          <p:cNvSpPr txBox="1">
            <a:spLocks noChangeArrowheads="1"/>
          </p:cNvSpPr>
          <p:nvPr/>
        </p:nvSpPr>
        <p:spPr bwMode="auto">
          <a:xfrm>
            <a:off x="8077200" y="6324600"/>
            <a:ext cx="12954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70349" name="Text Box 13">
            <a:extLst>
              <a:ext uri="{FF2B5EF4-FFF2-40B4-BE49-F238E27FC236}">
                <a16:creationId xmlns:a16="http://schemas.microsoft.com/office/drawing/2014/main" id="{463B49D6-EECE-921C-974E-66723CAA2B4B}"/>
              </a:ext>
            </a:extLst>
          </p:cNvPr>
          <p:cNvSpPr txBox="1">
            <a:spLocks noChangeArrowheads="1"/>
          </p:cNvSpPr>
          <p:nvPr/>
        </p:nvSpPr>
        <p:spPr bwMode="auto">
          <a:xfrm>
            <a:off x="5334000" y="1447800"/>
            <a:ext cx="13716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777777"/>
                </a:solidFill>
              </a:rPr>
              <a:t>OA de LP</a:t>
            </a:r>
            <a:endParaRPr lang="es-ES" altLang="es-ES" sz="1800" b="1">
              <a:solidFill>
                <a:srgbClr val="777777"/>
              </a:solidFill>
            </a:endParaRPr>
          </a:p>
        </p:txBody>
      </p:sp>
      <p:sp>
        <p:nvSpPr>
          <p:cNvPr id="270350" name="Text Box 14">
            <a:extLst>
              <a:ext uri="{FF2B5EF4-FFF2-40B4-BE49-F238E27FC236}">
                <a16:creationId xmlns:a16="http://schemas.microsoft.com/office/drawing/2014/main" id="{568794E2-9542-2CCE-FBC1-88E8BB961E71}"/>
              </a:ext>
            </a:extLst>
          </p:cNvPr>
          <p:cNvSpPr txBox="1">
            <a:spLocks noChangeArrowheads="1"/>
          </p:cNvSpPr>
          <p:nvPr/>
        </p:nvSpPr>
        <p:spPr bwMode="auto">
          <a:xfrm>
            <a:off x="8001000" y="16002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777777"/>
                </a:solidFill>
              </a:rPr>
              <a:t>(OA de CP)</a:t>
            </a:r>
            <a:r>
              <a:rPr lang="es-UY" altLang="es-ES" sz="1800" b="1" baseline="-25000">
                <a:solidFill>
                  <a:srgbClr val="777777"/>
                </a:solidFill>
              </a:rPr>
              <a:t>2</a:t>
            </a:r>
            <a:endParaRPr lang="es-ES" altLang="es-ES" sz="1800" b="1">
              <a:solidFill>
                <a:srgbClr val="777777"/>
              </a:solidFill>
            </a:endParaRPr>
          </a:p>
        </p:txBody>
      </p:sp>
      <p:sp>
        <p:nvSpPr>
          <p:cNvPr id="270351" name="Text Box 15">
            <a:extLst>
              <a:ext uri="{FF2B5EF4-FFF2-40B4-BE49-F238E27FC236}">
                <a16:creationId xmlns:a16="http://schemas.microsoft.com/office/drawing/2014/main" id="{E42EDCAA-6E8C-DEA8-3FBF-997398EB77BC}"/>
              </a:ext>
            </a:extLst>
          </p:cNvPr>
          <p:cNvSpPr txBox="1">
            <a:spLocks noChangeArrowheads="1"/>
          </p:cNvSpPr>
          <p:nvPr/>
        </p:nvSpPr>
        <p:spPr bwMode="auto">
          <a:xfrm>
            <a:off x="6553200" y="14478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777777"/>
                </a:solidFill>
              </a:rPr>
              <a:t>(OA de CP)</a:t>
            </a:r>
            <a:r>
              <a:rPr lang="es-UY" altLang="es-ES" sz="1800" b="1" baseline="-25000">
                <a:solidFill>
                  <a:srgbClr val="777777"/>
                </a:solidFill>
              </a:rPr>
              <a:t>1</a:t>
            </a:r>
            <a:endParaRPr lang="es-ES" altLang="es-ES" sz="1800" b="1">
              <a:solidFill>
                <a:srgbClr val="777777"/>
              </a:solidFill>
            </a:endParaRPr>
          </a:p>
        </p:txBody>
      </p:sp>
      <p:sp>
        <p:nvSpPr>
          <p:cNvPr id="270352" name="Text Box 16">
            <a:extLst>
              <a:ext uri="{FF2B5EF4-FFF2-40B4-BE49-F238E27FC236}">
                <a16:creationId xmlns:a16="http://schemas.microsoft.com/office/drawing/2014/main" id="{82EE8AB9-D5B2-05A4-B854-13F1BA615A4B}"/>
              </a:ext>
            </a:extLst>
          </p:cNvPr>
          <p:cNvSpPr txBox="1">
            <a:spLocks noChangeArrowheads="1"/>
          </p:cNvSpPr>
          <p:nvPr/>
        </p:nvSpPr>
        <p:spPr bwMode="auto">
          <a:xfrm>
            <a:off x="7391400" y="2743201"/>
            <a:ext cx="1371600" cy="1654175"/>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777777"/>
                </a:solidFill>
              </a:rPr>
              <a:t>Una caída en los salarios nominales desplaza la OA de CP hacia la derecha</a:t>
            </a:r>
            <a:endParaRPr lang="es-ES" altLang="es-ES" sz="1600" b="1">
              <a:solidFill>
                <a:srgbClr val="777777"/>
              </a:solidFill>
            </a:endParaRPr>
          </a:p>
        </p:txBody>
      </p:sp>
      <p:cxnSp>
        <p:nvCxnSpPr>
          <p:cNvPr id="3" name="Conector recto 2">
            <a:extLst>
              <a:ext uri="{FF2B5EF4-FFF2-40B4-BE49-F238E27FC236}">
                <a16:creationId xmlns:a16="http://schemas.microsoft.com/office/drawing/2014/main" id="{9355AD6B-B05A-5C60-4869-7C541B8637F5}"/>
              </a:ext>
            </a:extLst>
          </p:cNvPr>
          <p:cNvCxnSpPr/>
          <p:nvPr/>
        </p:nvCxnSpPr>
        <p:spPr>
          <a:xfrm>
            <a:off x="3342290" y="3494690"/>
            <a:ext cx="2753710"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 name="CuadroTexto 3">
            <a:extLst>
              <a:ext uri="{FF2B5EF4-FFF2-40B4-BE49-F238E27FC236}">
                <a16:creationId xmlns:a16="http://schemas.microsoft.com/office/drawing/2014/main" id="{EE5CD81C-89C8-9D99-340D-5CA690CF6529}"/>
              </a:ext>
            </a:extLst>
          </p:cNvPr>
          <p:cNvSpPr txBox="1"/>
          <p:nvPr/>
        </p:nvSpPr>
        <p:spPr>
          <a:xfrm>
            <a:off x="6048703" y="3268716"/>
            <a:ext cx="415159" cy="307777"/>
          </a:xfrm>
          <a:prstGeom prst="rect">
            <a:avLst/>
          </a:prstGeom>
          <a:noFill/>
        </p:spPr>
        <p:txBody>
          <a:bodyPr wrap="square" rtlCol="0">
            <a:spAutoFit/>
          </a:bodyPr>
          <a:lstStyle/>
          <a:p>
            <a:r>
              <a:rPr lang="es-ES" b="1" dirty="0"/>
              <a:t>A2</a:t>
            </a:r>
            <a:endParaRPr lang="es-EC" b="1" dirty="0"/>
          </a:p>
        </p:txBody>
      </p:sp>
      <p:sp>
        <p:nvSpPr>
          <p:cNvPr id="5" name="CuadroTexto 4">
            <a:extLst>
              <a:ext uri="{FF2B5EF4-FFF2-40B4-BE49-F238E27FC236}">
                <a16:creationId xmlns:a16="http://schemas.microsoft.com/office/drawing/2014/main" id="{7087630E-C806-3222-E730-8287978F57A1}"/>
              </a:ext>
            </a:extLst>
          </p:cNvPr>
          <p:cNvSpPr txBox="1"/>
          <p:nvPr/>
        </p:nvSpPr>
        <p:spPr>
          <a:xfrm>
            <a:off x="2974428" y="3268717"/>
            <a:ext cx="483475" cy="307777"/>
          </a:xfrm>
          <a:prstGeom prst="rect">
            <a:avLst/>
          </a:prstGeom>
          <a:noFill/>
        </p:spPr>
        <p:txBody>
          <a:bodyPr wrap="square" rtlCol="0">
            <a:spAutoFit/>
          </a:bodyPr>
          <a:lstStyle/>
          <a:p>
            <a:r>
              <a:rPr lang="es-ES" b="1" dirty="0"/>
              <a:t>P2</a:t>
            </a:r>
            <a:endParaRPr lang="es-EC" b="1"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3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70344"/>
                                        </p:tgtEl>
                                        <p:attrNameLst>
                                          <p:attrName>style.visibility</p:attrName>
                                        </p:attrNameLst>
                                      </p:cBhvr>
                                      <p:to>
                                        <p:strVal val="visible"/>
                                      </p:to>
                                    </p:set>
                                    <p:animEffect transition="in" filter="box(in)">
                                      <p:cBhvr>
                                        <p:cTn id="11" dur="500"/>
                                        <p:tgtEl>
                                          <p:spTgt spid="27034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7034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7034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7034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7034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7035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7035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703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8" grpId="0"/>
      <p:bldP spid="270346" grpId="0" animBg="1"/>
      <p:bldP spid="270347" grpId="0" animBg="1"/>
      <p:bldP spid="270348" grpId="0" animBg="1"/>
      <p:bldP spid="270349" grpId="0" animBg="1"/>
      <p:bldP spid="270350" grpId="0" animBg="1"/>
      <p:bldP spid="270351" grpId="0" animBg="1"/>
      <p:bldP spid="27035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4" name="Rectangle 6">
            <a:extLst>
              <a:ext uri="{FF2B5EF4-FFF2-40B4-BE49-F238E27FC236}">
                <a16:creationId xmlns:a16="http://schemas.microsoft.com/office/drawing/2014/main" id="{DC819C2A-32F3-3041-426E-2AEF2B011D91}"/>
              </a:ext>
            </a:extLst>
          </p:cNvPr>
          <p:cNvSpPr>
            <a:spLocks noRot="1" noChangeArrowheads="1"/>
          </p:cNvSpPr>
          <p:nvPr/>
        </p:nvSpPr>
        <p:spPr bwMode="auto">
          <a:xfrm>
            <a:off x="1524000" y="22860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r>
              <a:rPr lang="es-ES" altLang="es-ES" sz="3200" b="1" dirty="0">
                <a:solidFill>
                  <a:srgbClr val="1957D1"/>
                </a:solidFill>
              </a:rPr>
              <a:t>Demanda Agregada</a:t>
            </a:r>
          </a:p>
        </p:txBody>
      </p:sp>
      <p:sp>
        <p:nvSpPr>
          <p:cNvPr id="78862" name="Text Box 14">
            <a:extLst>
              <a:ext uri="{FF2B5EF4-FFF2-40B4-BE49-F238E27FC236}">
                <a16:creationId xmlns:a16="http://schemas.microsoft.com/office/drawing/2014/main" id="{A2ABE3BE-BE91-10A6-6852-1F8E0781645C}"/>
              </a:ext>
            </a:extLst>
          </p:cNvPr>
          <p:cNvSpPr txBox="1">
            <a:spLocks noChangeArrowheads="1"/>
          </p:cNvSpPr>
          <p:nvPr/>
        </p:nvSpPr>
        <p:spPr bwMode="auto">
          <a:xfrm>
            <a:off x="1752600" y="1524001"/>
            <a:ext cx="891540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tabLst>
                <a:tab pos="4572000" algn="l"/>
                <a:tab pos="5033963" algn="l"/>
              </a:tabLst>
              <a:defRPr sz="2000">
                <a:solidFill>
                  <a:schemeClr val="tx1"/>
                </a:solidFill>
                <a:latin typeface="Tahoma" panose="020B0604030504040204" pitchFamily="34" charset="0"/>
                <a:cs typeface="Arial" panose="020B0604020202020204" pitchFamily="34" charset="0"/>
              </a:defRPr>
            </a:lvl1pPr>
            <a:lvl2pPr marL="742950" indent="-285750" eaLnBrk="0" hangingPunct="0">
              <a:tabLst>
                <a:tab pos="4572000" algn="l"/>
                <a:tab pos="5033963" algn="l"/>
              </a:tabLst>
              <a:defRPr sz="2000">
                <a:solidFill>
                  <a:schemeClr val="tx1"/>
                </a:solidFill>
                <a:latin typeface="Tahoma" panose="020B0604030504040204" pitchFamily="34" charset="0"/>
                <a:cs typeface="Arial" panose="020B0604020202020204" pitchFamily="34" charset="0"/>
              </a:defRPr>
            </a:lvl2pPr>
            <a:lvl3pPr marL="1143000" indent="-228600" eaLnBrk="0" hangingPunct="0">
              <a:tabLst>
                <a:tab pos="4572000" algn="l"/>
                <a:tab pos="5033963" algn="l"/>
              </a:tabLst>
              <a:defRPr sz="2000">
                <a:solidFill>
                  <a:schemeClr val="tx1"/>
                </a:solidFill>
                <a:latin typeface="Tahoma" panose="020B0604030504040204" pitchFamily="34" charset="0"/>
                <a:cs typeface="Arial" panose="020B0604020202020204" pitchFamily="34" charset="0"/>
              </a:defRPr>
            </a:lvl3pPr>
            <a:lvl4pPr marL="1600200" indent="-228600" eaLnBrk="0" hangingPunct="0">
              <a:tabLst>
                <a:tab pos="4572000" algn="l"/>
                <a:tab pos="5033963" algn="l"/>
              </a:tabLst>
              <a:defRPr sz="2000">
                <a:solidFill>
                  <a:schemeClr val="tx1"/>
                </a:solidFill>
                <a:latin typeface="Tahoma" panose="020B0604030504040204" pitchFamily="34" charset="0"/>
                <a:cs typeface="Arial" panose="020B0604020202020204" pitchFamily="34" charset="0"/>
              </a:defRPr>
            </a:lvl4pPr>
            <a:lvl5pPr marL="2057400" indent="-228600" eaLnBrk="0" hangingPunct="0">
              <a:tabLst>
                <a:tab pos="4572000" algn="l"/>
                <a:tab pos="5033963" algn="l"/>
              </a:tabLst>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4572000" algn="l"/>
                <a:tab pos="5033963" algn="l"/>
              </a:tabLs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4572000" algn="l"/>
                <a:tab pos="5033963" algn="l"/>
              </a:tabLs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4572000" algn="l"/>
                <a:tab pos="5033963" algn="l"/>
              </a:tabLs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4572000" algn="l"/>
                <a:tab pos="5033963" algn="l"/>
              </a:tabLs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2600"/>
              <a:t>La </a:t>
            </a:r>
            <a:r>
              <a:rPr lang="es-ES" altLang="es-ES" sz="2600" b="1"/>
              <a:t>curva de demanda agregada</a:t>
            </a:r>
            <a:r>
              <a:rPr lang="es-ES" altLang="es-ES" sz="2600"/>
              <a:t> muestra la relación entre el nivel general de precios y la cantidad de producto agregado que es demandado por los hogares, empresas y el gobierno. </a:t>
            </a:r>
          </a:p>
        </p:txBody>
      </p:sp>
      <p:sp>
        <p:nvSpPr>
          <p:cNvPr id="19460" name="3 Marcador de número de diapositiva">
            <a:extLst>
              <a:ext uri="{FF2B5EF4-FFF2-40B4-BE49-F238E27FC236}">
                <a16:creationId xmlns:a16="http://schemas.microsoft.com/office/drawing/2014/main" id="{6F01BC6F-7A6C-1D59-CF82-E991AA7050E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A11A795-8E1E-497D-9AD2-30229532A0B1}" type="slidenum">
              <a:rPr lang="en-US" altLang="es-ES" sz="1200">
                <a:latin typeface="Arial" panose="020B0604020202020204" pitchFamily="34" charset="0"/>
              </a:rPr>
              <a:pPr eaLnBrk="1" hangingPunct="1"/>
              <a:t>38</a:t>
            </a:fld>
            <a:endParaRPr lang="en-US" altLang="es-ES" sz="120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8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a:extLst>
              <a:ext uri="{FF2B5EF4-FFF2-40B4-BE49-F238E27FC236}">
                <a16:creationId xmlns:a16="http://schemas.microsoft.com/office/drawing/2014/main" id="{B1DCE092-D680-04F3-F826-6F436D5EEACB}"/>
              </a:ext>
            </a:extLst>
          </p:cNvPr>
          <p:cNvSpPr>
            <a:spLocks noGrp="1" noRot="1" noChangeArrowheads="1"/>
          </p:cNvSpPr>
          <p:nvPr>
            <p:ph type="title"/>
          </p:nvPr>
        </p:nvSpPr>
        <p:spPr>
          <a:xfrm>
            <a:off x="3110853" y="134937"/>
            <a:ext cx="10095186" cy="838200"/>
          </a:xfrm>
        </p:spPr>
        <p:txBody>
          <a:bodyPr/>
          <a:lstStyle/>
          <a:p>
            <a:r>
              <a:rPr lang="es-ES" altLang="es-ES" sz="3200" dirty="0">
                <a:solidFill>
                  <a:srgbClr val="1957D1"/>
                </a:solidFill>
              </a:rPr>
              <a:t>La curva de demanda agregada (DA)</a:t>
            </a:r>
          </a:p>
        </p:txBody>
      </p:sp>
      <p:pic>
        <p:nvPicPr>
          <p:cNvPr id="322563" name="Picture 3" descr="fig">
            <a:extLst>
              <a:ext uri="{FF2B5EF4-FFF2-40B4-BE49-F238E27FC236}">
                <a16:creationId xmlns:a16="http://schemas.microsoft.com/office/drawing/2014/main" id="{6E59A251-B799-41C7-B186-A0044BB979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27300" y="1600201"/>
            <a:ext cx="7137400" cy="4525963"/>
          </a:xfrm>
        </p:spPr>
      </p:pic>
      <p:sp>
        <p:nvSpPr>
          <p:cNvPr id="20484" name="7 Marcador de número de diapositiva">
            <a:extLst>
              <a:ext uri="{FF2B5EF4-FFF2-40B4-BE49-F238E27FC236}">
                <a16:creationId xmlns:a16="http://schemas.microsoft.com/office/drawing/2014/main" id="{EA7D746E-8106-F67D-A5B9-9E34F4D219F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5945F0E9-FEFF-444A-9CAA-D1CD84C5BDAA}" type="slidenum">
              <a:rPr lang="en-US" altLang="es-ES" sz="1200">
                <a:latin typeface="Arial" panose="020B0604020202020204" pitchFamily="34" charset="0"/>
              </a:rPr>
              <a:pPr eaLnBrk="1" hangingPunct="1"/>
              <a:t>39</a:t>
            </a:fld>
            <a:endParaRPr lang="en-US" altLang="es-ES" sz="1200">
              <a:latin typeface="Arial" panose="020B0604020202020204" pitchFamily="34" charset="0"/>
            </a:endParaRPr>
          </a:p>
        </p:txBody>
      </p:sp>
      <p:sp>
        <p:nvSpPr>
          <p:cNvPr id="322564" name="Text Box 4">
            <a:extLst>
              <a:ext uri="{FF2B5EF4-FFF2-40B4-BE49-F238E27FC236}">
                <a16:creationId xmlns:a16="http://schemas.microsoft.com/office/drawing/2014/main" id="{5022F8D4-9323-A458-6BD0-ED09BC29E133}"/>
              </a:ext>
            </a:extLst>
          </p:cNvPr>
          <p:cNvSpPr txBox="1">
            <a:spLocks noChangeArrowheads="1"/>
          </p:cNvSpPr>
          <p:nvPr/>
        </p:nvSpPr>
        <p:spPr bwMode="auto">
          <a:xfrm>
            <a:off x="2082153" y="1370014"/>
            <a:ext cx="2057400" cy="8731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t>Nivel general de precios   (deflactor del PBI, 2000 = 100)</a:t>
            </a:r>
            <a:endParaRPr lang="es-ES" altLang="es-ES" sz="1600" b="1" dirty="0"/>
          </a:p>
        </p:txBody>
      </p:sp>
      <p:sp>
        <p:nvSpPr>
          <p:cNvPr id="322565" name="Text Box 5">
            <a:extLst>
              <a:ext uri="{FF2B5EF4-FFF2-40B4-BE49-F238E27FC236}">
                <a16:creationId xmlns:a16="http://schemas.microsoft.com/office/drawing/2014/main" id="{48EF8CE9-23FD-F09E-BC55-F346C7E1C4DB}"/>
              </a:ext>
            </a:extLst>
          </p:cNvPr>
          <p:cNvSpPr txBox="1">
            <a:spLocks noChangeArrowheads="1"/>
          </p:cNvSpPr>
          <p:nvPr/>
        </p:nvSpPr>
        <p:spPr bwMode="auto">
          <a:xfrm>
            <a:off x="8674100" y="5546836"/>
            <a:ext cx="1981200" cy="6778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t>PBI real                        (billones de dólares de 2000)</a:t>
            </a:r>
            <a:endParaRPr lang="es-ES" altLang="es-ES" sz="1600" b="1" dirty="0"/>
          </a:p>
        </p:txBody>
      </p:sp>
      <p:sp>
        <p:nvSpPr>
          <p:cNvPr id="322566" name="Text Box 6">
            <a:extLst>
              <a:ext uri="{FF2B5EF4-FFF2-40B4-BE49-F238E27FC236}">
                <a16:creationId xmlns:a16="http://schemas.microsoft.com/office/drawing/2014/main" id="{5D9BB39E-6243-7062-3400-0B4E1C4D42B6}"/>
              </a:ext>
            </a:extLst>
          </p:cNvPr>
          <p:cNvSpPr txBox="1">
            <a:spLocks noChangeArrowheads="1"/>
          </p:cNvSpPr>
          <p:nvPr/>
        </p:nvSpPr>
        <p:spPr bwMode="auto">
          <a:xfrm>
            <a:off x="7239000" y="2243138"/>
            <a:ext cx="2590800" cy="126365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777777"/>
                </a:solidFill>
              </a:rPr>
              <a:t>Un movimiento a lo largo de la curva DA lleva a un menor nivel general de precios y a un mayor producto agregado</a:t>
            </a:r>
            <a:endParaRPr lang="es-ES" altLang="es-ES" sz="1600" b="1" dirty="0">
              <a:solidFill>
                <a:srgbClr val="777777"/>
              </a:solidFill>
            </a:endParaRPr>
          </a:p>
        </p:txBody>
      </p:sp>
      <p:sp>
        <p:nvSpPr>
          <p:cNvPr id="322567" name="Text Box 7">
            <a:extLst>
              <a:ext uri="{FF2B5EF4-FFF2-40B4-BE49-F238E27FC236}">
                <a16:creationId xmlns:a16="http://schemas.microsoft.com/office/drawing/2014/main" id="{28FD2CCB-7E9C-8F93-FD90-D755272EE17E}"/>
              </a:ext>
            </a:extLst>
          </p:cNvPr>
          <p:cNvSpPr txBox="1">
            <a:spLocks noChangeArrowheads="1"/>
          </p:cNvSpPr>
          <p:nvPr/>
        </p:nvSpPr>
        <p:spPr bwMode="auto">
          <a:xfrm>
            <a:off x="8001000" y="5016500"/>
            <a:ext cx="2209800" cy="482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t>Curva de demanda agregada, DA </a:t>
            </a:r>
            <a:endParaRPr lang="es-ES" altLang="es-ES" sz="1600" b="1"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5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22563"/>
                                        </p:tgtEl>
                                        <p:attrNameLst>
                                          <p:attrName>style.visibility</p:attrName>
                                        </p:attrNameLst>
                                      </p:cBhvr>
                                      <p:to>
                                        <p:strVal val="visible"/>
                                      </p:to>
                                    </p:set>
                                    <p:animEffect transition="in" filter="box(in)">
                                      <p:cBhvr>
                                        <p:cTn id="11" dur="500"/>
                                        <p:tgtEl>
                                          <p:spTgt spid="32256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2256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2256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2256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225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p:bldP spid="322564" grpId="0" animBg="1"/>
      <p:bldP spid="322565" grpId="0" animBg="1"/>
      <p:bldP spid="322566" grpId="0" animBg="1"/>
      <p:bldP spid="32256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7" name="6 Rectángulo"/>
          <p:cNvSpPr/>
          <p:nvPr/>
        </p:nvSpPr>
        <p:spPr>
          <a:xfrm>
            <a:off x="1775520" y="1052736"/>
            <a:ext cx="8424936" cy="1512168"/>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4"/>
                </a:solidFill>
              </a:rPr>
              <a:t>Para los bienes normales, existe una relación inversa entre el precio y la cantidad que los consumidores desean adquirir, </a:t>
            </a:r>
            <a:r>
              <a:rPr lang="es-ES" sz="2800" b="1" i="1" dirty="0">
                <a:solidFill>
                  <a:schemeClr val="accent4"/>
                </a:solidFill>
              </a:rPr>
              <a:t>ceteris paribus</a:t>
            </a:r>
            <a:r>
              <a:rPr lang="es-ES" sz="2800" b="1" dirty="0">
                <a:solidFill>
                  <a:schemeClr val="accent4"/>
                </a:solidFill>
              </a:rPr>
              <a:t>.</a:t>
            </a:r>
            <a:endParaRPr lang="es-ES" sz="2800" dirty="0">
              <a:solidFill>
                <a:schemeClr val="accent4"/>
              </a:solidFill>
            </a:endParaRPr>
          </a:p>
        </p:txBody>
      </p:sp>
      <p:sp>
        <p:nvSpPr>
          <p:cNvPr id="1027"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s-EC"/>
          </a:p>
        </p:txBody>
      </p:sp>
      <p:sp>
        <p:nvSpPr>
          <p:cNvPr id="1028"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s-EC"/>
          </a:p>
        </p:txBody>
      </p:sp>
      <p:sp>
        <p:nvSpPr>
          <p:cNvPr id="1029" name="Rectangle 4"/>
          <p:cNvSpPr>
            <a:spLocks noGrp="1" noChangeArrowheads="1"/>
          </p:cNvSpPr>
          <p:nvPr>
            <p:ph type="title"/>
          </p:nvPr>
        </p:nvSpPr>
        <p:spPr>
          <a:xfrm>
            <a:off x="4727848" y="44624"/>
            <a:ext cx="5688632" cy="576064"/>
          </a:xfrm>
          <a:noFill/>
        </p:spPr>
        <p:txBody>
          <a:bodyPr spcFirstLastPara="1" wrap="square" lIns="90488" tIns="44450" rIns="90488" bIns="44450" anchor="b" anchorCtr="0">
            <a:noAutofit/>
          </a:bodyPr>
          <a:lstStyle/>
          <a:p>
            <a:pPr eaLnBrk="1" hangingPunct="1"/>
            <a:r>
              <a:rPr lang="es-ES" sz="2800" dirty="0"/>
              <a:t>LEY DE LA DEMANDA </a:t>
            </a:r>
            <a:r>
              <a:rPr lang="es-ES" sz="1800" dirty="0"/>
              <a:t>(Modelo de competencia perfecta)</a:t>
            </a:r>
            <a:endParaRPr lang="es-ES" sz="2800" dirty="0"/>
          </a:p>
        </p:txBody>
      </p:sp>
      <p:sp>
        <p:nvSpPr>
          <p:cNvPr id="1030" name="Rectangle 5"/>
          <p:cNvSpPr>
            <a:spLocks noGrp="1" noChangeArrowheads="1"/>
          </p:cNvSpPr>
          <p:nvPr>
            <p:ph idx="1"/>
          </p:nvPr>
        </p:nvSpPr>
        <p:spPr>
          <a:xfrm>
            <a:off x="1775520" y="2708920"/>
            <a:ext cx="8496944" cy="3816424"/>
          </a:xfrm>
          <a:solidFill>
            <a:schemeClr val="accent3">
              <a:lumMod val="40000"/>
              <a:lumOff val="60000"/>
            </a:schemeClr>
          </a:solidFill>
          <a:ln w="57150">
            <a:solidFill>
              <a:srgbClr val="FF0000"/>
            </a:solidFill>
          </a:ln>
        </p:spPr>
        <p:txBody>
          <a:bodyPr spcFirstLastPara="1" wrap="square" lIns="90488" tIns="44450" rIns="90488" bIns="44450" anchor="t" anchorCtr="0">
            <a:noAutofit/>
          </a:bodyPr>
          <a:lstStyle/>
          <a:p>
            <a:pPr eaLnBrk="1" hangingPunct="1">
              <a:lnSpc>
                <a:spcPct val="80000"/>
              </a:lnSpc>
              <a:buNone/>
            </a:pPr>
            <a:r>
              <a:rPr lang="es-ES" b="1" dirty="0">
                <a:solidFill>
                  <a:srgbClr val="FF0000"/>
                </a:solidFill>
              </a:rPr>
              <a:t>   </a:t>
            </a:r>
            <a:endParaRPr lang="es-ES" dirty="0"/>
          </a:p>
          <a:p>
            <a:pPr eaLnBrk="1" hangingPunct="1">
              <a:lnSpc>
                <a:spcPct val="80000"/>
              </a:lnSpc>
              <a:buFont typeface="Wingdings" pitchFamily="2" charset="2"/>
              <a:buChar char="v"/>
            </a:pPr>
            <a:r>
              <a:rPr lang="es-ES" b="1" dirty="0">
                <a:solidFill>
                  <a:srgbClr val="FF0000"/>
                </a:solidFill>
                <a:latin typeface="+mj-lt"/>
              </a:rPr>
              <a:t>Demandar:</a:t>
            </a:r>
            <a:r>
              <a:rPr lang="es-ES" dirty="0">
                <a:latin typeface="+mj-lt"/>
              </a:rPr>
              <a:t> significa estar </a:t>
            </a:r>
            <a:r>
              <a:rPr lang="es-ES" u="sng" dirty="0">
                <a:latin typeface="+mj-lt"/>
              </a:rPr>
              <a:t>dispuesto a comprar </a:t>
            </a:r>
            <a:r>
              <a:rPr lang="es-ES" dirty="0">
                <a:latin typeface="+mj-lt"/>
              </a:rPr>
              <a:t>con ingreso limitado. Refleja una </a:t>
            </a:r>
            <a:r>
              <a:rPr lang="es-ES" b="1" dirty="0">
                <a:solidFill>
                  <a:srgbClr val="0000FF"/>
                </a:solidFill>
                <a:latin typeface="+mj-lt"/>
              </a:rPr>
              <a:t>intención</a:t>
            </a:r>
          </a:p>
          <a:p>
            <a:pPr eaLnBrk="1" hangingPunct="1">
              <a:lnSpc>
                <a:spcPct val="80000"/>
              </a:lnSpc>
              <a:buFont typeface="Wingdings" pitchFamily="2" charset="2"/>
              <a:buChar char="v"/>
            </a:pPr>
            <a:r>
              <a:rPr lang="es-ES" b="1" dirty="0">
                <a:solidFill>
                  <a:srgbClr val="FF0000"/>
                </a:solidFill>
                <a:latin typeface="+mj-lt"/>
              </a:rPr>
              <a:t>Comprar:</a:t>
            </a:r>
            <a:r>
              <a:rPr lang="es-ES" dirty="0">
                <a:latin typeface="+mj-lt"/>
              </a:rPr>
              <a:t> es efectuar realmente la adquisición. Constituye una </a:t>
            </a:r>
            <a:r>
              <a:rPr lang="es-ES" b="1" dirty="0">
                <a:solidFill>
                  <a:srgbClr val="0000FF"/>
                </a:solidFill>
                <a:latin typeface="+mj-lt"/>
              </a:rPr>
              <a:t>acción</a:t>
            </a:r>
          </a:p>
          <a:p>
            <a:pPr eaLnBrk="1" hangingPunct="1">
              <a:lnSpc>
                <a:spcPct val="80000"/>
              </a:lnSpc>
              <a:buFont typeface="Wingdings" pitchFamily="2" charset="2"/>
              <a:buChar char="v"/>
            </a:pPr>
            <a:r>
              <a:rPr lang="es-ES" b="1" dirty="0">
                <a:solidFill>
                  <a:srgbClr val="FF0000"/>
                </a:solidFill>
                <a:latin typeface="+mj-lt"/>
              </a:rPr>
              <a:t>Demanda del mercado</a:t>
            </a:r>
            <a:r>
              <a:rPr lang="es-ES" dirty="0">
                <a:latin typeface="+mj-lt"/>
              </a:rPr>
              <a:t>: Es la suma de las demandas individuales que lo integran para cada nivel de precio</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DB94B359-59E3-487C-E999-FE4BB7BD728B}"/>
              </a:ext>
            </a:extLst>
          </p:cNvPr>
          <p:cNvSpPr>
            <a:spLocks noGrp="1" noRot="1" noChangeArrowheads="1"/>
          </p:cNvSpPr>
          <p:nvPr>
            <p:ph type="title"/>
          </p:nvPr>
        </p:nvSpPr>
        <p:spPr>
          <a:xfrm>
            <a:off x="2580290" y="36786"/>
            <a:ext cx="9506607" cy="1116724"/>
          </a:xfrm>
        </p:spPr>
        <p:txBody>
          <a:bodyPr rtlCol="0">
            <a:noAutofit/>
          </a:bodyPr>
          <a:lstStyle/>
          <a:p>
            <a:pPr>
              <a:defRPr/>
            </a:pPr>
            <a:r>
              <a:rPr lang="es-ES" altLang="es-ES" sz="2800" dirty="0">
                <a:solidFill>
                  <a:srgbClr val="1957D1"/>
                </a:solidFill>
              </a:rPr>
              <a:t>¿Por qué la curva de demanda agregada tiene pendiente decreciente?</a:t>
            </a:r>
          </a:p>
        </p:txBody>
      </p:sp>
      <p:sp>
        <p:nvSpPr>
          <p:cNvPr id="21507" name="3 Marcador de número de diapositiva">
            <a:extLst>
              <a:ext uri="{FF2B5EF4-FFF2-40B4-BE49-F238E27FC236}">
                <a16:creationId xmlns:a16="http://schemas.microsoft.com/office/drawing/2014/main" id="{D23E6954-B282-A329-9497-65A170265B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EFC2645B-BAD3-4530-BA27-4E51879DEFF8}" type="slidenum">
              <a:rPr lang="en-US" altLang="es-ES" sz="1200">
                <a:latin typeface="Arial" panose="020B0604020202020204" pitchFamily="34" charset="0"/>
              </a:rPr>
              <a:pPr eaLnBrk="1" hangingPunct="1"/>
              <a:t>40</a:t>
            </a:fld>
            <a:endParaRPr lang="en-US" altLang="es-ES" sz="1200">
              <a:latin typeface="Arial" panose="020B0604020202020204" pitchFamily="34" charset="0"/>
            </a:endParaRPr>
          </a:p>
        </p:txBody>
      </p:sp>
      <p:sp>
        <p:nvSpPr>
          <p:cNvPr id="175116" name="Rectangle 12">
            <a:extLst>
              <a:ext uri="{FF2B5EF4-FFF2-40B4-BE49-F238E27FC236}">
                <a16:creationId xmlns:a16="http://schemas.microsoft.com/office/drawing/2014/main" id="{C915D208-7AFB-4295-88DF-97E758B55553}"/>
              </a:ext>
            </a:extLst>
          </p:cNvPr>
          <p:cNvSpPr>
            <a:spLocks noChangeArrowheads="1"/>
          </p:cNvSpPr>
          <p:nvPr/>
        </p:nvSpPr>
        <p:spPr bwMode="auto">
          <a:xfrm>
            <a:off x="1524000" y="1600201"/>
            <a:ext cx="9144000"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2600" dirty="0"/>
              <a:t>Tiene pendiente decreciente por dos razones:</a:t>
            </a:r>
          </a:p>
          <a:p>
            <a:pPr lvl="1" eaLnBrk="1" hangingPunct="1">
              <a:spcBef>
                <a:spcPct val="50000"/>
              </a:spcBef>
              <a:buClr>
                <a:schemeClr val="hlink"/>
              </a:buClr>
              <a:buFont typeface="Wingdings" panose="05000000000000000000" pitchFamily="2" charset="2"/>
              <a:buChar char="Ø"/>
            </a:pPr>
            <a:r>
              <a:rPr lang="es-ES" altLang="es-ES" sz="2600" dirty="0"/>
              <a:t> La primera es el </a:t>
            </a:r>
            <a:r>
              <a:rPr lang="es-ES" altLang="es-ES" sz="2600" b="1" dirty="0"/>
              <a:t>efecto ingreso de un cambio en el nivel general de precios</a:t>
            </a:r>
            <a:r>
              <a:rPr lang="es-ES" altLang="es-ES" sz="2600" dirty="0"/>
              <a:t>. Esto es, un mayor nivel de precios reduce el poder de compra del ingreso de los hogares y reduce el gasto en consumo. </a:t>
            </a:r>
          </a:p>
          <a:p>
            <a:pPr lvl="1" eaLnBrk="1" hangingPunct="1">
              <a:spcBef>
                <a:spcPct val="50000"/>
              </a:spcBef>
              <a:buClr>
                <a:schemeClr val="hlink"/>
              </a:buClr>
              <a:buFont typeface="Wingdings" panose="05000000000000000000" pitchFamily="2" charset="2"/>
              <a:buChar char="Ø"/>
            </a:pPr>
            <a:r>
              <a:rPr lang="es-ES" altLang="es-ES" sz="2600" dirty="0"/>
              <a:t> La segunda es el </a:t>
            </a:r>
            <a:r>
              <a:rPr lang="es-ES" altLang="es-ES" sz="2600" b="1" dirty="0"/>
              <a:t>efecto tasa de interés de un cambio en el nivel general de precios</a:t>
            </a:r>
            <a:r>
              <a:rPr lang="es-ES" altLang="es-ES" sz="2600" dirty="0"/>
              <a:t>. Esto es, un mayor nivel de precios reduce el poder de compra de las tenencias de dinero de los hogares, llevando a un aumento de las tasas de interés y una caída tanto del gasto en inversión como en consumo.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1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511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5116">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5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4A66185C-86A0-0C1E-EF88-B0514FC3F85B}"/>
              </a:ext>
            </a:extLst>
          </p:cNvPr>
          <p:cNvSpPr>
            <a:spLocks noGrp="1" noRot="1" noChangeArrowheads="1"/>
          </p:cNvSpPr>
          <p:nvPr>
            <p:ph type="title"/>
          </p:nvPr>
        </p:nvSpPr>
        <p:spPr>
          <a:xfrm>
            <a:off x="1524000" y="84083"/>
            <a:ext cx="10668000" cy="656896"/>
          </a:xfrm>
        </p:spPr>
        <p:txBody>
          <a:bodyPr/>
          <a:lstStyle/>
          <a:p>
            <a:r>
              <a:rPr lang="es-ES" altLang="es-ES" dirty="0">
                <a:solidFill>
                  <a:srgbClr val="1957D1"/>
                </a:solidFill>
              </a:rPr>
              <a:t>Desplazamientos de la curva de demanda agregada</a:t>
            </a:r>
          </a:p>
        </p:txBody>
      </p:sp>
      <p:sp>
        <p:nvSpPr>
          <p:cNvPr id="22531" name="3 Marcador de número de diapositiva">
            <a:extLst>
              <a:ext uri="{FF2B5EF4-FFF2-40B4-BE49-F238E27FC236}">
                <a16:creationId xmlns:a16="http://schemas.microsoft.com/office/drawing/2014/main" id="{FEF2C6E8-04BE-F388-4941-316CF74C82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23260B34-FAEE-49C7-950F-86FDA159A95B}" type="slidenum">
              <a:rPr lang="en-US" altLang="es-ES" sz="1200">
                <a:latin typeface="Arial" panose="020B0604020202020204" pitchFamily="34" charset="0"/>
              </a:rPr>
              <a:pPr eaLnBrk="1" hangingPunct="1"/>
              <a:t>41</a:t>
            </a:fld>
            <a:endParaRPr lang="en-US" altLang="es-ES" sz="1200">
              <a:latin typeface="Arial" panose="020B0604020202020204" pitchFamily="34" charset="0"/>
            </a:endParaRPr>
          </a:p>
        </p:txBody>
      </p:sp>
      <p:sp>
        <p:nvSpPr>
          <p:cNvPr id="239625" name="Rectangle 9">
            <a:extLst>
              <a:ext uri="{FF2B5EF4-FFF2-40B4-BE49-F238E27FC236}">
                <a16:creationId xmlns:a16="http://schemas.microsoft.com/office/drawing/2014/main" id="{C4D6C73D-5EB0-D2A1-B192-6A7763452876}"/>
              </a:ext>
            </a:extLst>
          </p:cNvPr>
          <p:cNvSpPr>
            <a:spLocks noChangeArrowheads="1"/>
          </p:cNvSpPr>
          <p:nvPr/>
        </p:nvSpPr>
        <p:spPr bwMode="auto">
          <a:xfrm>
            <a:off x="1752600" y="1600201"/>
            <a:ext cx="8915400"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2600" dirty="0"/>
              <a:t>La curva de demanda agregada se desplaza debido a cambios en:</a:t>
            </a:r>
          </a:p>
          <a:p>
            <a:pPr lvl="1" eaLnBrk="1" hangingPunct="1">
              <a:spcBef>
                <a:spcPct val="50000"/>
              </a:spcBef>
              <a:buClr>
                <a:schemeClr val="hlink"/>
              </a:buClr>
              <a:buFont typeface="Wingdings" panose="05000000000000000000" pitchFamily="2" charset="2"/>
              <a:buChar char="Ø"/>
            </a:pPr>
            <a:r>
              <a:rPr lang="es-ES" altLang="es-ES" sz="2600" i="1" dirty="0"/>
              <a:t> las expectativas</a:t>
            </a:r>
            <a:endParaRPr lang="es-ES" altLang="es-ES" sz="2600" dirty="0"/>
          </a:p>
          <a:p>
            <a:pPr lvl="1" eaLnBrk="1" hangingPunct="1">
              <a:spcBef>
                <a:spcPct val="50000"/>
              </a:spcBef>
              <a:buClr>
                <a:schemeClr val="hlink"/>
              </a:buClr>
              <a:buFont typeface="Wingdings" panose="05000000000000000000" pitchFamily="2" charset="2"/>
              <a:buChar char="Ø"/>
            </a:pPr>
            <a:r>
              <a:rPr lang="es-ES" altLang="es-ES" sz="2600" i="1" dirty="0"/>
              <a:t> la riqueza</a:t>
            </a:r>
            <a:endParaRPr lang="es-ES" altLang="es-ES" sz="2600" dirty="0"/>
          </a:p>
          <a:p>
            <a:pPr lvl="1" eaLnBrk="1" hangingPunct="1">
              <a:spcBef>
                <a:spcPct val="50000"/>
              </a:spcBef>
              <a:buClr>
                <a:schemeClr val="hlink"/>
              </a:buClr>
              <a:buFont typeface="Wingdings" panose="05000000000000000000" pitchFamily="2" charset="2"/>
              <a:buChar char="Ø"/>
            </a:pPr>
            <a:r>
              <a:rPr lang="es-ES" altLang="es-ES" sz="2600" i="1" dirty="0"/>
              <a:t> el stock de capital físico</a:t>
            </a:r>
            <a:endParaRPr lang="es-ES" altLang="es-ES" sz="1600" dirty="0"/>
          </a:p>
          <a:p>
            <a:pPr eaLnBrk="1" hangingPunct="1">
              <a:spcBef>
                <a:spcPct val="50000"/>
              </a:spcBef>
              <a:buClr>
                <a:schemeClr val="hlink"/>
              </a:buClr>
              <a:buSzPct val="70000"/>
              <a:buFont typeface="Wingdings" panose="05000000000000000000" pitchFamily="2" charset="2"/>
              <a:buNone/>
            </a:pPr>
            <a:r>
              <a:rPr lang="es-ES" altLang="es-ES" sz="2600" dirty="0"/>
              <a:t>A su vez, los hacedores de política pueden utilizar la </a:t>
            </a:r>
            <a:r>
              <a:rPr lang="es-ES" altLang="es-ES" sz="2600" b="1" dirty="0"/>
              <a:t>política fiscal</a:t>
            </a:r>
            <a:r>
              <a:rPr lang="es-ES" altLang="es-ES" sz="2600" dirty="0"/>
              <a:t> y la </a:t>
            </a:r>
            <a:r>
              <a:rPr lang="es-ES" altLang="es-ES" sz="2600" b="1" dirty="0"/>
              <a:t>política monetaria</a:t>
            </a:r>
            <a:r>
              <a:rPr lang="es-ES" altLang="es-ES" sz="2600" dirty="0"/>
              <a:t> para desplazar la curva de demanda agregada.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8" grpId="0"/>
      <p:bldP spid="2396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995E736A-AD21-ADBE-07A6-86F747BB8E03}"/>
              </a:ext>
            </a:extLst>
          </p:cNvPr>
          <p:cNvSpPr>
            <a:spLocks noGrp="1" noRot="1" noChangeArrowheads="1"/>
          </p:cNvSpPr>
          <p:nvPr>
            <p:ph type="title"/>
          </p:nvPr>
        </p:nvSpPr>
        <p:spPr>
          <a:xfrm>
            <a:off x="2396359" y="-23020"/>
            <a:ext cx="9743089" cy="1096964"/>
          </a:xfrm>
        </p:spPr>
        <p:txBody>
          <a:bodyPr/>
          <a:lstStyle/>
          <a:p>
            <a:r>
              <a:rPr lang="es-ES" altLang="es-ES" sz="2800" dirty="0">
                <a:solidFill>
                  <a:srgbClr val="1957D1"/>
                </a:solidFill>
              </a:rPr>
              <a:t>Cambios en la curva de demanda agregada: desplazamientos hacia la derecha</a:t>
            </a:r>
          </a:p>
        </p:txBody>
      </p:sp>
      <p:pic>
        <p:nvPicPr>
          <p:cNvPr id="273412" name="Picture 4">
            <a:extLst>
              <a:ext uri="{FF2B5EF4-FFF2-40B4-BE49-F238E27FC236}">
                <a16:creationId xmlns:a16="http://schemas.microsoft.com/office/drawing/2014/main" id="{7FC7F2CD-32E7-4DAF-4CCE-D4642EF977C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33600" y="1295400"/>
            <a:ext cx="7696200" cy="5221288"/>
          </a:xfrm>
        </p:spPr>
      </p:pic>
      <p:sp>
        <p:nvSpPr>
          <p:cNvPr id="23556" name="8 Marcador de número de diapositiva">
            <a:extLst>
              <a:ext uri="{FF2B5EF4-FFF2-40B4-BE49-F238E27FC236}">
                <a16:creationId xmlns:a16="http://schemas.microsoft.com/office/drawing/2014/main" id="{89ED7D0A-BD4A-8F22-A45A-144B373E846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EC1ACB22-507D-4024-BC1F-151564A7BFFB}" type="slidenum">
              <a:rPr lang="en-US" altLang="es-ES" sz="1200">
                <a:latin typeface="Arial" panose="020B0604020202020204" pitchFamily="34" charset="0"/>
              </a:rPr>
              <a:pPr eaLnBrk="1" hangingPunct="1"/>
              <a:t>42</a:t>
            </a:fld>
            <a:endParaRPr lang="en-US" altLang="es-ES" sz="1200">
              <a:latin typeface="Arial" panose="020B0604020202020204" pitchFamily="34" charset="0"/>
            </a:endParaRPr>
          </a:p>
        </p:txBody>
      </p:sp>
      <p:sp>
        <p:nvSpPr>
          <p:cNvPr id="273414" name="Text Box 6">
            <a:extLst>
              <a:ext uri="{FF2B5EF4-FFF2-40B4-BE49-F238E27FC236}">
                <a16:creationId xmlns:a16="http://schemas.microsoft.com/office/drawing/2014/main" id="{C74149DF-3297-729C-10A1-476D9A6E6327}"/>
              </a:ext>
            </a:extLst>
          </p:cNvPr>
          <p:cNvSpPr txBox="1">
            <a:spLocks noChangeArrowheads="1"/>
          </p:cNvSpPr>
          <p:nvPr/>
        </p:nvSpPr>
        <p:spPr bwMode="auto">
          <a:xfrm>
            <a:off x="2209800" y="1295401"/>
            <a:ext cx="1295400" cy="106997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73415" name="Text Box 7">
            <a:extLst>
              <a:ext uri="{FF2B5EF4-FFF2-40B4-BE49-F238E27FC236}">
                <a16:creationId xmlns:a16="http://schemas.microsoft.com/office/drawing/2014/main" id="{C8F4345A-55D7-0523-8EF0-4827F9173DD3}"/>
              </a:ext>
            </a:extLst>
          </p:cNvPr>
          <p:cNvSpPr txBox="1">
            <a:spLocks noChangeArrowheads="1"/>
          </p:cNvSpPr>
          <p:nvPr/>
        </p:nvSpPr>
        <p:spPr bwMode="auto">
          <a:xfrm>
            <a:off x="8534400" y="6172200"/>
            <a:ext cx="12954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73416" name="Text Box 8">
            <a:extLst>
              <a:ext uri="{FF2B5EF4-FFF2-40B4-BE49-F238E27FC236}">
                <a16:creationId xmlns:a16="http://schemas.microsoft.com/office/drawing/2014/main" id="{A49C5AE3-0501-D484-095A-1405D9545AB0}"/>
              </a:ext>
            </a:extLst>
          </p:cNvPr>
          <p:cNvSpPr txBox="1">
            <a:spLocks noChangeArrowheads="1"/>
          </p:cNvSpPr>
          <p:nvPr/>
        </p:nvSpPr>
        <p:spPr bwMode="auto">
          <a:xfrm>
            <a:off x="7239000" y="2286000"/>
            <a:ext cx="1752600" cy="48260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777777"/>
                </a:solidFill>
              </a:rPr>
              <a:t>Aumento en la DA: Riqueza</a:t>
            </a:r>
            <a:endParaRPr lang="es-ES" altLang="es-ES" sz="1600" b="1" dirty="0">
              <a:solidFill>
                <a:srgbClr val="777777"/>
              </a:solidFill>
            </a:endParaRPr>
          </a:p>
        </p:txBody>
      </p:sp>
      <p:sp>
        <p:nvSpPr>
          <p:cNvPr id="273417" name="Text Box 9">
            <a:extLst>
              <a:ext uri="{FF2B5EF4-FFF2-40B4-BE49-F238E27FC236}">
                <a16:creationId xmlns:a16="http://schemas.microsoft.com/office/drawing/2014/main" id="{1D94AE25-D36F-9522-2C06-F77F60D3C80A}"/>
              </a:ext>
            </a:extLst>
          </p:cNvPr>
          <p:cNvSpPr txBox="1">
            <a:spLocks noChangeArrowheads="1"/>
          </p:cNvSpPr>
          <p:nvPr/>
        </p:nvSpPr>
        <p:spPr bwMode="auto">
          <a:xfrm>
            <a:off x="7010400" y="54102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accent2"/>
                </a:solidFill>
              </a:rPr>
              <a:t>DA</a:t>
            </a:r>
            <a:r>
              <a:rPr lang="es-UY" altLang="es-ES" b="1" baseline="-25000">
                <a:solidFill>
                  <a:schemeClr val="accent2"/>
                </a:solidFill>
              </a:rPr>
              <a:t>1</a:t>
            </a:r>
            <a:r>
              <a:rPr lang="es-UY" altLang="es-ES" b="1">
                <a:solidFill>
                  <a:schemeClr val="tx2"/>
                </a:solidFill>
              </a:rPr>
              <a:t> </a:t>
            </a:r>
            <a:endParaRPr lang="es-ES" altLang="es-ES" b="1">
              <a:solidFill>
                <a:schemeClr val="tx2"/>
              </a:solidFill>
            </a:endParaRPr>
          </a:p>
        </p:txBody>
      </p:sp>
      <p:sp>
        <p:nvSpPr>
          <p:cNvPr id="273418" name="Text Box 10">
            <a:extLst>
              <a:ext uri="{FF2B5EF4-FFF2-40B4-BE49-F238E27FC236}">
                <a16:creationId xmlns:a16="http://schemas.microsoft.com/office/drawing/2014/main" id="{7DE63C10-ABC4-C833-A302-2BC718C48CE9}"/>
              </a:ext>
            </a:extLst>
          </p:cNvPr>
          <p:cNvSpPr txBox="1">
            <a:spLocks noChangeArrowheads="1"/>
          </p:cNvSpPr>
          <p:nvPr/>
        </p:nvSpPr>
        <p:spPr bwMode="auto">
          <a:xfrm>
            <a:off x="8610600" y="54102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r>
              <a:rPr lang="es-UY" altLang="es-ES" b="1" baseline="-25000">
                <a:solidFill>
                  <a:schemeClr val="tx2"/>
                </a:solidFill>
              </a:rPr>
              <a:t>2</a:t>
            </a:r>
            <a:r>
              <a:rPr lang="es-UY" altLang="es-ES" b="1">
                <a:solidFill>
                  <a:schemeClr val="tx2"/>
                </a:solidFill>
              </a:rPr>
              <a:t> </a:t>
            </a:r>
            <a:endParaRPr lang="es-ES" altLang="es-ES" b="1">
              <a:solidFill>
                <a:schemeClr val="tx2"/>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4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73412"/>
                                        </p:tgtEl>
                                        <p:attrNameLst>
                                          <p:attrName>style.visibility</p:attrName>
                                        </p:attrNameLst>
                                      </p:cBhvr>
                                      <p:to>
                                        <p:strVal val="visible"/>
                                      </p:to>
                                    </p:set>
                                    <p:animEffect transition="in" filter="box(in)">
                                      <p:cBhvr>
                                        <p:cTn id="11" dur="500"/>
                                        <p:tgtEl>
                                          <p:spTgt spid="27341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7341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7341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7341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734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73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p:bldP spid="273414" grpId="0" animBg="1"/>
      <p:bldP spid="273415" grpId="0" animBg="1"/>
      <p:bldP spid="273416" grpId="0" animBg="1"/>
      <p:bldP spid="273417" grpId="0" animBg="1"/>
      <p:bldP spid="2734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a:extLst>
              <a:ext uri="{FF2B5EF4-FFF2-40B4-BE49-F238E27FC236}">
                <a16:creationId xmlns:a16="http://schemas.microsoft.com/office/drawing/2014/main" id="{7288E1EE-CB61-F408-301A-BAE418FB29A5}"/>
              </a:ext>
            </a:extLst>
          </p:cNvPr>
          <p:cNvSpPr>
            <a:spLocks noGrp="1" noRot="1" noChangeArrowheads="1"/>
          </p:cNvSpPr>
          <p:nvPr>
            <p:ph type="title"/>
          </p:nvPr>
        </p:nvSpPr>
        <p:spPr>
          <a:xfrm>
            <a:off x="1524000" y="228601"/>
            <a:ext cx="10384221" cy="559675"/>
          </a:xfrm>
        </p:spPr>
        <p:txBody>
          <a:bodyPr/>
          <a:lstStyle/>
          <a:p>
            <a:r>
              <a:rPr lang="es-ES" altLang="es-ES" sz="2800" dirty="0">
                <a:solidFill>
                  <a:srgbClr val="1957D1"/>
                </a:solidFill>
              </a:rPr>
              <a:t>Cambios en la curva de demanda agregada: desplazamientos hacia la izquierda</a:t>
            </a:r>
            <a:endParaRPr lang="en-US" altLang="es-ES" sz="2800" dirty="0">
              <a:solidFill>
                <a:srgbClr val="1957D1"/>
              </a:solidFill>
            </a:endParaRPr>
          </a:p>
        </p:txBody>
      </p:sp>
      <p:pic>
        <p:nvPicPr>
          <p:cNvPr id="278533" name="Picture 5">
            <a:extLst>
              <a:ext uri="{FF2B5EF4-FFF2-40B4-BE49-F238E27FC236}">
                <a16:creationId xmlns:a16="http://schemas.microsoft.com/office/drawing/2014/main" id="{62F23374-0206-397D-E6F1-914DFDAC05C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81200" y="1143001"/>
            <a:ext cx="7772400" cy="5434013"/>
          </a:xfrm>
        </p:spPr>
      </p:pic>
      <p:sp>
        <p:nvSpPr>
          <p:cNvPr id="24580" name="8 Marcador de número de diapositiva">
            <a:extLst>
              <a:ext uri="{FF2B5EF4-FFF2-40B4-BE49-F238E27FC236}">
                <a16:creationId xmlns:a16="http://schemas.microsoft.com/office/drawing/2014/main" id="{0B879738-E551-4C6B-F750-3E23EDD4371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3AE59D9-D570-4A64-894A-15679F275320}" type="slidenum">
              <a:rPr lang="en-US" altLang="es-ES" sz="1200">
                <a:latin typeface="Arial" panose="020B0604020202020204" pitchFamily="34" charset="0"/>
              </a:rPr>
              <a:pPr eaLnBrk="1" hangingPunct="1"/>
              <a:t>43</a:t>
            </a:fld>
            <a:endParaRPr lang="en-US" altLang="es-ES" sz="1200">
              <a:latin typeface="Arial" panose="020B0604020202020204" pitchFamily="34" charset="0"/>
            </a:endParaRPr>
          </a:p>
        </p:txBody>
      </p:sp>
      <p:sp>
        <p:nvSpPr>
          <p:cNvPr id="278535" name="Text Box 7">
            <a:extLst>
              <a:ext uri="{FF2B5EF4-FFF2-40B4-BE49-F238E27FC236}">
                <a16:creationId xmlns:a16="http://schemas.microsoft.com/office/drawing/2014/main" id="{DCCC0D4A-B3EF-987C-75F0-F1CCDEEE761B}"/>
              </a:ext>
            </a:extLst>
          </p:cNvPr>
          <p:cNvSpPr txBox="1">
            <a:spLocks noChangeArrowheads="1"/>
          </p:cNvSpPr>
          <p:nvPr/>
        </p:nvSpPr>
        <p:spPr bwMode="auto">
          <a:xfrm>
            <a:off x="2057400" y="1143001"/>
            <a:ext cx="1295400" cy="1069975"/>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78536" name="Text Box 8">
            <a:extLst>
              <a:ext uri="{FF2B5EF4-FFF2-40B4-BE49-F238E27FC236}">
                <a16:creationId xmlns:a16="http://schemas.microsoft.com/office/drawing/2014/main" id="{B3B657EC-BBCF-7DCC-4E0C-81D1F92A90AE}"/>
              </a:ext>
            </a:extLst>
          </p:cNvPr>
          <p:cNvSpPr txBox="1">
            <a:spLocks noChangeArrowheads="1"/>
          </p:cNvSpPr>
          <p:nvPr/>
        </p:nvSpPr>
        <p:spPr bwMode="auto">
          <a:xfrm>
            <a:off x="8458200" y="6172200"/>
            <a:ext cx="1295400" cy="336550"/>
          </a:xfrm>
          <a:prstGeom prst="rect">
            <a:avLst/>
          </a:prstGeom>
          <a:solidFill>
            <a:schemeClr val="tx2"/>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78537" name="Text Box 9">
            <a:extLst>
              <a:ext uri="{FF2B5EF4-FFF2-40B4-BE49-F238E27FC236}">
                <a16:creationId xmlns:a16="http://schemas.microsoft.com/office/drawing/2014/main" id="{BC6FD8E4-7BC7-6FF3-6C3A-631EFEB708D7}"/>
              </a:ext>
            </a:extLst>
          </p:cNvPr>
          <p:cNvSpPr txBox="1">
            <a:spLocks noChangeArrowheads="1"/>
          </p:cNvSpPr>
          <p:nvPr/>
        </p:nvSpPr>
        <p:spPr bwMode="auto">
          <a:xfrm>
            <a:off x="7239000" y="2154621"/>
            <a:ext cx="1752600" cy="486287"/>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777777"/>
                </a:solidFill>
              </a:rPr>
              <a:t>Caída en la </a:t>
            </a:r>
            <a:r>
              <a:rPr lang="es-UY" altLang="es-ES" sz="1600" b="1" dirty="0" err="1">
                <a:solidFill>
                  <a:srgbClr val="777777"/>
                </a:solidFill>
              </a:rPr>
              <a:t>DA:riqueza</a:t>
            </a:r>
            <a:endParaRPr lang="es-ES" altLang="es-ES" sz="1600" b="1" dirty="0">
              <a:solidFill>
                <a:srgbClr val="777777"/>
              </a:solidFill>
            </a:endParaRPr>
          </a:p>
        </p:txBody>
      </p:sp>
      <p:sp>
        <p:nvSpPr>
          <p:cNvPr id="278538" name="Text Box 10">
            <a:extLst>
              <a:ext uri="{FF2B5EF4-FFF2-40B4-BE49-F238E27FC236}">
                <a16:creationId xmlns:a16="http://schemas.microsoft.com/office/drawing/2014/main" id="{BDC6CD7D-627F-30FC-D81E-789903770A16}"/>
              </a:ext>
            </a:extLst>
          </p:cNvPr>
          <p:cNvSpPr txBox="1">
            <a:spLocks noChangeArrowheads="1"/>
          </p:cNvSpPr>
          <p:nvPr/>
        </p:nvSpPr>
        <p:spPr bwMode="auto">
          <a:xfrm>
            <a:off x="8534400" y="53340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accent2"/>
                </a:solidFill>
              </a:rPr>
              <a:t>DA</a:t>
            </a:r>
            <a:r>
              <a:rPr lang="es-UY" altLang="es-ES" b="1" baseline="-25000">
                <a:solidFill>
                  <a:schemeClr val="accent2"/>
                </a:solidFill>
              </a:rPr>
              <a:t>1</a:t>
            </a:r>
            <a:r>
              <a:rPr lang="es-UY" altLang="es-ES" b="1">
                <a:solidFill>
                  <a:schemeClr val="tx2"/>
                </a:solidFill>
              </a:rPr>
              <a:t> </a:t>
            </a:r>
            <a:endParaRPr lang="es-ES" altLang="es-ES" b="1">
              <a:solidFill>
                <a:schemeClr val="tx2"/>
              </a:solidFill>
            </a:endParaRPr>
          </a:p>
        </p:txBody>
      </p:sp>
      <p:sp>
        <p:nvSpPr>
          <p:cNvPr id="278539" name="Text Box 11">
            <a:extLst>
              <a:ext uri="{FF2B5EF4-FFF2-40B4-BE49-F238E27FC236}">
                <a16:creationId xmlns:a16="http://schemas.microsoft.com/office/drawing/2014/main" id="{23F52AFA-E96F-3A62-A86E-65E1068E6A53}"/>
              </a:ext>
            </a:extLst>
          </p:cNvPr>
          <p:cNvSpPr txBox="1">
            <a:spLocks noChangeArrowheads="1"/>
          </p:cNvSpPr>
          <p:nvPr/>
        </p:nvSpPr>
        <p:spPr bwMode="auto">
          <a:xfrm>
            <a:off x="6858000" y="53340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r>
              <a:rPr lang="es-UY" altLang="es-ES" b="1" baseline="-25000">
                <a:solidFill>
                  <a:schemeClr val="tx2"/>
                </a:solidFill>
              </a:rPr>
              <a:t>2</a:t>
            </a:r>
            <a:r>
              <a:rPr lang="es-UY" altLang="es-ES" b="1">
                <a:solidFill>
                  <a:schemeClr val="tx2"/>
                </a:solidFill>
              </a:rPr>
              <a:t> </a:t>
            </a:r>
            <a:endParaRPr lang="es-ES" altLang="es-ES" b="1">
              <a:solidFill>
                <a:schemeClr val="tx2"/>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78533"/>
                                        </p:tgtEl>
                                        <p:attrNameLst>
                                          <p:attrName>style.visibility</p:attrName>
                                        </p:attrNameLst>
                                      </p:cBhvr>
                                      <p:to>
                                        <p:strVal val="visible"/>
                                      </p:to>
                                    </p:set>
                                    <p:animEffect transition="in" filter="box(in)">
                                      <p:cBhvr>
                                        <p:cTn id="11" dur="500"/>
                                        <p:tgtEl>
                                          <p:spTgt spid="27853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7853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7853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7853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7853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78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0" grpId="0"/>
      <p:bldP spid="278535" grpId="0" animBg="1"/>
      <p:bldP spid="278536" grpId="0" animBg="1"/>
      <p:bldP spid="278537" grpId="0" animBg="1"/>
      <p:bldP spid="278538" grpId="0" animBg="1"/>
      <p:bldP spid="27853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a:extLst>
              <a:ext uri="{FF2B5EF4-FFF2-40B4-BE49-F238E27FC236}">
                <a16:creationId xmlns:a16="http://schemas.microsoft.com/office/drawing/2014/main" id="{8360EF24-7036-CB2A-B6B9-0125E941980D}"/>
              </a:ext>
            </a:extLst>
          </p:cNvPr>
          <p:cNvSpPr>
            <a:spLocks noGrp="1" noRot="1" noChangeArrowheads="1"/>
          </p:cNvSpPr>
          <p:nvPr>
            <p:ph type="title"/>
          </p:nvPr>
        </p:nvSpPr>
        <p:spPr>
          <a:xfrm>
            <a:off x="3762703" y="274638"/>
            <a:ext cx="6905297" cy="539748"/>
          </a:xfrm>
        </p:spPr>
        <p:txBody>
          <a:bodyPr/>
          <a:lstStyle/>
          <a:p>
            <a:r>
              <a:rPr lang="es-ES" altLang="es-ES" dirty="0">
                <a:solidFill>
                  <a:srgbClr val="1957D1"/>
                </a:solidFill>
              </a:rPr>
              <a:t>El multiplicador</a:t>
            </a:r>
          </a:p>
        </p:txBody>
      </p:sp>
      <p:pic>
        <p:nvPicPr>
          <p:cNvPr id="326659" name="Picture 3" descr="fig">
            <a:extLst>
              <a:ext uri="{FF2B5EF4-FFF2-40B4-BE49-F238E27FC236}">
                <a16:creationId xmlns:a16="http://schemas.microsoft.com/office/drawing/2014/main" id="{B6148656-2C75-CF97-9A50-EA07A6EA652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81200" y="2184401"/>
            <a:ext cx="8229600" cy="3357563"/>
          </a:xfrm>
        </p:spPr>
      </p:pic>
      <p:sp>
        <p:nvSpPr>
          <p:cNvPr id="27652" name="13 Marcador de número de diapositiva">
            <a:extLst>
              <a:ext uri="{FF2B5EF4-FFF2-40B4-BE49-F238E27FC236}">
                <a16:creationId xmlns:a16="http://schemas.microsoft.com/office/drawing/2014/main" id="{7540ECCB-544D-7C34-2812-E7EFD7FB15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A2692FBE-6F09-4851-983E-26103C3D1F72}" type="slidenum">
              <a:rPr lang="en-US" altLang="es-ES" sz="1200">
                <a:latin typeface="Arial" panose="020B0604020202020204" pitchFamily="34" charset="0"/>
              </a:rPr>
              <a:pPr eaLnBrk="1" hangingPunct="1"/>
              <a:t>44</a:t>
            </a:fld>
            <a:endParaRPr lang="en-US" altLang="es-ES" sz="1200">
              <a:latin typeface="Arial" panose="020B0604020202020204" pitchFamily="34" charset="0"/>
            </a:endParaRPr>
          </a:p>
        </p:txBody>
      </p:sp>
      <p:sp>
        <p:nvSpPr>
          <p:cNvPr id="326660" name="Text Box 4">
            <a:extLst>
              <a:ext uri="{FF2B5EF4-FFF2-40B4-BE49-F238E27FC236}">
                <a16:creationId xmlns:a16="http://schemas.microsoft.com/office/drawing/2014/main" id="{0C0BFC5D-D9B8-A962-0173-AA80DDB08FC2}"/>
              </a:ext>
            </a:extLst>
          </p:cNvPr>
          <p:cNvSpPr txBox="1">
            <a:spLocks noChangeArrowheads="1"/>
          </p:cNvSpPr>
          <p:nvPr/>
        </p:nvSpPr>
        <p:spPr bwMode="auto">
          <a:xfrm>
            <a:off x="1752600" y="1295400"/>
            <a:ext cx="4800600" cy="26468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t>(a) Rondas de aumentos acumulados en el PBI real</a:t>
            </a:r>
            <a:endParaRPr lang="es-ES" altLang="es-ES" sz="1400" b="1"/>
          </a:p>
        </p:txBody>
      </p:sp>
      <p:sp>
        <p:nvSpPr>
          <p:cNvPr id="326662" name="Text Box 6">
            <a:extLst>
              <a:ext uri="{FF2B5EF4-FFF2-40B4-BE49-F238E27FC236}">
                <a16:creationId xmlns:a16="http://schemas.microsoft.com/office/drawing/2014/main" id="{3B821318-5DF9-E654-DEBD-5D0D380A14BE}"/>
              </a:ext>
            </a:extLst>
          </p:cNvPr>
          <p:cNvSpPr txBox="1">
            <a:spLocks noChangeArrowheads="1"/>
          </p:cNvSpPr>
          <p:nvPr/>
        </p:nvSpPr>
        <p:spPr bwMode="auto">
          <a:xfrm>
            <a:off x="7010400" y="1295400"/>
            <a:ext cx="3657600" cy="26468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t>(b) Efecto en la DA</a:t>
            </a:r>
            <a:endParaRPr lang="es-ES" altLang="es-ES" sz="1400" b="1"/>
          </a:p>
        </p:txBody>
      </p:sp>
      <p:sp>
        <p:nvSpPr>
          <p:cNvPr id="326663" name="Text Box 7">
            <a:extLst>
              <a:ext uri="{FF2B5EF4-FFF2-40B4-BE49-F238E27FC236}">
                <a16:creationId xmlns:a16="http://schemas.microsoft.com/office/drawing/2014/main" id="{CD736C82-B551-70B5-765D-DFF7F91B48A1}"/>
              </a:ext>
            </a:extLst>
          </p:cNvPr>
          <p:cNvSpPr txBox="1">
            <a:spLocks noChangeArrowheads="1"/>
          </p:cNvSpPr>
          <p:nvPr/>
        </p:nvSpPr>
        <p:spPr bwMode="auto">
          <a:xfrm>
            <a:off x="1655379" y="2011364"/>
            <a:ext cx="1066800" cy="1126462"/>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dirty="0"/>
              <a:t>Aumento en el PBI real (billones de dólares)</a:t>
            </a:r>
            <a:endParaRPr lang="es-ES" altLang="es-ES" sz="1400" b="1" dirty="0"/>
          </a:p>
        </p:txBody>
      </p:sp>
      <p:sp>
        <p:nvSpPr>
          <p:cNvPr id="326664" name="Text Box 8">
            <a:extLst>
              <a:ext uri="{FF2B5EF4-FFF2-40B4-BE49-F238E27FC236}">
                <a16:creationId xmlns:a16="http://schemas.microsoft.com/office/drawing/2014/main" id="{6AF7A08D-E8F8-DEA7-49ED-278239884308}"/>
              </a:ext>
            </a:extLst>
          </p:cNvPr>
          <p:cNvSpPr txBox="1">
            <a:spLocks noChangeArrowheads="1"/>
          </p:cNvSpPr>
          <p:nvPr/>
        </p:nvSpPr>
        <p:spPr bwMode="auto">
          <a:xfrm>
            <a:off x="5410200" y="5715001"/>
            <a:ext cx="762000" cy="43704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t>Ronda final</a:t>
            </a:r>
            <a:endParaRPr lang="es-ES" altLang="es-ES" sz="1400" b="1"/>
          </a:p>
        </p:txBody>
      </p:sp>
      <p:sp>
        <p:nvSpPr>
          <p:cNvPr id="326665" name="Text Box 9">
            <a:extLst>
              <a:ext uri="{FF2B5EF4-FFF2-40B4-BE49-F238E27FC236}">
                <a16:creationId xmlns:a16="http://schemas.microsoft.com/office/drawing/2014/main" id="{E8F35F8A-0A32-CDEF-7848-E4E86D8013E6}"/>
              </a:ext>
            </a:extLst>
          </p:cNvPr>
          <p:cNvSpPr txBox="1">
            <a:spLocks noChangeArrowheads="1"/>
          </p:cNvSpPr>
          <p:nvPr/>
        </p:nvSpPr>
        <p:spPr bwMode="auto">
          <a:xfrm>
            <a:off x="6019800" y="2183719"/>
            <a:ext cx="914400" cy="781752"/>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dirty="0"/>
              <a:t>Nivel general de precios</a:t>
            </a:r>
            <a:endParaRPr lang="es-ES" altLang="es-ES" sz="1400" b="1" dirty="0"/>
          </a:p>
        </p:txBody>
      </p:sp>
      <p:sp>
        <p:nvSpPr>
          <p:cNvPr id="326666" name="Text Box 10">
            <a:extLst>
              <a:ext uri="{FF2B5EF4-FFF2-40B4-BE49-F238E27FC236}">
                <a16:creationId xmlns:a16="http://schemas.microsoft.com/office/drawing/2014/main" id="{68BDA97E-0D88-4E69-B7FB-4BED1C920783}"/>
              </a:ext>
            </a:extLst>
          </p:cNvPr>
          <p:cNvSpPr txBox="1">
            <a:spLocks noChangeArrowheads="1"/>
          </p:cNvSpPr>
          <p:nvPr/>
        </p:nvSpPr>
        <p:spPr bwMode="auto">
          <a:xfrm>
            <a:off x="9906000" y="5181601"/>
            <a:ext cx="762000" cy="43704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t>PBI real</a:t>
            </a:r>
            <a:endParaRPr lang="es-ES" altLang="es-ES" sz="1400" b="1"/>
          </a:p>
        </p:txBody>
      </p:sp>
      <p:sp>
        <p:nvSpPr>
          <p:cNvPr id="326667" name="Text Box 11">
            <a:extLst>
              <a:ext uri="{FF2B5EF4-FFF2-40B4-BE49-F238E27FC236}">
                <a16:creationId xmlns:a16="http://schemas.microsoft.com/office/drawing/2014/main" id="{FDC24F9D-7136-6910-EE59-453205D84657}"/>
              </a:ext>
            </a:extLst>
          </p:cNvPr>
          <p:cNvSpPr txBox="1">
            <a:spLocks noChangeArrowheads="1"/>
          </p:cNvSpPr>
          <p:nvPr/>
        </p:nvSpPr>
        <p:spPr bwMode="auto">
          <a:xfrm>
            <a:off x="6934200" y="5638800"/>
            <a:ext cx="1447800" cy="609398"/>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solidFill>
                  <a:srgbClr val="5F5F5F"/>
                </a:solidFill>
              </a:rPr>
              <a:t>Aumento inicial = 50 billones</a:t>
            </a:r>
            <a:endParaRPr lang="es-ES" altLang="es-ES" sz="1400" b="1">
              <a:solidFill>
                <a:srgbClr val="5F5F5F"/>
              </a:solidFill>
            </a:endParaRPr>
          </a:p>
        </p:txBody>
      </p:sp>
      <p:sp>
        <p:nvSpPr>
          <p:cNvPr id="326668" name="Text Box 12">
            <a:extLst>
              <a:ext uri="{FF2B5EF4-FFF2-40B4-BE49-F238E27FC236}">
                <a16:creationId xmlns:a16="http://schemas.microsoft.com/office/drawing/2014/main" id="{E4182B91-76A1-42DA-3190-627453CE9E69}"/>
              </a:ext>
            </a:extLst>
          </p:cNvPr>
          <p:cNvSpPr txBox="1">
            <a:spLocks noChangeArrowheads="1"/>
          </p:cNvSpPr>
          <p:nvPr/>
        </p:nvSpPr>
        <p:spPr bwMode="auto">
          <a:xfrm>
            <a:off x="8763000" y="5638800"/>
            <a:ext cx="1447800" cy="609398"/>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solidFill>
                  <a:srgbClr val="5F5F5F"/>
                </a:solidFill>
              </a:rPr>
              <a:t>Aumentos subsiguientes = 75 billones</a:t>
            </a:r>
            <a:endParaRPr lang="es-ES" altLang="es-ES" sz="1400" b="1">
              <a:solidFill>
                <a:srgbClr val="5F5F5F"/>
              </a:solidFill>
            </a:endParaRPr>
          </a:p>
        </p:txBody>
      </p:sp>
      <p:sp>
        <p:nvSpPr>
          <p:cNvPr id="326670" name="Text Box 14">
            <a:extLst>
              <a:ext uri="{FF2B5EF4-FFF2-40B4-BE49-F238E27FC236}">
                <a16:creationId xmlns:a16="http://schemas.microsoft.com/office/drawing/2014/main" id="{CEEBB42A-9AA5-D457-6369-DAC87614F4C4}"/>
              </a:ext>
            </a:extLst>
          </p:cNvPr>
          <p:cNvSpPr txBox="1">
            <a:spLocks noChangeArrowheads="1"/>
          </p:cNvSpPr>
          <p:nvPr/>
        </p:nvSpPr>
        <p:spPr bwMode="auto">
          <a:xfrm>
            <a:off x="9906000" y="4724400"/>
            <a:ext cx="7620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chemeClr val="tx2"/>
                </a:solidFill>
              </a:rPr>
              <a:t>DA</a:t>
            </a:r>
            <a:r>
              <a:rPr lang="es-UY" altLang="es-ES" sz="1600" b="1" baseline="-25000">
                <a:solidFill>
                  <a:schemeClr val="tx2"/>
                </a:solidFill>
              </a:rPr>
              <a:t>2</a:t>
            </a:r>
            <a:r>
              <a:rPr lang="es-UY" altLang="es-ES" sz="1600" b="1">
                <a:solidFill>
                  <a:schemeClr val="tx2"/>
                </a:solidFill>
              </a:rPr>
              <a:t> </a:t>
            </a:r>
            <a:endParaRPr lang="es-ES" altLang="es-ES" sz="1600" b="1">
              <a:solidFill>
                <a:schemeClr val="tx2"/>
              </a:solidFill>
            </a:endParaRPr>
          </a:p>
        </p:txBody>
      </p:sp>
      <p:sp>
        <p:nvSpPr>
          <p:cNvPr id="326671" name="Text Box 15">
            <a:extLst>
              <a:ext uri="{FF2B5EF4-FFF2-40B4-BE49-F238E27FC236}">
                <a16:creationId xmlns:a16="http://schemas.microsoft.com/office/drawing/2014/main" id="{A05CA92C-291F-676D-CACA-111ABD7524C9}"/>
              </a:ext>
            </a:extLst>
          </p:cNvPr>
          <p:cNvSpPr txBox="1">
            <a:spLocks noChangeArrowheads="1"/>
          </p:cNvSpPr>
          <p:nvPr/>
        </p:nvSpPr>
        <p:spPr bwMode="auto">
          <a:xfrm>
            <a:off x="8001000" y="47244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chemeClr val="accent2"/>
                </a:solidFill>
              </a:rPr>
              <a:t>DA</a:t>
            </a:r>
            <a:r>
              <a:rPr lang="es-UY" altLang="es-ES" sz="1600" b="1" baseline="-25000">
                <a:solidFill>
                  <a:schemeClr val="accent2"/>
                </a:solidFill>
              </a:rPr>
              <a:t>1</a:t>
            </a:r>
            <a:r>
              <a:rPr lang="es-UY" altLang="es-ES" b="1">
                <a:solidFill>
                  <a:schemeClr val="tx2"/>
                </a:solidFill>
              </a:rPr>
              <a:t> </a:t>
            </a:r>
            <a:endParaRPr lang="es-ES" altLang="es-ES" b="1">
              <a:solidFill>
                <a:schemeClr val="tx2"/>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66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26659"/>
                                        </p:tgtEl>
                                        <p:attrNameLst>
                                          <p:attrName>style.visibility</p:attrName>
                                        </p:attrNameLst>
                                      </p:cBhvr>
                                      <p:to>
                                        <p:strVal val="visible"/>
                                      </p:to>
                                    </p:set>
                                    <p:animEffect transition="in" filter="box(in)">
                                      <p:cBhvr>
                                        <p:cTn id="11" dur="500"/>
                                        <p:tgtEl>
                                          <p:spTgt spid="32665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2666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2666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2666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2666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2666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2666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2666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2666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2667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266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p:bldP spid="326660" grpId="0" animBg="1"/>
      <p:bldP spid="326662" grpId="0" animBg="1"/>
      <p:bldP spid="326663" grpId="0" animBg="1"/>
      <p:bldP spid="326664" grpId="0" animBg="1"/>
      <p:bldP spid="326665" grpId="0" animBg="1"/>
      <p:bldP spid="326666" grpId="0" animBg="1"/>
      <p:bldP spid="326667" grpId="0" animBg="1"/>
      <p:bldP spid="326668" grpId="0" animBg="1"/>
      <p:bldP spid="326670" grpId="0" animBg="1"/>
      <p:bldP spid="32667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C634AF5F-69C8-49A5-85A4-929C22DB8529}"/>
              </a:ext>
            </a:extLst>
          </p:cNvPr>
          <p:cNvSpPr>
            <a:spLocks noGrp="1" noRot="1" noChangeArrowheads="1"/>
          </p:cNvSpPr>
          <p:nvPr>
            <p:ph type="title"/>
          </p:nvPr>
        </p:nvSpPr>
        <p:spPr>
          <a:xfrm>
            <a:off x="3804745" y="110359"/>
            <a:ext cx="8266386" cy="792163"/>
          </a:xfrm>
        </p:spPr>
        <p:txBody>
          <a:bodyPr/>
          <a:lstStyle/>
          <a:p>
            <a:r>
              <a:rPr lang="es-ES" altLang="es-ES" dirty="0">
                <a:solidFill>
                  <a:srgbClr val="1957D1"/>
                </a:solidFill>
              </a:rPr>
              <a:t>El modelo OA-DA</a:t>
            </a:r>
          </a:p>
        </p:txBody>
      </p:sp>
      <p:sp>
        <p:nvSpPr>
          <p:cNvPr id="28675" name="3 Marcador de número de diapositiva">
            <a:extLst>
              <a:ext uri="{FF2B5EF4-FFF2-40B4-BE49-F238E27FC236}">
                <a16:creationId xmlns:a16="http://schemas.microsoft.com/office/drawing/2014/main" id="{7C858EBC-4AC0-C92A-DFD3-FE37B273A4F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4B014EE5-B140-4B8D-A2CE-4D71DD56F712}" type="slidenum">
              <a:rPr lang="en-US" altLang="es-ES" sz="1200">
                <a:latin typeface="Arial" panose="020B0604020202020204" pitchFamily="34" charset="0"/>
              </a:rPr>
              <a:pPr eaLnBrk="1" hangingPunct="1"/>
              <a:t>45</a:t>
            </a:fld>
            <a:endParaRPr lang="en-US" altLang="es-ES" sz="1200">
              <a:latin typeface="Arial" panose="020B0604020202020204" pitchFamily="34" charset="0"/>
            </a:endParaRPr>
          </a:p>
        </p:txBody>
      </p:sp>
      <p:sp>
        <p:nvSpPr>
          <p:cNvPr id="289799" name="Rectangle 7">
            <a:extLst>
              <a:ext uri="{FF2B5EF4-FFF2-40B4-BE49-F238E27FC236}">
                <a16:creationId xmlns:a16="http://schemas.microsoft.com/office/drawing/2014/main" id="{3F424E4A-B639-3DED-776D-556D39BE47F5}"/>
              </a:ext>
            </a:extLst>
          </p:cNvPr>
          <p:cNvSpPr>
            <a:spLocks noChangeArrowheads="1"/>
          </p:cNvSpPr>
          <p:nvPr/>
        </p:nvSpPr>
        <p:spPr bwMode="auto">
          <a:xfrm>
            <a:off x="1752600" y="1447800"/>
            <a:ext cx="86106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2600"/>
              <a:t>El </a:t>
            </a:r>
            <a:r>
              <a:rPr lang="es-ES" altLang="es-ES" sz="2600" b="1"/>
              <a:t>modelo OA-DA</a:t>
            </a:r>
            <a:r>
              <a:rPr lang="es-ES" altLang="es-ES" sz="2600"/>
              <a:t> utiliza la curva de oferta agregada y la curva de demanda agregada conjuntamente para analizar las fluctuaciones económicas.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97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97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4" grpId="0"/>
      <p:bldP spid="28979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a:extLst>
              <a:ext uri="{FF2B5EF4-FFF2-40B4-BE49-F238E27FC236}">
                <a16:creationId xmlns:a16="http://schemas.microsoft.com/office/drawing/2014/main" id="{58D288C5-2FFB-93AC-E94F-2B95586DCAC8}"/>
              </a:ext>
            </a:extLst>
          </p:cNvPr>
          <p:cNvSpPr>
            <a:spLocks noGrp="1" noRot="1" noChangeArrowheads="1"/>
          </p:cNvSpPr>
          <p:nvPr>
            <p:ph type="title"/>
          </p:nvPr>
        </p:nvSpPr>
        <p:spPr>
          <a:xfrm>
            <a:off x="4156841" y="99427"/>
            <a:ext cx="9144000" cy="792163"/>
          </a:xfrm>
        </p:spPr>
        <p:txBody>
          <a:bodyPr/>
          <a:lstStyle/>
          <a:p>
            <a:r>
              <a:rPr lang="es-ES" altLang="es-ES" dirty="0">
                <a:solidFill>
                  <a:srgbClr val="1957D1"/>
                </a:solidFill>
              </a:rPr>
              <a:t>El modelo OA-DA</a:t>
            </a:r>
          </a:p>
        </p:txBody>
      </p:sp>
      <p:pic>
        <p:nvPicPr>
          <p:cNvPr id="328707" name="Picture 3" descr="fig">
            <a:extLst>
              <a:ext uri="{FF2B5EF4-FFF2-40B4-BE49-F238E27FC236}">
                <a16:creationId xmlns:a16="http://schemas.microsoft.com/office/drawing/2014/main" id="{F8C80953-87D7-657B-DC27-598A60869B3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81300" y="1600201"/>
            <a:ext cx="6629400" cy="4525963"/>
          </a:xfrm>
        </p:spPr>
      </p:pic>
      <p:sp>
        <p:nvSpPr>
          <p:cNvPr id="29700" name="8 Marcador de número de diapositiva">
            <a:extLst>
              <a:ext uri="{FF2B5EF4-FFF2-40B4-BE49-F238E27FC236}">
                <a16:creationId xmlns:a16="http://schemas.microsoft.com/office/drawing/2014/main" id="{CEA5C042-E5D0-06B4-B283-9ACB9A115D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8CABC118-0F6B-4007-B073-D8F17F05A8B0}" type="slidenum">
              <a:rPr lang="en-US" altLang="es-ES" sz="1200">
                <a:latin typeface="Arial" panose="020B0604020202020204" pitchFamily="34" charset="0"/>
              </a:rPr>
              <a:pPr eaLnBrk="1" hangingPunct="1"/>
              <a:t>46</a:t>
            </a:fld>
            <a:endParaRPr lang="en-US" altLang="es-ES" sz="1200">
              <a:latin typeface="Arial" panose="020B0604020202020204" pitchFamily="34" charset="0"/>
            </a:endParaRPr>
          </a:p>
        </p:txBody>
      </p:sp>
      <p:sp>
        <p:nvSpPr>
          <p:cNvPr id="328708" name="Text Box 4">
            <a:extLst>
              <a:ext uri="{FF2B5EF4-FFF2-40B4-BE49-F238E27FC236}">
                <a16:creationId xmlns:a16="http://schemas.microsoft.com/office/drawing/2014/main" id="{CDD27B08-7B03-B850-2D0F-4E08AF5628E4}"/>
              </a:ext>
            </a:extLst>
          </p:cNvPr>
          <p:cNvSpPr txBox="1">
            <a:spLocks noChangeArrowheads="1"/>
          </p:cNvSpPr>
          <p:nvPr/>
        </p:nvSpPr>
        <p:spPr bwMode="auto">
          <a:xfrm>
            <a:off x="2514600" y="1295401"/>
            <a:ext cx="1219200" cy="1069975"/>
          </a:xfrm>
          <a:prstGeom prst="rect">
            <a:avLst/>
          </a:prstGeom>
          <a:solidFill>
            <a:schemeClr val="bg1">
              <a:lumMod val="8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328709" name="Text Box 5">
            <a:extLst>
              <a:ext uri="{FF2B5EF4-FFF2-40B4-BE49-F238E27FC236}">
                <a16:creationId xmlns:a16="http://schemas.microsoft.com/office/drawing/2014/main" id="{52DBF88A-3427-71F7-6108-6C03190A94A2}"/>
              </a:ext>
            </a:extLst>
          </p:cNvPr>
          <p:cNvSpPr txBox="1">
            <a:spLocks noChangeArrowheads="1"/>
          </p:cNvSpPr>
          <p:nvPr/>
        </p:nvSpPr>
        <p:spPr bwMode="auto">
          <a:xfrm>
            <a:off x="8572500" y="5867400"/>
            <a:ext cx="1295400" cy="336550"/>
          </a:xfrm>
          <a:prstGeom prst="rect">
            <a:avLst/>
          </a:prstGeom>
          <a:solidFill>
            <a:schemeClr val="bg1">
              <a:lumMod val="8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t>PBI real</a:t>
            </a:r>
            <a:endParaRPr lang="es-ES" altLang="es-ES" b="1"/>
          </a:p>
        </p:txBody>
      </p:sp>
      <p:sp>
        <p:nvSpPr>
          <p:cNvPr id="328710" name="Text Box 6">
            <a:extLst>
              <a:ext uri="{FF2B5EF4-FFF2-40B4-BE49-F238E27FC236}">
                <a16:creationId xmlns:a16="http://schemas.microsoft.com/office/drawing/2014/main" id="{3D59F61E-BD67-E3BF-A271-59ECFB5D6101}"/>
              </a:ext>
            </a:extLst>
          </p:cNvPr>
          <p:cNvSpPr txBox="1">
            <a:spLocks noChangeArrowheads="1"/>
          </p:cNvSpPr>
          <p:nvPr/>
        </p:nvSpPr>
        <p:spPr bwMode="auto">
          <a:xfrm>
            <a:off x="7715250" y="3101389"/>
            <a:ext cx="2209800" cy="106680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4D4D4D"/>
                </a:solidFill>
              </a:rPr>
              <a:t>Equilibrio macroeconómico de corto plazo</a:t>
            </a:r>
          </a:p>
          <a:p>
            <a:pPr algn="ctr" eaLnBrk="1" hangingPunct="1">
              <a:lnSpc>
                <a:spcPct val="80000"/>
              </a:lnSpc>
              <a:spcBef>
                <a:spcPct val="50000"/>
              </a:spcBef>
              <a:buClr>
                <a:schemeClr val="hlink"/>
              </a:buClr>
              <a:buSzPct val="70000"/>
              <a:buFont typeface="Wingdings" panose="05000000000000000000" pitchFamily="2" charset="2"/>
              <a:buNone/>
            </a:pPr>
            <a:endParaRPr lang="es-ES" altLang="es-ES" sz="800" b="1">
              <a:solidFill>
                <a:srgbClr val="4D4D4D"/>
              </a:solidFill>
            </a:endParaRPr>
          </a:p>
        </p:txBody>
      </p:sp>
      <p:sp>
        <p:nvSpPr>
          <p:cNvPr id="328711" name="Text Box 7">
            <a:extLst>
              <a:ext uri="{FF2B5EF4-FFF2-40B4-BE49-F238E27FC236}">
                <a16:creationId xmlns:a16="http://schemas.microsoft.com/office/drawing/2014/main" id="{32D7C371-0AFD-6157-6128-BAED24D2BAD3}"/>
              </a:ext>
            </a:extLst>
          </p:cNvPr>
          <p:cNvSpPr txBox="1">
            <a:spLocks noChangeArrowheads="1"/>
          </p:cNvSpPr>
          <p:nvPr/>
        </p:nvSpPr>
        <p:spPr bwMode="auto">
          <a:xfrm>
            <a:off x="8839200" y="48768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endParaRPr lang="es-ES" altLang="es-ES" b="1">
              <a:solidFill>
                <a:schemeClr val="tx2"/>
              </a:solidFill>
            </a:endParaRPr>
          </a:p>
        </p:txBody>
      </p:sp>
      <p:sp>
        <p:nvSpPr>
          <p:cNvPr id="328713" name="Text Box 9">
            <a:extLst>
              <a:ext uri="{FF2B5EF4-FFF2-40B4-BE49-F238E27FC236}">
                <a16:creationId xmlns:a16="http://schemas.microsoft.com/office/drawing/2014/main" id="{DE9AF0D3-59E1-A7E8-B10E-482CC2698C0C}"/>
              </a:ext>
            </a:extLst>
          </p:cNvPr>
          <p:cNvSpPr txBox="1">
            <a:spLocks noChangeArrowheads="1"/>
          </p:cNvSpPr>
          <p:nvPr/>
        </p:nvSpPr>
        <p:spPr bwMode="auto">
          <a:xfrm>
            <a:off x="8915400" y="1295400"/>
            <a:ext cx="1524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800000"/>
                </a:solidFill>
              </a:rPr>
              <a:t>OA de CP</a:t>
            </a:r>
            <a:endParaRPr lang="es-ES" altLang="es-ES" b="1">
              <a:solidFill>
                <a:srgbClr val="8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7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28707"/>
                                        </p:tgtEl>
                                        <p:attrNameLst>
                                          <p:attrName>style.visibility</p:attrName>
                                        </p:attrNameLst>
                                      </p:cBhvr>
                                      <p:to>
                                        <p:strVal val="visible"/>
                                      </p:to>
                                    </p:set>
                                    <p:animEffect transition="in" filter="box(in)">
                                      <p:cBhvr>
                                        <p:cTn id="11" dur="500"/>
                                        <p:tgtEl>
                                          <p:spTgt spid="32870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2870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2870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287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2871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287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06" grpId="0"/>
      <p:bldP spid="328708" grpId="0" animBg="1"/>
      <p:bldP spid="328709" grpId="0" animBg="1"/>
      <p:bldP spid="328710" grpId="0" animBg="1"/>
      <p:bldP spid="328711" grpId="0" animBg="1"/>
      <p:bldP spid="3287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3BEF1BE0-19FD-7048-1853-DCAFD2474314}"/>
              </a:ext>
            </a:extLst>
          </p:cNvPr>
          <p:cNvSpPr>
            <a:spLocks noGrp="1" noRot="1" noChangeArrowheads="1"/>
          </p:cNvSpPr>
          <p:nvPr>
            <p:ph type="title"/>
          </p:nvPr>
        </p:nvSpPr>
        <p:spPr>
          <a:xfrm>
            <a:off x="3405351" y="57809"/>
            <a:ext cx="8786649" cy="792163"/>
          </a:xfrm>
        </p:spPr>
        <p:txBody>
          <a:bodyPr/>
          <a:lstStyle/>
          <a:p>
            <a:r>
              <a:rPr lang="es-ES" altLang="es-ES" dirty="0">
                <a:solidFill>
                  <a:srgbClr val="1957D1"/>
                </a:solidFill>
              </a:rPr>
              <a:t>Equilibrio macroeconómico de corto plazo</a:t>
            </a:r>
          </a:p>
        </p:txBody>
      </p:sp>
      <p:sp>
        <p:nvSpPr>
          <p:cNvPr id="30723" name="3 Marcador de número de diapositiva">
            <a:extLst>
              <a:ext uri="{FF2B5EF4-FFF2-40B4-BE49-F238E27FC236}">
                <a16:creationId xmlns:a16="http://schemas.microsoft.com/office/drawing/2014/main" id="{7F305280-24BC-BEC8-B2AF-1DAB5C8B3B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95109261-CE43-48DC-9330-625D0F41FA03}" type="slidenum">
              <a:rPr lang="en-US" altLang="es-ES" sz="1200">
                <a:latin typeface="Arial" panose="020B0604020202020204" pitchFamily="34" charset="0"/>
              </a:rPr>
              <a:pPr eaLnBrk="1" hangingPunct="1"/>
              <a:t>47</a:t>
            </a:fld>
            <a:endParaRPr lang="en-US" altLang="es-ES" sz="1200">
              <a:latin typeface="Arial" panose="020B0604020202020204" pitchFamily="34" charset="0"/>
            </a:endParaRPr>
          </a:p>
        </p:txBody>
      </p:sp>
      <p:sp>
        <p:nvSpPr>
          <p:cNvPr id="291843" name="Rectangle 3">
            <a:extLst>
              <a:ext uri="{FF2B5EF4-FFF2-40B4-BE49-F238E27FC236}">
                <a16:creationId xmlns:a16="http://schemas.microsoft.com/office/drawing/2014/main" id="{00852371-D2F1-3A0D-9D70-EEB6D17ADD73}"/>
              </a:ext>
            </a:extLst>
          </p:cNvPr>
          <p:cNvSpPr>
            <a:spLocks noChangeArrowheads="1"/>
          </p:cNvSpPr>
          <p:nvPr/>
        </p:nvSpPr>
        <p:spPr bwMode="auto">
          <a:xfrm>
            <a:off x="1676400" y="1447800"/>
            <a:ext cx="89916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Font typeface="Wingdings" panose="05000000000000000000" pitchFamily="2" charset="2"/>
              <a:buChar char="Ø"/>
            </a:pPr>
            <a:r>
              <a:rPr lang="es-ES" altLang="es-ES" sz="2600"/>
              <a:t> La economía se encuentra en </a:t>
            </a:r>
            <a:r>
              <a:rPr lang="es-ES" altLang="es-ES" sz="2600" b="1"/>
              <a:t>equilibrio macroeconómico de corto plazo</a:t>
            </a:r>
            <a:r>
              <a:rPr lang="es-ES" altLang="es-ES" sz="2600"/>
              <a:t> cuando la cantidad agregada de producto ofrecida es igual a la cantidad demandada. </a:t>
            </a:r>
          </a:p>
          <a:p>
            <a:pPr eaLnBrk="1" hangingPunct="1">
              <a:spcBef>
                <a:spcPct val="50000"/>
              </a:spcBef>
              <a:buClr>
                <a:schemeClr val="hlink"/>
              </a:buClr>
              <a:buFont typeface="Wingdings" panose="05000000000000000000" pitchFamily="2" charset="2"/>
              <a:buChar char="Ø"/>
            </a:pPr>
            <a:r>
              <a:rPr lang="es-ES" altLang="es-ES" sz="2600"/>
              <a:t> El </a:t>
            </a:r>
            <a:r>
              <a:rPr lang="es-ES" altLang="es-ES" sz="2600" b="1"/>
              <a:t>nivel general de precios de equilibrio de corto plazo</a:t>
            </a:r>
            <a:r>
              <a:rPr lang="es-ES" altLang="es-ES" sz="2600"/>
              <a:t> es el nivel general de precios en el equilibrio macroeconómico de corto plazo. </a:t>
            </a:r>
          </a:p>
          <a:p>
            <a:pPr eaLnBrk="1" hangingPunct="1">
              <a:spcBef>
                <a:spcPct val="50000"/>
              </a:spcBef>
              <a:buClr>
                <a:schemeClr val="hlink"/>
              </a:buClr>
              <a:buFont typeface="Wingdings" panose="05000000000000000000" pitchFamily="2" charset="2"/>
              <a:buChar char="Ø"/>
            </a:pPr>
            <a:r>
              <a:rPr lang="es-ES" altLang="es-ES" sz="2600" b="1"/>
              <a:t> </a:t>
            </a:r>
            <a:r>
              <a:rPr lang="es-ES" altLang="es-ES" sz="2600"/>
              <a:t>El</a:t>
            </a:r>
            <a:r>
              <a:rPr lang="es-ES" altLang="es-ES" sz="2600" b="1"/>
              <a:t> producto agregado de equilibrio de corto plazo </a:t>
            </a:r>
            <a:r>
              <a:rPr lang="es-ES" altLang="es-ES" sz="2600"/>
              <a:t>es la cantidad de producto agregado producido en el equilibrio macroeconómico de corto plazo.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184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184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1C916E62-9F85-D1FC-2865-102DDF2D9C41}"/>
              </a:ext>
            </a:extLst>
          </p:cNvPr>
          <p:cNvSpPr>
            <a:spLocks noGrp="1" noRot="1" noChangeArrowheads="1"/>
          </p:cNvSpPr>
          <p:nvPr>
            <p:ph type="title"/>
          </p:nvPr>
        </p:nvSpPr>
        <p:spPr>
          <a:xfrm>
            <a:off x="2895601" y="61119"/>
            <a:ext cx="9144000" cy="792163"/>
          </a:xfrm>
        </p:spPr>
        <p:txBody>
          <a:bodyPr/>
          <a:lstStyle/>
          <a:p>
            <a:r>
              <a:rPr lang="es-ES" altLang="es-ES" sz="3200" dirty="0">
                <a:solidFill>
                  <a:srgbClr val="1957D1"/>
                </a:solidFill>
              </a:rPr>
              <a:t>Desplazamientos en la curva OA de CP</a:t>
            </a:r>
          </a:p>
        </p:txBody>
      </p:sp>
      <p:pic>
        <p:nvPicPr>
          <p:cNvPr id="295941" name="Picture 5">
            <a:extLst>
              <a:ext uri="{FF2B5EF4-FFF2-40B4-BE49-F238E27FC236}">
                <a16:creationId xmlns:a16="http://schemas.microsoft.com/office/drawing/2014/main" id="{A3C205F1-7522-7596-3CB3-27C48A7FF36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33725" y="1600201"/>
            <a:ext cx="5924550" cy="4525963"/>
          </a:xfrm>
        </p:spPr>
      </p:pic>
      <p:sp>
        <p:nvSpPr>
          <p:cNvPr id="31748" name="12 Marcador de número de diapositiva">
            <a:extLst>
              <a:ext uri="{FF2B5EF4-FFF2-40B4-BE49-F238E27FC236}">
                <a16:creationId xmlns:a16="http://schemas.microsoft.com/office/drawing/2014/main" id="{52243EE9-D530-91E2-F02A-6E882CF8CA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50850CB6-17F4-47CB-A93F-42942D761941}" type="slidenum">
              <a:rPr lang="en-US" altLang="es-ES" sz="1200">
                <a:latin typeface="Arial" panose="020B0604020202020204" pitchFamily="34" charset="0"/>
              </a:rPr>
              <a:pPr eaLnBrk="1" hangingPunct="1"/>
              <a:t>48</a:t>
            </a:fld>
            <a:endParaRPr lang="en-US" altLang="es-ES" sz="1200">
              <a:latin typeface="Arial" panose="020B0604020202020204" pitchFamily="34" charset="0"/>
            </a:endParaRPr>
          </a:p>
        </p:txBody>
      </p:sp>
      <p:sp>
        <p:nvSpPr>
          <p:cNvPr id="295943" name="Rectangle 7">
            <a:extLst>
              <a:ext uri="{FF2B5EF4-FFF2-40B4-BE49-F238E27FC236}">
                <a16:creationId xmlns:a16="http://schemas.microsoft.com/office/drawing/2014/main" id="{7658D2DB-8DAA-7CEC-A0A8-4F966D72DE76}"/>
              </a:ext>
            </a:extLst>
          </p:cNvPr>
          <p:cNvSpPr>
            <a:spLocks noChangeArrowheads="1"/>
          </p:cNvSpPr>
          <p:nvPr/>
        </p:nvSpPr>
        <p:spPr bwMode="auto">
          <a:xfrm>
            <a:off x="1524000" y="6248400"/>
            <a:ext cx="9144000" cy="646331"/>
          </a:xfrm>
          <a:prstGeom prst="rect">
            <a:avLst/>
          </a:prstGeom>
          <a:solidFill>
            <a:schemeClr val="bg1">
              <a:lumMod val="75000"/>
            </a:schemeClr>
          </a:solidFill>
          <a:ln w="9525" algn="ctr">
            <a:solidFill>
              <a:schemeClr val="tx1"/>
            </a:solidFill>
            <a:miter lim="800000"/>
            <a:headEnd/>
            <a:tailEnd type="none" w="med" len="lg"/>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
                <a:schemeClr val="hlink"/>
              </a:buClr>
              <a:buSzPct val="70000"/>
              <a:buFont typeface="Wingdings" panose="05000000000000000000" pitchFamily="2" charset="2"/>
              <a:buNone/>
            </a:pPr>
            <a:r>
              <a:rPr lang="es-ES" altLang="es-ES" sz="1800" b="1" dirty="0"/>
              <a:t>Estanflación </a:t>
            </a:r>
            <a:r>
              <a:rPr lang="es-ES" altLang="es-ES" sz="1800" dirty="0"/>
              <a:t>es la combinación de inflación y caída</a:t>
            </a:r>
            <a:r>
              <a:rPr lang="es-EC" altLang="es-ES" sz="1800" dirty="0"/>
              <a:t>/estancamiento</a:t>
            </a:r>
            <a:r>
              <a:rPr lang="es-ES" altLang="es-ES" sz="1800" dirty="0"/>
              <a:t> en el producto agregado.</a:t>
            </a:r>
            <a:endParaRPr lang="es-ES" altLang="es-ES" sz="1800" b="1" dirty="0"/>
          </a:p>
        </p:txBody>
      </p:sp>
      <p:sp>
        <p:nvSpPr>
          <p:cNvPr id="295944" name="Text Box 8">
            <a:extLst>
              <a:ext uri="{FF2B5EF4-FFF2-40B4-BE49-F238E27FC236}">
                <a16:creationId xmlns:a16="http://schemas.microsoft.com/office/drawing/2014/main" id="{3C6F06F1-82CC-2BB8-8EA3-3A415046D103}"/>
              </a:ext>
            </a:extLst>
          </p:cNvPr>
          <p:cNvSpPr txBox="1">
            <a:spLocks noChangeArrowheads="1"/>
          </p:cNvSpPr>
          <p:nvPr/>
        </p:nvSpPr>
        <p:spPr bwMode="auto">
          <a:xfrm>
            <a:off x="2895601" y="1676401"/>
            <a:ext cx="1219200" cy="1069975"/>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95945" name="Text Box 9">
            <a:extLst>
              <a:ext uri="{FF2B5EF4-FFF2-40B4-BE49-F238E27FC236}">
                <a16:creationId xmlns:a16="http://schemas.microsoft.com/office/drawing/2014/main" id="{92878CE9-5E3A-8E2D-A26C-295B17BCD2A6}"/>
              </a:ext>
            </a:extLst>
          </p:cNvPr>
          <p:cNvSpPr txBox="1">
            <a:spLocks noChangeArrowheads="1"/>
          </p:cNvSpPr>
          <p:nvPr/>
        </p:nvSpPr>
        <p:spPr bwMode="auto">
          <a:xfrm>
            <a:off x="8115300" y="5759450"/>
            <a:ext cx="1219200" cy="336550"/>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95946" name="Text Box 10">
            <a:extLst>
              <a:ext uri="{FF2B5EF4-FFF2-40B4-BE49-F238E27FC236}">
                <a16:creationId xmlns:a16="http://schemas.microsoft.com/office/drawing/2014/main" id="{9FA3456F-0B5F-EC4C-BE0D-F6AE91C1A50E}"/>
              </a:ext>
            </a:extLst>
          </p:cNvPr>
          <p:cNvSpPr txBox="1">
            <a:spLocks noChangeArrowheads="1"/>
          </p:cNvSpPr>
          <p:nvPr/>
        </p:nvSpPr>
        <p:spPr bwMode="auto">
          <a:xfrm>
            <a:off x="4724400" y="838200"/>
            <a:ext cx="3581400" cy="289310"/>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t>(a) Un shock negativo de oferta</a:t>
            </a:r>
            <a:endParaRPr lang="es-ES" altLang="es-ES" sz="1600" b="1" dirty="0"/>
          </a:p>
        </p:txBody>
      </p:sp>
      <p:sp>
        <p:nvSpPr>
          <p:cNvPr id="295947" name="Text Box 11">
            <a:extLst>
              <a:ext uri="{FF2B5EF4-FFF2-40B4-BE49-F238E27FC236}">
                <a16:creationId xmlns:a16="http://schemas.microsoft.com/office/drawing/2014/main" id="{BD7EA7A8-2A9E-7E3C-0CC9-B51924D48D37}"/>
              </a:ext>
            </a:extLst>
          </p:cNvPr>
          <p:cNvSpPr txBox="1">
            <a:spLocks noChangeArrowheads="1"/>
          </p:cNvSpPr>
          <p:nvPr/>
        </p:nvSpPr>
        <p:spPr bwMode="auto">
          <a:xfrm>
            <a:off x="5633545" y="1620744"/>
            <a:ext cx="2209800" cy="486287"/>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wrap="square">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4D4D4D"/>
                </a:solidFill>
              </a:rPr>
              <a:t>Un shock de oferta negativo …</a:t>
            </a:r>
            <a:endParaRPr lang="es-ES" altLang="es-ES" sz="1600" b="1" dirty="0">
              <a:solidFill>
                <a:srgbClr val="4D4D4D"/>
              </a:solidFill>
            </a:endParaRPr>
          </a:p>
        </p:txBody>
      </p:sp>
      <p:sp>
        <p:nvSpPr>
          <p:cNvPr id="295948" name="Text Box 12">
            <a:extLst>
              <a:ext uri="{FF2B5EF4-FFF2-40B4-BE49-F238E27FC236}">
                <a16:creationId xmlns:a16="http://schemas.microsoft.com/office/drawing/2014/main" id="{244E9315-A066-1C3B-4D2C-BDDCB657B443}"/>
              </a:ext>
            </a:extLst>
          </p:cNvPr>
          <p:cNvSpPr txBox="1">
            <a:spLocks noChangeArrowheads="1"/>
          </p:cNvSpPr>
          <p:nvPr/>
        </p:nvSpPr>
        <p:spPr bwMode="auto">
          <a:xfrm>
            <a:off x="7225861" y="3648172"/>
            <a:ext cx="2057400" cy="1414267"/>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4D4D4D"/>
                </a:solidFill>
              </a:rPr>
              <a:t>…lleva a un menor producto agregado y un mayor nivel general de precios</a:t>
            </a:r>
            <a:endParaRPr lang="es-ES" altLang="es-ES" sz="1600" b="1" dirty="0">
              <a:solidFill>
                <a:srgbClr val="4D4D4D"/>
              </a:solidFill>
            </a:endParaRPr>
          </a:p>
        </p:txBody>
      </p:sp>
      <p:sp>
        <p:nvSpPr>
          <p:cNvPr id="295949" name="Text Box 13">
            <a:extLst>
              <a:ext uri="{FF2B5EF4-FFF2-40B4-BE49-F238E27FC236}">
                <a16:creationId xmlns:a16="http://schemas.microsoft.com/office/drawing/2014/main" id="{AC56E5BD-84F4-E9AD-5A38-600EEB64502F}"/>
              </a:ext>
            </a:extLst>
          </p:cNvPr>
          <p:cNvSpPr txBox="1">
            <a:spLocks noChangeArrowheads="1"/>
          </p:cNvSpPr>
          <p:nvPr/>
        </p:nvSpPr>
        <p:spPr bwMode="auto">
          <a:xfrm>
            <a:off x="6629400" y="23622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r>
              <a:rPr lang="es-UY" altLang="es-ES" sz="1800" b="1" baseline="-25000">
                <a:solidFill>
                  <a:srgbClr val="D33605"/>
                </a:solidFill>
              </a:rPr>
              <a:t>2</a:t>
            </a:r>
            <a:endParaRPr lang="es-ES" altLang="es-ES" sz="1800" b="1">
              <a:solidFill>
                <a:srgbClr val="D33605"/>
              </a:solidFill>
            </a:endParaRPr>
          </a:p>
        </p:txBody>
      </p:sp>
      <p:sp>
        <p:nvSpPr>
          <p:cNvPr id="295950" name="Text Box 14">
            <a:extLst>
              <a:ext uri="{FF2B5EF4-FFF2-40B4-BE49-F238E27FC236}">
                <a16:creationId xmlns:a16="http://schemas.microsoft.com/office/drawing/2014/main" id="{51F2EC00-1415-BC58-A8F1-080E22872527}"/>
              </a:ext>
            </a:extLst>
          </p:cNvPr>
          <p:cNvSpPr txBox="1">
            <a:spLocks noChangeArrowheads="1"/>
          </p:cNvSpPr>
          <p:nvPr/>
        </p:nvSpPr>
        <p:spPr bwMode="auto">
          <a:xfrm>
            <a:off x="8077200" y="25146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FF9999"/>
                </a:solidFill>
              </a:rPr>
              <a:t>(OA de CP)</a:t>
            </a:r>
            <a:r>
              <a:rPr lang="es-UY" altLang="es-ES" sz="1800" b="1" baseline="-25000">
                <a:solidFill>
                  <a:srgbClr val="FF9999"/>
                </a:solidFill>
              </a:rPr>
              <a:t>1</a:t>
            </a:r>
            <a:endParaRPr lang="es-ES" altLang="es-ES" sz="1800" b="1">
              <a:solidFill>
                <a:srgbClr val="FF9999"/>
              </a:solidFill>
            </a:endParaRPr>
          </a:p>
        </p:txBody>
      </p:sp>
      <p:sp>
        <p:nvSpPr>
          <p:cNvPr id="295951" name="Text Box 15">
            <a:extLst>
              <a:ext uri="{FF2B5EF4-FFF2-40B4-BE49-F238E27FC236}">
                <a16:creationId xmlns:a16="http://schemas.microsoft.com/office/drawing/2014/main" id="{382363A2-6102-727F-D5D1-F5C8C008505D}"/>
              </a:ext>
            </a:extLst>
          </p:cNvPr>
          <p:cNvSpPr txBox="1">
            <a:spLocks noChangeArrowheads="1"/>
          </p:cNvSpPr>
          <p:nvPr/>
        </p:nvSpPr>
        <p:spPr bwMode="auto">
          <a:xfrm>
            <a:off x="7010400" y="51054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endParaRPr lang="es-ES" altLang="es-ES" b="1">
              <a:solidFill>
                <a:schemeClr val="tx2"/>
              </a:solidFill>
            </a:endParaRPr>
          </a:p>
        </p:txBody>
      </p:sp>
      <p:sp>
        <p:nvSpPr>
          <p:cNvPr id="2" name="CuadroTexto 1">
            <a:extLst>
              <a:ext uri="{FF2B5EF4-FFF2-40B4-BE49-F238E27FC236}">
                <a16:creationId xmlns:a16="http://schemas.microsoft.com/office/drawing/2014/main" id="{49E765A6-6116-E5CD-2856-9D96505E82B1}"/>
              </a:ext>
            </a:extLst>
          </p:cNvPr>
          <p:cNvSpPr txBox="1"/>
          <p:nvPr/>
        </p:nvSpPr>
        <p:spPr>
          <a:xfrm>
            <a:off x="9685283" y="1739462"/>
            <a:ext cx="2275489" cy="2462213"/>
          </a:xfrm>
          <a:prstGeom prst="rect">
            <a:avLst/>
          </a:prstGeom>
          <a:noFill/>
        </p:spPr>
        <p:txBody>
          <a:bodyPr wrap="square" rtlCol="0">
            <a:spAutoFit/>
          </a:bodyPr>
          <a:lstStyle/>
          <a:p>
            <a:pPr marL="285750" indent="-285750">
              <a:buFont typeface="Arial" panose="020B0604020202020204" pitchFamily="34" charset="0"/>
              <a:buChar char="•"/>
            </a:pPr>
            <a:r>
              <a:rPr lang="es-EC" dirty="0"/>
              <a:t>Aumento del precio del petróleo	</a:t>
            </a:r>
          </a:p>
          <a:p>
            <a:pPr marL="285750" indent="-285750">
              <a:buFont typeface="Arial" panose="020B0604020202020204" pitchFamily="34" charset="0"/>
              <a:buChar char="•"/>
            </a:pPr>
            <a:r>
              <a:rPr lang="es-EC" dirty="0"/>
              <a:t>Desastres naturales</a:t>
            </a:r>
          </a:p>
          <a:p>
            <a:pPr marL="285750" indent="-285750">
              <a:buFont typeface="Arial" panose="020B0604020202020204" pitchFamily="34" charset="0"/>
              <a:buChar char="•"/>
            </a:pPr>
            <a:r>
              <a:rPr lang="es-EC" dirty="0"/>
              <a:t>Pandemias o conflictos bélicos</a:t>
            </a:r>
          </a:p>
          <a:p>
            <a:pPr marL="285750" indent="-285750">
              <a:buFont typeface="Arial" panose="020B0604020202020204" pitchFamily="34" charset="0"/>
              <a:buChar char="•"/>
            </a:pPr>
            <a:r>
              <a:rPr lang="es-EC" dirty="0"/>
              <a:t>Incremento de impuestos a la producción	</a:t>
            </a:r>
          </a:p>
          <a:p>
            <a:pPr marL="285750" indent="-285750">
              <a:buFont typeface="Arial" panose="020B0604020202020204" pitchFamily="34" charset="0"/>
              <a:buChar char="•"/>
            </a:pPr>
            <a:r>
              <a:rPr lang="es-EC" dirty="0"/>
              <a:t>Escasez de materias primas</a:t>
            </a:r>
          </a:p>
          <a:p>
            <a:endParaRPr lang="es-EC"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59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95941"/>
                                        </p:tgtEl>
                                        <p:attrNameLst>
                                          <p:attrName>style.visibility</p:attrName>
                                        </p:attrNameLst>
                                      </p:cBhvr>
                                      <p:to>
                                        <p:strVal val="visible"/>
                                      </p:to>
                                    </p:set>
                                    <p:animEffect transition="in" filter="box(in)">
                                      <p:cBhvr>
                                        <p:cTn id="11" dur="500"/>
                                        <p:tgtEl>
                                          <p:spTgt spid="295941"/>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9594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9594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9594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9594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9594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9594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9594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9595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959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p:bldP spid="295943" grpId="0" animBg="1"/>
      <p:bldP spid="295944" grpId="0" animBg="1"/>
      <p:bldP spid="295945" grpId="0" animBg="1"/>
      <p:bldP spid="295946" grpId="0" animBg="1"/>
      <p:bldP spid="295947" grpId="0" animBg="1"/>
      <p:bldP spid="295948" grpId="0" animBg="1"/>
      <p:bldP spid="295949" grpId="0" animBg="1"/>
      <p:bldP spid="295950" grpId="0" animBg="1"/>
      <p:bldP spid="29595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a:extLst>
              <a:ext uri="{FF2B5EF4-FFF2-40B4-BE49-F238E27FC236}">
                <a16:creationId xmlns:a16="http://schemas.microsoft.com/office/drawing/2014/main" id="{29F158AB-B175-7633-BC5C-C40778043287}"/>
              </a:ext>
            </a:extLst>
          </p:cNvPr>
          <p:cNvSpPr>
            <a:spLocks noGrp="1" noRot="1" noChangeArrowheads="1"/>
          </p:cNvSpPr>
          <p:nvPr>
            <p:ph type="title"/>
          </p:nvPr>
        </p:nvSpPr>
        <p:spPr>
          <a:xfrm>
            <a:off x="3195145" y="166687"/>
            <a:ext cx="9144000" cy="792163"/>
          </a:xfrm>
        </p:spPr>
        <p:txBody>
          <a:bodyPr/>
          <a:lstStyle/>
          <a:p>
            <a:r>
              <a:rPr lang="es-ES" altLang="es-ES" sz="2800" dirty="0">
                <a:solidFill>
                  <a:srgbClr val="1957D1"/>
                </a:solidFill>
              </a:rPr>
              <a:t>Desplazamientos en la curva OA de CP</a:t>
            </a:r>
            <a:endParaRPr lang="en-US" altLang="es-ES" sz="2800" dirty="0">
              <a:solidFill>
                <a:srgbClr val="1957D1"/>
              </a:solidFill>
            </a:endParaRPr>
          </a:p>
        </p:txBody>
      </p:sp>
      <p:pic>
        <p:nvPicPr>
          <p:cNvPr id="297989" name="Picture 5">
            <a:extLst>
              <a:ext uri="{FF2B5EF4-FFF2-40B4-BE49-F238E27FC236}">
                <a16:creationId xmlns:a16="http://schemas.microsoft.com/office/drawing/2014/main" id="{FA238CA0-F1CA-7E2F-0B3A-FED71DB1114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57400" y="990600"/>
            <a:ext cx="7315200" cy="5634038"/>
          </a:xfrm>
        </p:spPr>
      </p:pic>
      <p:sp>
        <p:nvSpPr>
          <p:cNvPr id="32772" name="11 Marcador de número de diapositiva">
            <a:extLst>
              <a:ext uri="{FF2B5EF4-FFF2-40B4-BE49-F238E27FC236}">
                <a16:creationId xmlns:a16="http://schemas.microsoft.com/office/drawing/2014/main" id="{F8E61337-EFC5-EE66-3EEE-446D5F1112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76ED639C-2F7F-4ECA-82D5-BB0F85112EC7}" type="slidenum">
              <a:rPr lang="en-US" altLang="es-ES" sz="1200">
                <a:latin typeface="Arial" panose="020B0604020202020204" pitchFamily="34" charset="0"/>
              </a:rPr>
              <a:pPr eaLnBrk="1" hangingPunct="1"/>
              <a:t>49</a:t>
            </a:fld>
            <a:endParaRPr lang="en-US" altLang="es-ES" sz="1200">
              <a:latin typeface="Arial" panose="020B0604020202020204" pitchFamily="34" charset="0"/>
            </a:endParaRPr>
          </a:p>
        </p:txBody>
      </p:sp>
      <p:sp>
        <p:nvSpPr>
          <p:cNvPr id="297991" name="Text Box 7">
            <a:extLst>
              <a:ext uri="{FF2B5EF4-FFF2-40B4-BE49-F238E27FC236}">
                <a16:creationId xmlns:a16="http://schemas.microsoft.com/office/drawing/2014/main" id="{5DD2A2C7-3300-ED89-FD95-244CD79990C1}"/>
              </a:ext>
            </a:extLst>
          </p:cNvPr>
          <p:cNvSpPr txBox="1">
            <a:spLocks noChangeArrowheads="1"/>
          </p:cNvSpPr>
          <p:nvPr/>
        </p:nvSpPr>
        <p:spPr bwMode="auto">
          <a:xfrm>
            <a:off x="2133600" y="1295401"/>
            <a:ext cx="1219200" cy="1069975"/>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297992" name="Text Box 8">
            <a:extLst>
              <a:ext uri="{FF2B5EF4-FFF2-40B4-BE49-F238E27FC236}">
                <a16:creationId xmlns:a16="http://schemas.microsoft.com/office/drawing/2014/main" id="{124D3764-2B0A-AEA3-3AC6-5734B0BD0DA6}"/>
              </a:ext>
            </a:extLst>
          </p:cNvPr>
          <p:cNvSpPr txBox="1">
            <a:spLocks noChangeArrowheads="1"/>
          </p:cNvSpPr>
          <p:nvPr/>
        </p:nvSpPr>
        <p:spPr bwMode="auto">
          <a:xfrm>
            <a:off x="8077200" y="6172200"/>
            <a:ext cx="1219200" cy="336550"/>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297993" name="Text Box 9">
            <a:extLst>
              <a:ext uri="{FF2B5EF4-FFF2-40B4-BE49-F238E27FC236}">
                <a16:creationId xmlns:a16="http://schemas.microsoft.com/office/drawing/2014/main" id="{7E46A82B-E689-1D24-26B0-2F4C0F248CC9}"/>
              </a:ext>
            </a:extLst>
          </p:cNvPr>
          <p:cNvSpPr txBox="1">
            <a:spLocks noChangeArrowheads="1"/>
          </p:cNvSpPr>
          <p:nvPr/>
        </p:nvSpPr>
        <p:spPr bwMode="auto">
          <a:xfrm>
            <a:off x="4724400" y="1066800"/>
            <a:ext cx="3581400" cy="287338"/>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t>(b) Un shock positivo de oferta</a:t>
            </a:r>
            <a:endParaRPr lang="es-ES" altLang="es-ES" sz="1600" b="1" dirty="0"/>
          </a:p>
        </p:txBody>
      </p:sp>
      <p:sp>
        <p:nvSpPr>
          <p:cNvPr id="297994" name="Text Box 10">
            <a:extLst>
              <a:ext uri="{FF2B5EF4-FFF2-40B4-BE49-F238E27FC236}">
                <a16:creationId xmlns:a16="http://schemas.microsoft.com/office/drawing/2014/main" id="{19D798B5-70FD-9FF4-4717-14D81D06FE74}"/>
              </a:ext>
            </a:extLst>
          </p:cNvPr>
          <p:cNvSpPr txBox="1">
            <a:spLocks noChangeArrowheads="1"/>
          </p:cNvSpPr>
          <p:nvPr/>
        </p:nvSpPr>
        <p:spPr bwMode="auto">
          <a:xfrm>
            <a:off x="5295900" y="1952680"/>
            <a:ext cx="1600200" cy="677863"/>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4D4D4D"/>
                </a:solidFill>
              </a:rPr>
              <a:t>Un shock de oferta positivo …</a:t>
            </a:r>
            <a:endParaRPr lang="es-ES" altLang="es-ES" sz="1600" b="1">
              <a:solidFill>
                <a:srgbClr val="4D4D4D"/>
              </a:solidFill>
            </a:endParaRPr>
          </a:p>
        </p:txBody>
      </p:sp>
      <p:sp>
        <p:nvSpPr>
          <p:cNvPr id="297995" name="Text Box 11">
            <a:extLst>
              <a:ext uri="{FF2B5EF4-FFF2-40B4-BE49-F238E27FC236}">
                <a16:creationId xmlns:a16="http://schemas.microsoft.com/office/drawing/2014/main" id="{EEE46AE4-43D5-AF19-ACC4-E467556E029C}"/>
              </a:ext>
            </a:extLst>
          </p:cNvPr>
          <p:cNvSpPr txBox="1">
            <a:spLocks noChangeArrowheads="1"/>
          </p:cNvSpPr>
          <p:nvPr/>
        </p:nvSpPr>
        <p:spPr bwMode="auto">
          <a:xfrm>
            <a:off x="7049813" y="3771900"/>
            <a:ext cx="1981200" cy="1423988"/>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4D4D4D"/>
                </a:solidFill>
              </a:rPr>
              <a:t>…lleva a un mayor producto agregado y a un menor nivel general de precios</a:t>
            </a:r>
          </a:p>
          <a:p>
            <a:pPr algn="ctr" eaLnBrk="1" hangingPunct="1">
              <a:lnSpc>
                <a:spcPct val="80000"/>
              </a:lnSpc>
              <a:spcBef>
                <a:spcPct val="50000"/>
              </a:spcBef>
              <a:buClr>
                <a:schemeClr val="hlink"/>
              </a:buClr>
              <a:buSzPct val="70000"/>
              <a:buFont typeface="Wingdings" panose="05000000000000000000" pitchFamily="2" charset="2"/>
              <a:buNone/>
            </a:pPr>
            <a:endParaRPr lang="es-ES" altLang="es-ES" sz="800" b="1" dirty="0">
              <a:solidFill>
                <a:srgbClr val="4D4D4D"/>
              </a:solidFill>
            </a:endParaRPr>
          </a:p>
        </p:txBody>
      </p:sp>
      <p:sp>
        <p:nvSpPr>
          <p:cNvPr id="297996" name="Text Box 12">
            <a:extLst>
              <a:ext uri="{FF2B5EF4-FFF2-40B4-BE49-F238E27FC236}">
                <a16:creationId xmlns:a16="http://schemas.microsoft.com/office/drawing/2014/main" id="{17B6DB18-4458-FF83-4855-5AD1A14DC570}"/>
              </a:ext>
            </a:extLst>
          </p:cNvPr>
          <p:cNvSpPr txBox="1">
            <a:spLocks noChangeArrowheads="1"/>
          </p:cNvSpPr>
          <p:nvPr/>
        </p:nvSpPr>
        <p:spPr bwMode="auto">
          <a:xfrm>
            <a:off x="7543800" y="30480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r>
              <a:rPr lang="es-UY" altLang="es-ES" sz="1800" b="1" baseline="-25000">
                <a:solidFill>
                  <a:srgbClr val="D33605"/>
                </a:solidFill>
              </a:rPr>
              <a:t>2</a:t>
            </a:r>
            <a:endParaRPr lang="es-ES" altLang="es-ES" sz="1800" b="1">
              <a:solidFill>
                <a:srgbClr val="D33605"/>
              </a:solidFill>
            </a:endParaRPr>
          </a:p>
        </p:txBody>
      </p:sp>
      <p:sp>
        <p:nvSpPr>
          <p:cNvPr id="297997" name="Text Box 13">
            <a:extLst>
              <a:ext uri="{FF2B5EF4-FFF2-40B4-BE49-F238E27FC236}">
                <a16:creationId xmlns:a16="http://schemas.microsoft.com/office/drawing/2014/main" id="{92317A88-2262-03BF-925F-03B9E2E42B70}"/>
              </a:ext>
            </a:extLst>
          </p:cNvPr>
          <p:cNvSpPr txBox="1">
            <a:spLocks noChangeArrowheads="1"/>
          </p:cNvSpPr>
          <p:nvPr/>
        </p:nvSpPr>
        <p:spPr bwMode="auto">
          <a:xfrm>
            <a:off x="6705600" y="26670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FF9999"/>
                </a:solidFill>
              </a:rPr>
              <a:t>(OA de CP)</a:t>
            </a:r>
            <a:r>
              <a:rPr lang="es-UY" altLang="es-ES" sz="1800" b="1" baseline="-25000">
                <a:solidFill>
                  <a:srgbClr val="FF9999"/>
                </a:solidFill>
              </a:rPr>
              <a:t>1</a:t>
            </a:r>
            <a:endParaRPr lang="es-ES" altLang="es-ES" sz="1800" b="1">
              <a:solidFill>
                <a:srgbClr val="FF9999"/>
              </a:solidFill>
            </a:endParaRPr>
          </a:p>
        </p:txBody>
      </p:sp>
      <p:sp>
        <p:nvSpPr>
          <p:cNvPr id="297998" name="Text Box 14">
            <a:extLst>
              <a:ext uri="{FF2B5EF4-FFF2-40B4-BE49-F238E27FC236}">
                <a16:creationId xmlns:a16="http://schemas.microsoft.com/office/drawing/2014/main" id="{3D744864-3BD4-82CF-4140-AC7DA50C8757}"/>
              </a:ext>
            </a:extLst>
          </p:cNvPr>
          <p:cNvSpPr txBox="1">
            <a:spLocks noChangeArrowheads="1"/>
          </p:cNvSpPr>
          <p:nvPr/>
        </p:nvSpPr>
        <p:spPr bwMode="auto">
          <a:xfrm>
            <a:off x="6553200" y="55626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endParaRPr lang="es-ES" altLang="es-ES" b="1">
              <a:solidFill>
                <a:schemeClr val="tx2"/>
              </a:solidFill>
            </a:endParaRPr>
          </a:p>
        </p:txBody>
      </p:sp>
      <p:sp>
        <p:nvSpPr>
          <p:cNvPr id="2" name="CuadroTexto 1">
            <a:extLst>
              <a:ext uri="{FF2B5EF4-FFF2-40B4-BE49-F238E27FC236}">
                <a16:creationId xmlns:a16="http://schemas.microsoft.com/office/drawing/2014/main" id="{2535997A-85CC-0721-8EDA-DFEB494047ED}"/>
              </a:ext>
            </a:extLst>
          </p:cNvPr>
          <p:cNvSpPr txBox="1"/>
          <p:nvPr/>
        </p:nvSpPr>
        <p:spPr>
          <a:xfrm>
            <a:off x="9601200" y="1455683"/>
            <a:ext cx="2138855" cy="2462213"/>
          </a:xfrm>
          <a:prstGeom prst="rect">
            <a:avLst/>
          </a:prstGeom>
          <a:noFill/>
        </p:spPr>
        <p:txBody>
          <a:bodyPr wrap="square" rtlCol="0">
            <a:spAutoFit/>
          </a:bodyPr>
          <a:lstStyle/>
          <a:p>
            <a:pPr marL="285750" indent="-285750">
              <a:buFont typeface="Arial" panose="020B0604020202020204" pitchFamily="34" charset="0"/>
              <a:buChar char="•"/>
            </a:pPr>
            <a:r>
              <a:rPr lang="es-EC" dirty="0"/>
              <a:t>Avance tecnológico</a:t>
            </a:r>
          </a:p>
          <a:p>
            <a:pPr marL="285750" indent="-285750">
              <a:buFont typeface="Arial" panose="020B0604020202020204" pitchFamily="34" charset="0"/>
              <a:buChar char="•"/>
            </a:pPr>
            <a:r>
              <a:rPr lang="es-EC" dirty="0"/>
              <a:t>Descenso del precio del petróleo</a:t>
            </a:r>
          </a:p>
          <a:p>
            <a:pPr marL="285750" indent="-285750">
              <a:buFont typeface="Arial" panose="020B0604020202020204" pitchFamily="34" charset="0"/>
              <a:buChar char="•"/>
            </a:pPr>
            <a:r>
              <a:rPr lang="es-EC" dirty="0"/>
              <a:t>Reducción de impuestos a las empresas</a:t>
            </a:r>
          </a:p>
          <a:p>
            <a:pPr marL="285750" indent="-285750">
              <a:buFont typeface="Arial" panose="020B0604020202020204" pitchFamily="34" charset="0"/>
              <a:buChar char="•"/>
            </a:pPr>
            <a:r>
              <a:rPr lang="es-EC" dirty="0"/>
              <a:t>Mayor capacitación de los trabajadores</a:t>
            </a:r>
          </a:p>
          <a:p>
            <a:pPr marL="285750" indent="-285750">
              <a:buFont typeface="Arial" panose="020B0604020202020204" pitchFamily="34" charset="0"/>
              <a:buChar char="•"/>
            </a:pPr>
            <a:r>
              <a:rPr lang="es-EC" dirty="0"/>
              <a:t>Descubrimiento de nuevos recursos naturales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9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97989"/>
                                        </p:tgtEl>
                                        <p:attrNameLst>
                                          <p:attrName>style.visibility</p:attrName>
                                        </p:attrNameLst>
                                      </p:cBhvr>
                                      <p:to>
                                        <p:strVal val="visible"/>
                                      </p:to>
                                    </p:set>
                                    <p:animEffect transition="in" filter="box(in)">
                                      <p:cBhvr>
                                        <p:cTn id="11" dur="500"/>
                                        <p:tgtEl>
                                          <p:spTgt spid="29798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9799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9799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9799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9799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9799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9799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9799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97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6" grpId="0"/>
      <p:bldP spid="297991" grpId="0" animBg="1"/>
      <p:bldP spid="297992" grpId="0" animBg="1"/>
      <p:bldP spid="297993" grpId="0" animBg="1"/>
      <p:bldP spid="297994" grpId="0" animBg="1"/>
      <p:bldP spid="297995" grpId="0" animBg="1"/>
      <p:bldP spid="297996" grpId="0" animBg="1"/>
      <p:bldP spid="297997" grpId="0" animBg="1"/>
      <p:bldP spid="29799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923E24C3-38CD-6166-6FAD-DD19838BC6B0}"/>
              </a:ext>
            </a:extLst>
          </p:cNvPr>
          <p:cNvSpPr>
            <a:spLocks noGrp="1"/>
          </p:cNvSpPr>
          <p:nvPr>
            <p:ph type="body" idx="10"/>
          </p:nvPr>
        </p:nvSpPr>
        <p:spPr>
          <a:xfrm>
            <a:off x="4960103" y="466403"/>
            <a:ext cx="6710966" cy="490384"/>
          </a:xfrm>
        </p:spPr>
        <p:txBody>
          <a:bodyPr>
            <a:noAutofit/>
          </a:bodyPr>
          <a:lstStyle/>
          <a:p>
            <a:pPr algn="l"/>
            <a:r>
              <a:rPr lang="es-ES" sz="3200" b="1" dirty="0">
                <a:solidFill>
                  <a:schemeClr val="accent4"/>
                </a:solidFill>
                <a:latin typeface="Rockwell Extra Bold" panose="02060903040505020403" pitchFamily="18" charset="0"/>
              </a:rPr>
              <a:t>LA CURVA DE DEMANDA DEMANDA</a:t>
            </a:r>
            <a:endParaRPr lang="es-EC" sz="3200" dirty="0">
              <a:solidFill>
                <a:schemeClr val="accent4"/>
              </a:solidFill>
              <a:latin typeface="Rockwell Extra Bold" panose="02060903040505020403" pitchFamily="18" charset="0"/>
            </a:endParaRPr>
          </a:p>
        </p:txBody>
      </p:sp>
      <p:sp>
        <p:nvSpPr>
          <p:cNvPr id="5" name="Rectangle 6">
            <a:extLst>
              <a:ext uri="{FF2B5EF4-FFF2-40B4-BE49-F238E27FC236}">
                <a16:creationId xmlns:a16="http://schemas.microsoft.com/office/drawing/2014/main" id="{CE98B968-C157-6D4A-2A26-B43A4C627D05}"/>
              </a:ext>
            </a:extLst>
          </p:cNvPr>
          <p:cNvSpPr>
            <a:spLocks noChangeArrowheads="1"/>
          </p:cNvSpPr>
          <p:nvPr/>
        </p:nvSpPr>
        <p:spPr bwMode="auto">
          <a:xfrm>
            <a:off x="2014106" y="4578965"/>
            <a:ext cx="2945996" cy="2121093"/>
          </a:xfrm>
          <a:prstGeom prst="rect">
            <a:avLst/>
          </a:prstGeom>
          <a:solidFill>
            <a:schemeClr val="accent3">
              <a:lumMod val="40000"/>
              <a:lumOff val="60000"/>
            </a:schemeClr>
          </a:solidFill>
          <a:ln w="57150">
            <a:solidFill>
              <a:srgbClr val="FF0000"/>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a:defRPr/>
            </a:pPr>
            <a:r>
              <a:rPr lang="es-ES" sz="2200" dirty="0">
                <a:latin typeface="Times New Roman" pitchFamily="18" charset="0"/>
              </a:rPr>
              <a:t>La curva de demanda tiene </a:t>
            </a:r>
            <a:r>
              <a:rPr lang="es-ES" sz="2200" b="1" dirty="0">
                <a:solidFill>
                  <a:srgbClr val="FF0000"/>
                </a:solidFill>
                <a:latin typeface="Times New Roman" pitchFamily="18" charset="0"/>
              </a:rPr>
              <a:t>pendiente negativa (decreciente)</a:t>
            </a:r>
            <a:r>
              <a:rPr lang="es-ES" sz="2200" dirty="0">
                <a:latin typeface="Times New Roman" pitchFamily="18" charset="0"/>
              </a:rPr>
              <a:t> por los efectos renta y sustitución en los bienes normales</a:t>
            </a:r>
          </a:p>
        </p:txBody>
      </p:sp>
      <p:graphicFrame>
        <p:nvGraphicFramePr>
          <p:cNvPr id="6" name="Group 35">
            <a:extLst>
              <a:ext uri="{FF2B5EF4-FFF2-40B4-BE49-F238E27FC236}">
                <a16:creationId xmlns:a16="http://schemas.microsoft.com/office/drawing/2014/main" id="{45190260-1A6B-DC56-BCC6-CA11D07A6ED7}"/>
              </a:ext>
            </a:extLst>
          </p:cNvPr>
          <p:cNvGraphicFramePr>
            <a:graphicFrameLocks noGrp="1"/>
          </p:cNvGraphicFramePr>
          <p:nvPr>
            <p:extLst>
              <p:ext uri="{D42A27DB-BD31-4B8C-83A1-F6EECF244321}">
                <p14:modId xmlns:p14="http://schemas.microsoft.com/office/powerpoint/2010/main" val="2726393431"/>
              </p:ext>
            </p:extLst>
          </p:nvPr>
        </p:nvGraphicFramePr>
        <p:xfrm>
          <a:off x="1864154" y="1848199"/>
          <a:ext cx="2845122" cy="2592290"/>
        </p:xfrm>
        <a:graphic>
          <a:graphicData uri="http://schemas.openxmlformats.org/drawingml/2006/table">
            <a:tbl>
              <a:tblPr/>
              <a:tblGrid>
                <a:gridCol w="1276526">
                  <a:extLst>
                    <a:ext uri="{9D8B030D-6E8A-4147-A177-3AD203B41FA5}">
                      <a16:colId xmlns:a16="http://schemas.microsoft.com/office/drawing/2014/main" val="20000"/>
                    </a:ext>
                  </a:extLst>
                </a:gridCol>
                <a:gridCol w="1568596">
                  <a:extLst>
                    <a:ext uri="{9D8B030D-6E8A-4147-A177-3AD203B41FA5}">
                      <a16:colId xmlns:a16="http://schemas.microsoft.com/office/drawing/2014/main" val="20001"/>
                    </a:ext>
                  </a:extLst>
                </a:gridCol>
              </a:tblGrid>
              <a:tr h="591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1" i="0" u="none" strike="noStrike" cap="none" normalizeH="0" baseline="0" dirty="0">
                          <a:ln>
                            <a:noFill/>
                          </a:ln>
                          <a:solidFill>
                            <a:srgbClr val="000000"/>
                          </a:solidFill>
                          <a:effectLst/>
                          <a:latin typeface="Calibri" pitchFamily="34" charset="0"/>
                        </a:rPr>
                        <a:t>Precio </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1" i="0" u="none" strike="noStrike" cap="none" normalizeH="0" baseline="0">
                          <a:ln>
                            <a:noFill/>
                          </a:ln>
                          <a:solidFill>
                            <a:srgbClr val="000000"/>
                          </a:solidFill>
                          <a:effectLst/>
                          <a:latin typeface="Calibri" pitchFamily="34" charset="0"/>
                        </a:rPr>
                        <a:t>Cantidad demandada</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015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1,25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8</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015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1,00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14</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015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0,75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20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015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0,50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26</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015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a:ln>
                            <a:noFill/>
                          </a:ln>
                          <a:solidFill>
                            <a:srgbClr val="000000"/>
                          </a:solidFill>
                          <a:effectLst/>
                          <a:latin typeface="Calibri" pitchFamily="34" charset="0"/>
                        </a:rPr>
                        <a:t>0,25</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C" sz="1800" b="0" i="0" u="none" strike="noStrike" cap="none" normalizeH="0" baseline="0" dirty="0">
                          <a:ln>
                            <a:noFill/>
                          </a:ln>
                          <a:solidFill>
                            <a:srgbClr val="000000"/>
                          </a:solidFill>
                          <a:effectLst/>
                          <a:latin typeface="Calibri" pitchFamily="34" charset="0"/>
                        </a:rPr>
                        <a:t>32</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7" name="Object 38">
            <a:extLst>
              <a:ext uri="{FF2B5EF4-FFF2-40B4-BE49-F238E27FC236}">
                <a16:creationId xmlns:a16="http://schemas.microsoft.com/office/drawing/2014/main" id="{4A184848-41BF-A31D-F3CA-D5021A490338}"/>
              </a:ext>
            </a:extLst>
          </p:cNvPr>
          <p:cNvGraphicFramePr>
            <a:graphicFrameLocks noChangeAspect="1"/>
          </p:cNvGraphicFramePr>
          <p:nvPr>
            <p:extLst>
              <p:ext uri="{D42A27DB-BD31-4B8C-83A1-F6EECF244321}">
                <p14:modId xmlns:p14="http://schemas.microsoft.com/office/powerpoint/2010/main" val="3225828246"/>
              </p:ext>
            </p:extLst>
          </p:nvPr>
        </p:nvGraphicFramePr>
        <p:xfrm>
          <a:off x="4960102" y="1924884"/>
          <a:ext cx="5473005" cy="4680520"/>
        </p:xfrm>
        <a:graphic>
          <a:graphicData uri="http://schemas.openxmlformats.org/presentationml/2006/ole">
            <mc:AlternateContent xmlns:mc="http://schemas.openxmlformats.org/markup-compatibility/2006">
              <mc:Choice xmlns:v="urn:schemas-microsoft-com:vml" Requires="v">
                <p:oleObj name="Worksheet" r:id="rId2" imgW="4591114" imgH="2600270" progId="Excel.Sheet.8">
                  <p:embed/>
                </p:oleObj>
              </mc:Choice>
              <mc:Fallback>
                <p:oleObj name="Worksheet" r:id="rId2" imgW="4591114" imgH="2600270" progId="Excel.Sheet.8">
                  <p:embed/>
                  <p:pic>
                    <p:nvPicPr>
                      <p:cNvPr id="4" name="Object 38">
                        <a:extLst>
                          <a:ext uri="{FF2B5EF4-FFF2-40B4-BE49-F238E27FC236}">
                            <a16:creationId xmlns:a16="http://schemas.microsoft.com/office/drawing/2014/main" id="{36C3157A-173E-219A-1F05-6288E8DDC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0102" y="1924884"/>
                        <a:ext cx="5473005"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7 CuadroTexto">
            <a:extLst>
              <a:ext uri="{FF2B5EF4-FFF2-40B4-BE49-F238E27FC236}">
                <a16:creationId xmlns:a16="http://schemas.microsoft.com/office/drawing/2014/main" id="{B3026764-27CD-1880-2325-553801E9F309}"/>
              </a:ext>
            </a:extLst>
          </p:cNvPr>
          <p:cNvSpPr txBox="1"/>
          <p:nvPr/>
        </p:nvSpPr>
        <p:spPr>
          <a:xfrm>
            <a:off x="1864154" y="1056115"/>
            <a:ext cx="8640960" cy="769441"/>
          </a:xfrm>
          <a:prstGeom prst="rect">
            <a:avLst/>
          </a:prstGeom>
          <a:solidFill>
            <a:schemeClr val="bg1"/>
          </a:solidFill>
          <a:ln w="38100">
            <a:solidFill>
              <a:srgbClr val="FF0000"/>
            </a:solidFill>
          </a:ln>
        </p:spPr>
        <p:txBody>
          <a:bodyPr wrap="square" rtlCol="0">
            <a:spAutoFit/>
          </a:bodyPr>
          <a:lstStyle/>
          <a:p>
            <a:r>
              <a:rPr lang="es-EC" sz="2200" dirty="0">
                <a:latin typeface="Times New Roman" pitchFamily="18" charset="0"/>
                <a:cs typeface="Times New Roman" pitchFamily="18" charset="0"/>
              </a:rPr>
              <a:t>La demanda se representa gráficamente como una curva decreciente que relaciona cantidad demandada de un bien con el precio de dicho bien</a:t>
            </a:r>
          </a:p>
        </p:txBody>
      </p:sp>
    </p:spTree>
    <p:extLst>
      <p:ext uri="{BB962C8B-B14F-4D97-AF65-F5344CB8AC3E}">
        <p14:creationId xmlns:p14="http://schemas.microsoft.com/office/powerpoint/2010/main" val="157603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AF41CA44-3356-AD4D-AA85-908303BF5FFA}"/>
              </a:ext>
            </a:extLst>
          </p:cNvPr>
          <p:cNvSpPr>
            <a:spLocks noGrp="1" noRot="1" noChangeArrowheads="1"/>
          </p:cNvSpPr>
          <p:nvPr>
            <p:ph type="title"/>
          </p:nvPr>
        </p:nvSpPr>
        <p:spPr>
          <a:xfrm>
            <a:off x="3118945" y="84139"/>
            <a:ext cx="8849710" cy="768348"/>
          </a:xfrm>
        </p:spPr>
        <p:txBody>
          <a:bodyPr/>
          <a:lstStyle/>
          <a:p>
            <a:r>
              <a:rPr lang="es-ES" altLang="es-ES" sz="3200" dirty="0">
                <a:solidFill>
                  <a:srgbClr val="1957D1"/>
                </a:solidFill>
              </a:rPr>
              <a:t>Desplazamientos de la DA: efectos de CP</a:t>
            </a:r>
          </a:p>
        </p:txBody>
      </p:sp>
      <p:pic>
        <p:nvPicPr>
          <p:cNvPr id="300037" name="Picture 5">
            <a:extLst>
              <a:ext uri="{FF2B5EF4-FFF2-40B4-BE49-F238E27FC236}">
                <a16:creationId xmlns:a16="http://schemas.microsoft.com/office/drawing/2014/main" id="{659D0D94-41CC-41BE-ED5A-7B9ED3D13FA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19439" y="1600201"/>
            <a:ext cx="5953125" cy="4525963"/>
          </a:xfrm>
        </p:spPr>
      </p:pic>
      <p:sp>
        <p:nvSpPr>
          <p:cNvPr id="33796" name="11 Marcador de número de diapositiva">
            <a:extLst>
              <a:ext uri="{FF2B5EF4-FFF2-40B4-BE49-F238E27FC236}">
                <a16:creationId xmlns:a16="http://schemas.microsoft.com/office/drawing/2014/main" id="{4C9AE340-E5D6-F8BB-2D43-FB85542D6F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3F779737-59E5-4D79-9731-29E01B55D21B}" type="slidenum">
              <a:rPr lang="en-US" altLang="es-ES" sz="1200">
                <a:latin typeface="Arial" panose="020B0604020202020204" pitchFamily="34" charset="0"/>
              </a:rPr>
              <a:pPr eaLnBrk="1" hangingPunct="1"/>
              <a:t>50</a:t>
            </a:fld>
            <a:endParaRPr lang="en-US" altLang="es-ES" sz="1200">
              <a:latin typeface="Arial" panose="020B0604020202020204" pitchFamily="34" charset="0"/>
            </a:endParaRPr>
          </a:p>
        </p:txBody>
      </p:sp>
      <p:sp>
        <p:nvSpPr>
          <p:cNvPr id="300039" name="Text Box 7">
            <a:extLst>
              <a:ext uri="{FF2B5EF4-FFF2-40B4-BE49-F238E27FC236}">
                <a16:creationId xmlns:a16="http://schemas.microsoft.com/office/drawing/2014/main" id="{DEB18EF6-5186-752E-FE7A-2F506FAB6B2D}"/>
              </a:ext>
            </a:extLst>
          </p:cNvPr>
          <p:cNvSpPr txBox="1">
            <a:spLocks noChangeArrowheads="1"/>
          </p:cNvSpPr>
          <p:nvPr/>
        </p:nvSpPr>
        <p:spPr bwMode="auto">
          <a:xfrm>
            <a:off x="2743203" y="1907381"/>
            <a:ext cx="1371600" cy="1069975"/>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300040" name="Text Box 8">
            <a:extLst>
              <a:ext uri="{FF2B5EF4-FFF2-40B4-BE49-F238E27FC236}">
                <a16:creationId xmlns:a16="http://schemas.microsoft.com/office/drawing/2014/main" id="{72F34F58-16CF-A722-DDD6-5DEF4909AFAC}"/>
              </a:ext>
            </a:extLst>
          </p:cNvPr>
          <p:cNvSpPr txBox="1">
            <a:spLocks noChangeArrowheads="1"/>
          </p:cNvSpPr>
          <p:nvPr/>
        </p:nvSpPr>
        <p:spPr bwMode="auto">
          <a:xfrm>
            <a:off x="8153400" y="5827385"/>
            <a:ext cx="1219200" cy="336550"/>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PBI real</a:t>
            </a:r>
            <a:endParaRPr lang="es-ES" altLang="es-ES" b="1" dirty="0"/>
          </a:p>
        </p:txBody>
      </p:sp>
      <p:sp>
        <p:nvSpPr>
          <p:cNvPr id="300041" name="Text Box 9">
            <a:extLst>
              <a:ext uri="{FF2B5EF4-FFF2-40B4-BE49-F238E27FC236}">
                <a16:creationId xmlns:a16="http://schemas.microsoft.com/office/drawing/2014/main" id="{C1983DAD-A6CA-1CE6-66AF-773B1A459E3E}"/>
              </a:ext>
            </a:extLst>
          </p:cNvPr>
          <p:cNvSpPr txBox="1">
            <a:spLocks noChangeArrowheads="1"/>
          </p:cNvSpPr>
          <p:nvPr/>
        </p:nvSpPr>
        <p:spPr bwMode="auto">
          <a:xfrm>
            <a:off x="4650583" y="1636710"/>
            <a:ext cx="3886200" cy="287338"/>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t>(a) Un shock negativo de demanda</a:t>
            </a:r>
            <a:endParaRPr lang="es-ES" altLang="es-ES" sz="1600" b="1" dirty="0"/>
          </a:p>
        </p:txBody>
      </p:sp>
      <p:sp>
        <p:nvSpPr>
          <p:cNvPr id="300042" name="Text Box 10">
            <a:extLst>
              <a:ext uri="{FF2B5EF4-FFF2-40B4-BE49-F238E27FC236}">
                <a16:creationId xmlns:a16="http://schemas.microsoft.com/office/drawing/2014/main" id="{0F0E9FF3-C6F6-C99B-03C0-C78F7197AB2E}"/>
              </a:ext>
            </a:extLst>
          </p:cNvPr>
          <p:cNvSpPr txBox="1">
            <a:spLocks noChangeArrowheads="1"/>
          </p:cNvSpPr>
          <p:nvPr/>
        </p:nvSpPr>
        <p:spPr bwMode="auto">
          <a:xfrm>
            <a:off x="5922579" y="2441574"/>
            <a:ext cx="1905000" cy="677863"/>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dirty="0">
                <a:solidFill>
                  <a:srgbClr val="4D4D4D"/>
                </a:solidFill>
              </a:rPr>
              <a:t>Un shock de demanda negativo …</a:t>
            </a:r>
            <a:endParaRPr lang="es-ES" altLang="es-ES" sz="1600" b="1" dirty="0">
              <a:solidFill>
                <a:srgbClr val="4D4D4D"/>
              </a:solidFill>
            </a:endParaRPr>
          </a:p>
        </p:txBody>
      </p:sp>
      <p:sp>
        <p:nvSpPr>
          <p:cNvPr id="300043" name="Text Box 11">
            <a:extLst>
              <a:ext uri="{FF2B5EF4-FFF2-40B4-BE49-F238E27FC236}">
                <a16:creationId xmlns:a16="http://schemas.microsoft.com/office/drawing/2014/main" id="{2C1032B6-0681-3BC2-7B70-071EA9796728}"/>
              </a:ext>
            </a:extLst>
          </p:cNvPr>
          <p:cNvSpPr txBox="1">
            <a:spLocks noChangeArrowheads="1"/>
          </p:cNvSpPr>
          <p:nvPr/>
        </p:nvSpPr>
        <p:spPr bwMode="auto">
          <a:xfrm>
            <a:off x="7162800" y="3618843"/>
            <a:ext cx="1981200" cy="126365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4D4D4D"/>
                </a:solidFill>
              </a:rPr>
              <a:t>…lleva a un menor nivel general de precios y a un menor producto agregado</a:t>
            </a:r>
            <a:endParaRPr lang="es-ES" altLang="es-ES" sz="800" b="1">
              <a:solidFill>
                <a:srgbClr val="4D4D4D"/>
              </a:solidFill>
            </a:endParaRPr>
          </a:p>
        </p:txBody>
      </p:sp>
      <p:sp>
        <p:nvSpPr>
          <p:cNvPr id="300044" name="Text Box 12">
            <a:extLst>
              <a:ext uri="{FF2B5EF4-FFF2-40B4-BE49-F238E27FC236}">
                <a16:creationId xmlns:a16="http://schemas.microsoft.com/office/drawing/2014/main" id="{C9F5AA9D-AD08-6723-2B4C-D9E54784C7A8}"/>
              </a:ext>
            </a:extLst>
          </p:cNvPr>
          <p:cNvSpPr txBox="1">
            <a:spLocks noChangeArrowheads="1"/>
          </p:cNvSpPr>
          <p:nvPr/>
        </p:nvSpPr>
        <p:spPr bwMode="auto">
          <a:xfrm>
            <a:off x="7391400" y="28956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endParaRPr lang="es-ES" altLang="es-ES" sz="1800" b="1">
              <a:solidFill>
                <a:srgbClr val="D33605"/>
              </a:solidFill>
            </a:endParaRPr>
          </a:p>
        </p:txBody>
      </p:sp>
      <p:sp>
        <p:nvSpPr>
          <p:cNvPr id="300045" name="Text Box 13">
            <a:extLst>
              <a:ext uri="{FF2B5EF4-FFF2-40B4-BE49-F238E27FC236}">
                <a16:creationId xmlns:a16="http://schemas.microsoft.com/office/drawing/2014/main" id="{FEB97A3F-5AD8-F369-748A-DA84B7F55B10}"/>
              </a:ext>
            </a:extLst>
          </p:cNvPr>
          <p:cNvSpPr txBox="1">
            <a:spLocks noChangeArrowheads="1"/>
          </p:cNvSpPr>
          <p:nvPr/>
        </p:nvSpPr>
        <p:spPr bwMode="auto">
          <a:xfrm>
            <a:off x="5638800" y="57912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r>
              <a:rPr lang="es-UY" altLang="es-ES" b="1" baseline="-25000">
                <a:solidFill>
                  <a:schemeClr val="tx2"/>
                </a:solidFill>
              </a:rPr>
              <a:t>2</a:t>
            </a:r>
            <a:r>
              <a:rPr lang="es-UY" altLang="es-ES" sz="1600" b="1">
                <a:solidFill>
                  <a:schemeClr val="tx2"/>
                </a:solidFill>
              </a:rPr>
              <a:t> </a:t>
            </a:r>
            <a:endParaRPr lang="es-ES" altLang="es-ES" sz="1600" b="1">
              <a:solidFill>
                <a:schemeClr val="tx2"/>
              </a:solidFill>
            </a:endParaRPr>
          </a:p>
        </p:txBody>
      </p:sp>
      <p:sp>
        <p:nvSpPr>
          <p:cNvPr id="300046" name="Text Box 14">
            <a:extLst>
              <a:ext uri="{FF2B5EF4-FFF2-40B4-BE49-F238E27FC236}">
                <a16:creationId xmlns:a16="http://schemas.microsoft.com/office/drawing/2014/main" id="{84078AF3-BAE3-A1C9-9D98-2F1E5715102E}"/>
              </a:ext>
            </a:extLst>
          </p:cNvPr>
          <p:cNvSpPr txBox="1">
            <a:spLocks noChangeArrowheads="1"/>
          </p:cNvSpPr>
          <p:nvPr/>
        </p:nvSpPr>
        <p:spPr bwMode="auto">
          <a:xfrm>
            <a:off x="6781800" y="51816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99CCFF"/>
                </a:solidFill>
              </a:rPr>
              <a:t>DA</a:t>
            </a:r>
            <a:r>
              <a:rPr lang="es-UY" altLang="es-ES" b="1" baseline="-25000">
                <a:solidFill>
                  <a:srgbClr val="99CCFF"/>
                </a:solidFill>
              </a:rPr>
              <a:t>1</a:t>
            </a:r>
            <a:r>
              <a:rPr lang="es-UY" altLang="es-ES" sz="1600" b="1">
                <a:solidFill>
                  <a:schemeClr val="tx2"/>
                </a:solidFill>
              </a:rPr>
              <a:t> </a:t>
            </a:r>
            <a:endParaRPr lang="es-ES" altLang="es-ES" sz="1600" b="1">
              <a:solidFill>
                <a:schemeClr val="tx2"/>
              </a:solidFill>
            </a:endParaRPr>
          </a:p>
        </p:txBody>
      </p:sp>
      <p:sp>
        <p:nvSpPr>
          <p:cNvPr id="9" name="CuadroTexto 8">
            <a:extLst>
              <a:ext uri="{FF2B5EF4-FFF2-40B4-BE49-F238E27FC236}">
                <a16:creationId xmlns:a16="http://schemas.microsoft.com/office/drawing/2014/main" id="{A20B7B54-D26F-E056-D473-51ED93700037}"/>
              </a:ext>
            </a:extLst>
          </p:cNvPr>
          <p:cNvSpPr txBox="1"/>
          <p:nvPr/>
        </p:nvSpPr>
        <p:spPr>
          <a:xfrm>
            <a:off x="9695793" y="1481959"/>
            <a:ext cx="2363529" cy="2585323"/>
          </a:xfrm>
          <a:prstGeom prst="rect">
            <a:avLst/>
          </a:prstGeom>
          <a:noFill/>
        </p:spPr>
        <p:txBody>
          <a:bodyPr wrap="square" rtlCol="0">
            <a:spAutoFit/>
          </a:bodyPr>
          <a:lstStyle/>
          <a:p>
            <a:pPr marL="171450" indent="-171450">
              <a:buFont typeface="Arial" panose="020B0604020202020204" pitchFamily="34" charset="0"/>
              <a:buChar char="•"/>
            </a:pPr>
            <a:r>
              <a:rPr lang="es-EC" dirty="0"/>
              <a:t>Aumento de impuestos</a:t>
            </a:r>
          </a:p>
          <a:p>
            <a:pPr marL="171450" indent="-171450">
              <a:buFont typeface="Arial" panose="020B0604020202020204" pitchFamily="34" charset="0"/>
              <a:buChar char="•"/>
            </a:pPr>
            <a:r>
              <a:rPr lang="es-EC" dirty="0"/>
              <a:t>Incremento de las tasas de interés	</a:t>
            </a:r>
          </a:p>
          <a:p>
            <a:pPr marL="171450" indent="-171450">
              <a:buFont typeface="Arial" panose="020B0604020202020204" pitchFamily="34" charset="0"/>
              <a:buChar char="•"/>
            </a:pPr>
            <a:r>
              <a:rPr lang="es-EC" dirty="0"/>
              <a:t>Recesión en los países compradores de exportaciones</a:t>
            </a:r>
          </a:p>
          <a:p>
            <a:pPr marL="171450" indent="-171450">
              <a:buFont typeface="Arial" panose="020B0604020202020204" pitchFamily="34" charset="0"/>
              <a:buChar char="•"/>
            </a:pPr>
            <a:r>
              <a:rPr lang="es-EC" dirty="0"/>
              <a:t>Reducción del gasto público</a:t>
            </a:r>
          </a:p>
          <a:p>
            <a:pPr marL="171450" indent="-171450">
              <a:buFont typeface="Arial" panose="020B0604020202020204" pitchFamily="34" charset="0"/>
              <a:buChar char="•"/>
            </a:pPr>
            <a:r>
              <a:rPr lang="es-EC" dirty="0"/>
              <a:t>Pérdida de confianza de consumidores y empresarios	</a:t>
            </a:r>
          </a:p>
          <a:p>
            <a:endParaRPr lang="es-EC" sz="8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00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00037"/>
                                        </p:tgtEl>
                                        <p:attrNameLst>
                                          <p:attrName>style.visibility</p:attrName>
                                        </p:attrNameLst>
                                      </p:cBhvr>
                                      <p:to>
                                        <p:strVal val="visible"/>
                                      </p:to>
                                    </p:set>
                                    <p:animEffect transition="in" filter="box(in)">
                                      <p:cBhvr>
                                        <p:cTn id="11" dur="500"/>
                                        <p:tgtEl>
                                          <p:spTgt spid="30003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0003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0004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0004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0004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0004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0004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0004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00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p:bldP spid="300039" grpId="0" animBg="1"/>
      <p:bldP spid="300040" grpId="0" animBg="1"/>
      <p:bldP spid="300041" grpId="0" animBg="1"/>
      <p:bldP spid="300042" grpId="0" animBg="1"/>
      <p:bldP spid="300043" grpId="0" animBg="1"/>
      <p:bldP spid="300044" grpId="0" animBg="1"/>
      <p:bldP spid="300045" grpId="0" animBg="1"/>
      <p:bldP spid="30004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a:extLst>
              <a:ext uri="{FF2B5EF4-FFF2-40B4-BE49-F238E27FC236}">
                <a16:creationId xmlns:a16="http://schemas.microsoft.com/office/drawing/2014/main" id="{5445E3C6-21E2-6F89-DAE4-67BE464AE6A9}"/>
              </a:ext>
            </a:extLst>
          </p:cNvPr>
          <p:cNvSpPr>
            <a:spLocks noGrp="1" noRot="1" noChangeArrowheads="1"/>
          </p:cNvSpPr>
          <p:nvPr>
            <p:ph type="title"/>
          </p:nvPr>
        </p:nvSpPr>
        <p:spPr>
          <a:xfrm>
            <a:off x="3337034" y="0"/>
            <a:ext cx="8581697" cy="844550"/>
          </a:xfrm>
        </p:spPr>
        <p:txBody>
          <a:bodyPr/>
          <a:lstStyle/>
          <a:p>
            <a:r>
              <a:rPr lang="es-ES" altLang="es-ES" dirty="0">
                <a:solidFill>
                  <a:srgbClr val="1957D1"/>
                </a:solidFill>
              </a:rPr>
              <a:t>Desplazamientos de la DA: efectos de CP</a:t>
            </a:r>
            <a:endParaRPr lang="en-US" altLang="es-ES" dirty="0">
              <a:solidFill>
                <a:srgbClr val="1957D1"/>
              </a:solidFill>
            </a:endParaRPr>
          </a:p>
        </p:txBody>
      </p:sp>
      <p:pic>
        <p:nvPicPr>
          <p:cNvPr id="330757" name="Picture 5">
            <a:extLst>
              <a:ext uri="{FF2B5EF4-FFF2-40B4-BE49-F238E27FC236}">
                <a16:creationId xmlns:a16="http://schemas.microsoft.com/office/drawing/2014/main" id="{4ED28DA6-BE90-380B-98F8-65DF795D19C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33600" y="990600"/>
            <a:ext cx="7696200" cy="5437188"/>
          </a:xfrm>
        </p:spPr>
      </p:pic>
      <p:sp>
        <p:nvSpPr>
          <p:cNvPr id="34820" name="11 Marcador de número de diapositiva">
            <a:extLst>
              <a:ext uri="{FF2B5EF4-FFF2-40B4-BE49-F238E27FC236}">
                <a16:creationId xmlns:a16="http://schemas.microsoft.com/office/drawing/2014/main" id="{8C384488-223F-F102-4CF3-9D7B36FA2CA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38D73067-45C8-4E9D-95B1-A9433640442E}" type="slidenum">
              <a:rPr lang="en-US" altLang="es-ES" sz="1200">
                <a:latin typeface="Arial" panose="020B0604020202020204" pitchFamily="34" charset="0"/>
              </a:rPr>
              <a:pPr eaLnBrk="1" hangingPunct="1"/>
              <a:t>51</a:t>
            </a:fld>
            <a:endParaRPr lang="en-US" altLang="es-ES" sz="1200">
              <a:latin typeface="Arial" panose="020B0604020202020204" pitchFamily="34" charset="0"/>
            </a:endParaRPr>
          </a:p>
        </p:txBody>
      </p:sp>
      <p:sp>
        <p:nvSpPr>
          <p:cNvPr id="330759" name="Text Box 7">
            <a:extLst>
              <a:ext uri="{FF2B5EF4-FFF2-40B4-BE49-F238E27FC236}">
                <a16:creationId xmlns:a16="http://schemas.microsoft.com/office/drawing/2014/main" id="{D03ABD96-EE44-7B06-7C46-BBFF551127AA}"/>
              </a:ext>
            </a:extLst>
          </p:cNvPr>
          <p:cNvSpPr txBox="1">
            <a:spLocks noChangeArrowheads="1"/>
          </p:cNvSpPr>
          <p:nvPr/>
        </p:nvSpPr>
        <p:spPr bwMode="auto">
          <a:xfrm>
            <a:off x="2133600" y="1295401"/>
            <a:ext cx="1371600" cy="1069975"/>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dirty="0"/>
              <a:t>Nivel general   de precios</a:t>
            </a:r>
            <a:endParaRPr lang="es-ES" altLang="es-ES" b="1" dirty="0"/>
          </a:p>
        </p:txBody>
      </p:sp>
      <p:sp>
        <p:nvSpPr>
          <p:cNvPr id="330760" name="Text Box 8">
            <a:extLst>
              <a:ext uri="{FF2B5EF4-FFF2-40B4-BE49-F238E27FC236}">
                <a16:creationId xmlns:a16="http://schemas.microsoft.com/office/drawing/2014/main" id="{40C5A4C9-1E16-C4CA-2F7A-9F2A3CBD326A}"/>
              </a:ext>
            </a:extLst>
          </p:cNvPr>
          <p:cNvSpPr txBox="1">
            <a:spLocks noChangeArrowheads="1"/>
          </p:cNvSpPr>
          <p:nvPr/>
        </p:nvSpPr>
        <p:spPr bwMode="auto">
          <a:xfrm>
            <a:off x="8610600" y="6019800"/>
            <a:ext cx="1219200" cy="336550"/>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t>PBI real</a:t>
            </a:r>
            <a:endParaRPr lang="es-ES" altLang="es-ES" b="1"/>
          </a:p>
        </p:txBody>
      </p:sp>
      <p:sp>
        <p:nvSpPr>
          <p:cNvPr id="330761" name="Text Box 9">
            <a:extLst>
              <a:ext uri="{FF2B5EF4-FFF2-40B4-BE49-F238E27FC236}">
                <a16:creationId xmlns:a16="http://schemas.microsoft.com/office/drawing/2014/main" id="{09E47C03-5EAD-14CE-3E0E-5D7AE0B1BEF8}"/>
              </a:ext>
            </a:extLst>
          </p:cNvPr>
          <p:cNvSpPr txBox="1">
            <a:spLocks noChangeArrowheads="1"/>
          </p:cNvSpPr>
          <p:nvPr/>
        </p:nvSpPr>
        <p:spPr bwMode="auto">
          <a:xfrm>
            <a:off x="5867400" y="2133601"/>
            <a:ext cx="1905000" cy="677863"/>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4D4D4D"/>
                </a:solidFill>
              </a:rPr>
              <a:t>Un shock de demanda positivo …</a:t>
            </a:r>
            <a:endParaRPr lang="es-ES" altLang="es-ES" sz="1600" b="1">
              <a:solidFill>
                <a:srgbClr val="4D4D4D"/>
              </a:solidFill>
            </a:endParaRPr>
          </a:p>
        </p:txBody>
      </p:sp>
      <p:sp>
        <p:nvSpPr>
          <p:cNvPr id="330762" name="Text Box 10">
            <a:extLst>
              <a:ext uri="{FF2B5EF4-FFF2-40B4-BE49-F238E27FC236}">
                <a16:creationId xmlns:a16="http://schemas.microsoft.com/office/drawing/2014/main" id="{A3BE28A6-0261-6631-DCBF-232117E5D5AC}"/>
              </a:ext>
            </a:extLst>
          </p:cNvPr>
          <p:cNvSpPr txBox="1">
            <a:spLocks noChangeArrowheads="1"/>
          </p:cNvSpPr>
          <p:nvPr/>
        </p:nvSpPr>
        <p:spPr bwMode="auto">
          <a:xfrm>
            <a:off x="4572000" y="1066800"/>
            <a:ext cx="3886200" cy="287338"/>
          </a:xfrm>
          <a:prstGeom prst="rect">
            <a:avLst/>
          </a:prstGeom>
          <a:solidFill>
            <a:schemeClr val="bg1">
              <a:lumMod val="75000"/>
            </a:schemeClr>
          </a:solidFill>
          <a:ln>
            <a:noFill/>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dirty="0"/>
              <a:t>(b) Un shock positivo de demanda</a:t>
            </a:r>
            <a:endParaRPr lang="es-ES" altLang="es-ES" sz="1600" b="1" dirty="0"/>
          </a:p>
        </p:txBody>
      </p:sp>
      <p:sp>
        <p:nvSpPr>
          <p:cNvPr id="330763" name="Text Box 11">
            <a:extLst>
              <a:ext uri="{FF2B5EF4-FFF2-40B4-BE49-F238E27FC236}">
                <a16:creationId xmlns:a16="http://schemas.microsoft.com/office/drawing/2014/main" id="{4538383C-8CE4-E7F3-A96E-8C7559FDB012}"/>
              </a:ext>
            </a:extLst>
          </p:cNvPr>
          <p:cNvSpPr txBox="1">
            <a:spLocks noChangeArrowheads="1"/>
          </p:cNvSpPr>
          <p:nvPr/>
        </p:nvSpPr>
        <p:spPr bwMode="auto">
          <a:xfrm>
            <a:off x="7391400" y="3352800"/>
            <a:ext cx="1981200" cy="126365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4D4D4D"/>
                </a:solidFill>
              </a:rPr>
              <a:t>…lleva a un mayor nivel general de precios y a un mayor producto agregado</a:t>
            </a:r>
            <a:endParaRPr lang="es-ES" altLang="es-ES" sz="800" b="1">
              <a:solidFill>
                <a:srgbClr val="4D4D4D"/>
              </a:solidFill>
            </a:endParaRPr>
          </a:p>
        </p:txBody>
      </p:sp>
      <p:sp>
        <p:nvSpPr>
          <p:cNvPr id="330764" name="Text Box 12">
            <a:extLst>
              <a:ext uri="{FF2B5EF4-FFF2-40B4-BE49-F238E27FC236}">
                <a16:creationId xmlns:a16="http://schemas.microsoft.com/office/drawing/2014/main" id="{28A057D8-1063-4F19-51D8-6B244AB2D6AB}"/>
              </a:ext>
            </a:extLst>
          </p:cNvPr>
          <p:cNvSpPr txBox="1">
            <a:spLocks noChangeArrowheads="1"/>
          </p:cNvSpPr>
          <p:nvPr/>
        </p:nvSpPr>
        <p:spPr bwMode="auto">
          <a:xfrm>
            <a:off x="7391400" y="28194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endParaRPr lang="es-ES" altLang="es-ES" sz="1800" b="1">
              <a:solidFill>
                <a:srgbClr val="D33605"/>
              </a:solidFill>
            </a:endParaRPr>
          </a:p>
        </p:txBody>
      </p:sp>
      <p:sp>
        <p:nvSpPr>
          <p:cNvPr id="330765" name="Text Box 13">
            <a:extLst>
              <a:ext uri="{FF2B5EF4-FFF2-40B4-BE49-F238E27FC236}">
                <a16:creationId xmlns:a16="http://schemas.microsoft.com/office/drawing/2014/main" id="{874E6CF3-15F1-D574-4E81-CA5A7B4E120C}"/>
              </a:ext>
            </a:extLst>
          </p:cNvPr>
          <p:cNvSpPr txBox="1">
            <a:spLocks noChangeArrowheads="1"/>
          </p:cNvSpPr>
          <p:nvPr/>
        </p:nvSpPr>
        <p:spPr bwMode="auto">
          <a:xfrm>
            <a:off x="6781800" y="50292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r>
              <a:rPr lang="es-UY" altLang="es-ES" b="1" baseline="-25000">
                <a:solidFill>
                  <a:schemeClr val="tx2"/>
                </a:solidFill>
              </a:rPr>
              <a:t>2</a:t>
            </a:r>
            <a:r>
              <a:rPr lang="es-UY" altLang="es-ES" sz="1600" b="1">
                <a:solidFill>
                  <a:schemeClr val="tx2"/>
                </a:solidFill>
              </a:rPr>
              <a:t> </a:t>
            </a:r>
            <a:endParaRPr lang="es-ES" altLang="es-ES" sz="1600" b="1">
              <a:solidFill>
                <a:schemeClr val="tx2"/>
              </a:solidFill>
            </a:endParaRPr>
          </a:p>
        </p:txBody>
      </p:sp>
      <p:sp>
        <p:nvSpPr>
          <p:cNvPr id="330766" name="Text Box 14">
            <a:extLst>
              <a:ext uri="{FF2B5EF4-FFF2-40B4-BE49-F238E27FC236}">
                <a16:creationId xmlns:a16="http://schemas.microsoft.com/office/drawing/2014/main" id="{CAC7D31E-0EDD-6467-976C-ABAD4F44AACD}"/>
              </a:ext>
            </a:extLst>
          </p:cNvPr>
          <p:cNvSpPr txBox="1">
            <a:spLocks noChangeArrowheads="1"/>
          </p:cNvSpPr>
          <p:nvPr/>
        </p:nvSpPr>
        <p:spPr bwMode="auto">
          <a:xfrm>
            <a:off x="5486400" y="55626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rgbClr val="99CCFF"/>
                </a:solidFill>
              </a:rPr>
              <a:t>DA</a:t>
            </a:r>
            <a:r>
              <a:rPr lang="es-UY" altLang="es-ES" b="1" baseline="-25000">
                <a:solidFill>
                  <a:srgbClr val="99CCFF"/>
                </a:solidFill>
              </a:rPr>
              <a:t>1</a:t>
            </a:r>
            <a:r>
              <a:rPr lang="es-UY" altLang="es-ES" sz="1600" b="1">
                <a:solidFill>
                  <a:schemeClr val="tx2"/>
                </a:solidFill>
              </a:rPr>
              <a:t> </a:t>
            </a:r>
            <a:endParaRPr lang="es-ES" altLang="es-ES" sz="1600" b="1">
              <a:solidFill>
                <a:schemeClr val="tx2"/>
              </a:solidFill>
            </a:endParaRPr>
          </a:p>
        </p:txBody>
      </p:sp>
      <p:sp>
        <p:nvSpPr>
          <p:cNvPr id="2" name="CuadroTexto 1">
            <a:extLst>
              <a:ext uri="{FF2B5EF4-FFF2-40B4-BE49-F238E27FC236}">
                <a16:creationId xmlns:a16="http://schemas.microsoft.com/office/drawing/2014/main" id="{4A38C57B-1174-01A8-A6B8-9522E00F0A1B}"/>
              </a:ext>
            </a:extLst>
          </p:cNvPr>
          <p:cNvSpPr txBox="1"/>
          <p:nvPr/>
        </p:nvSpPr>
        <p:spPr>
          <a:xfrm>
            <a:off x="10079915" y="1295401"/>
            <a:ext cx="2112085" cy="3323987"/>
          </a:xfrm>
          <a:prstGeom prst="rect">
            <a:avLst/>
          </a:prstGeom>
          <a:noFill/>
        </p:spPr>
        <p:txBody>
          <a:bodyPr wrap="square" rtlCol="0">
            <a:spAutoFit/>
          </a:bodyPr>
          <a:lstStyle/>
          <a:p>
            <a:pPr marL="285750" indent="-285750">
              <a:buFont typeface="Arial" panose="020B0604020202020204" pitchFamily="34" charset="0"/>
              <a:buChar char="•"/>
            </a:pPr>
            <a:r>
              <a:rPr lang="es-EC" dirty="0"/>
              <a:t>Aumento del gasto público en infraestructura	</a:t>
            </a:r>
          </a:p>
          <a:p>
            <a:pPr marL="285750" indent="-285750">
              <a:buFont typeface="Arial" panose="020B0604020202020204" pitchFamily="34" charset="0"/>
              <a:buChar char="•"/>
            </a:pPr>
            <a:r>
              <a:rPr lang="es-EC" dirty="0"/>
              <a:t>Reducción de impuestos a las familias	</a:t>
            </a:r>
          </a:p>
          <a:p>
            <a:pPr marL="285750" indent="-285750">
              <a:buFont typeface="Arial" panose="020B0604020202020204" pitchFamily="34" charset="0"/>
              <a:buChar char="•"/>
            </a:pPr>
            <a:r>
              <a:rPr lang="es-EC" dirty="0"/>
              <a:t>Disminución de las tasas de interés	</a:t>
            </a:r>
          </a:p>
          <a:p>
            <a:pPr marL="285750" indent="-285750">
              <a:buFont typeface="Arial" panose="020B0604020202020204" pitchFamily="34" charset="0"/>
              <a:buChar char="•"/>
            </a:pPr>
            <a:r>
              <a:rPr lang="es-EC" dirty="0"/>
              <a:t>Incremento de las exportaciones por mayor demanda externa	</a:t>
            </a:r>
          </a:p>
          <a:p>
            <a:pPr marL="285750" indent="-285750">
              <a:buFont typeface="Arial" panose="020B0604020202020204" pitchFamily="34" charset="0"/>
              <a:buChar char="•"/>
            </a:pPr>
            <a:r>
              <a:rPr lang="es-EC" dirty="0"/>
              <a:t>Mayor confianza de consumidores y empresarios	</a:t>
            </a:r>
            <a:endParaRPr lang="es-EC" sz="12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7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30757"/>
                                        </p:tgtEl>
                                        <p:attrNameLst>
                                          <p:attrName>style.visibility</p:attrName>
                                        </p:attrNameLst>
                                      </p:cBhvr>
                                      <p:to>
                                        <p:strVal val="visible"/>
                                      </p:to>
                                    </p:set>
                                    <p:animEffect transition="in" filter="box(in)">
                                      <p:cBhvr>
                                        <p:cTn id="11" dur="500"/>
                                        <p:tgtEl>
                                          <p:spTgt spid="33075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3075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3076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3076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3076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3076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3076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3076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307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4" grpId="0"/>
      <p:bldP spid="330759" grpId="0" animBg="1"/>
      <p:bldP spid="330760" grpId="0" animBg="1"/>
      <p:bldP spid="330761" grpId="0" animBg="1"/>
      <p:bldP spid="330762" grpId="0" animBg="1"/>
      <p:bldP spid="330763" grpId="0" animBg="1"/>
      <p:bldP spid="330764" grpId="0" animBg="1"/>
      <p:bldP spid="330765" grpId="0" animBg="1"/>
      <p:bldP spid="33076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a:extLst>
              <a:ext uri="{FF2B5EF4-FFF2-40B4-BE49-F238E27FC236}">
                <a16:creationId xmlns:a16="http://schemas.microsoft.com/office/drawing/2014/main" id="{AC119AA4-0F30-D4BB-E966-20215548EE38}"/>
              </a:ext>
            </a:extLst>
          </p:cNvPr>
          <p:cNvSpPr>
            <a:spLocks noGrp="1" noRot="1" noChangeArrowheads="1"/>
          </p:cNvSpPr>
          <p:nvPr>
            <p:ph type="title"/>
          </p:nvPr>
        </p:nvSpPr>
        <p:spPr>
          <a:xfrm>
            <a:off x="3384331" y="8731"/>
            <a:ext cx="9144000" cy="792163"/>
          </a:xfrm>
        </p:spPr>
        <p:txBody>
          <a:bodyPr/>
          <a:lstStyle/>
          <a:p>
            <a:r>
              <a:rPr lang="es-ES" altLang="es-ES" sz="3200" dirty="0">
                <a:solidFill>
                  <a:srgbClr val="1957D1"/>
                </a:solidFill>
              </a:rPr>
              <a:t>Equilibrio macroeconómico de LP</a:t>
            </a:r>
          </a:p>
        </p:txBody>
      </p:sp>
      <p:pic>
        <p:nvPicPr>
          <p:cNvPr id="332803" name="Picture 3" descr="fig">
            <a:extLst>
              <a:ext uri="{FF2B5EF4-FFF2-40B4-BE49-F238E27FC236}">
                <a16:creationId xmlns:a16="http://schemas.microsoft.com/office/drawing/2014/main" id="{9D728563-A18C-BFFD-14A0-0E1717C7029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5000" y="644526"/>
            <a:ext cx="7924800" cy="6213475"/>
          </a:xfrm>
        </p:spPr>
      </p:pic>
      <p:sp>
        <p:nvSpPr>
          <p:cNvPr id="36868" name="10 Marcador de número de diapositiva">
            <a:extLst>
              <a:ext uri="{FF2B5EF4-FFF2-40B4-BE49-F238E27FC236}">
                <a16:creationId xmlns:a16="http://schemas.microsoft.com/office/drawing/2014/main" id="{9885AA38-1456-1FDE-3EE4-2BC97D6D353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F159BAEB-5D58-40AF-9047-938F4AA1A550}" type="slidenum">
              <a:rPr lang="en-US" altLang="es-ES" sz="1200">
                <a:latin typeface="Arial" panose="020B0604020202020204" pitchFamily="34" charset="0"/>
              </a:rPr>
              <a:pPr eaLnBrk="1" hangingPunct="1"/>
              <a:t>52</a:t>
            </a:fld>
            <a:endParaRPr lang="en-US" altLang="es-ES" sz="1200">
              <a:latin typeface="Arial" panose="020B0604020202020204" pitchFamily="34" charset="0"/>
            </a:endParaRPr>
          </a:p>
        </p:txBody>
      </p:sp>
      <p:sp>
        <p:nvSpPr>
          <p:cNvPr id="332804" name="Text Box 4">
            <a:extLst>
              <a:ext uri="{FF2B5EF4-FFF2-40B4-BE49-F238E27FC236}">
                <a16:creationId xmlns:a16="http://schemas.microsoft.com/office/drawing/2014/main" id="{9F9E9D2A-1F93-A342-437D-77A31FA93C45}"/>
              </a:ext>
            </a:extLst>
          </p:cNvPr>
          <p:cNvSpPr txBox="1">
            <a:spLocks noChangeArrowheads="1"/>
          </p:cNvSpPr>
          <p:nvPr/>
        </p:nvSpPr>
        <p:spPr bwMode="auto">
          <a:xfrm>
            <a:off x="1905000" y="685801"/>
            <a:ext cx="1143000" cy="978729"/>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t>Nivel general   de precios</a:t>
            </a:r>
            <a:endParaRPr lang="es-ES" altLang="es-ES" sz="1800" b="1"/>
          </a:p>
        </p:txBody>
      </p:sp>
      <p:sp>
        <p:nvSpPr>
          <p:cNvPr id="332805" name="Text Box 5">
            <a:extLst>
              <a:ext uri="{FF2B5EF4-FFF2-40B4-BE49-F238E27FC236}">
                <a16:creationId xmlns:a16="http://schemas.microsoft.com/office/drawing/2014/main" id="{1BC9B375-C5BB-6D47-C5F6-2CFE495C9649}"/>
              </a:ext>
            </a:extLst>
          </p:cNvPr>
          <p:cNvSpPr txBox="1">
            <a:spLocks noChangeArrowheads="1"/>
          </p:cNvSpPr>
          <p:nvPr/>
        </p:nvSpPr>
        <p:spPr bwMode="auto">
          <a:xfrm>
            <a:off x="8839200" y="5715000"/>
            <a:ext cx="11430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t>PBI real</a:t>
            </a:r>
            <a:endParaRPr lang="es-ES" altLang="es-ES" sz="1800" b="1"/>
          </a:p>
        </p:txBody>
      </p:sp>
      <p:sp>
        <p:nvSpPr>
          <p:cNvPr id="332806" name="Text Box 6">
            <a:extLst>
              <a:ext uri="{FF2B5EF4-FFF2-40B4-BE49-F238E27FC236}">
                <a16:creationId xmlns:a16="http://schemas.microsoft.com/office/drawing/2014/main" id="{8A877834-483D-1966-007F-D7E7767BE253}"/>
              </a:ext>
            </a:extLst>
          </p:cNvPr>
          <p:cNvSpPr txBox="1">
            <a:spLocks noChangeArrowheads="1"/>
          </p:cNvSpPr>
          <p:nvPr/>
        </p:nvSpPr>
        <p:spPr bwMode="auto">
          <a:xfrm>
            <a:off x="7543800" y="2743200"/>
            <a:ext cx="2209800" cy="99060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4D4D4D"/>
                </a:solidFill>
              </a:rPr>
              <a:t>Equilibrio macroeconómico de largo plazo</a:t>
            </a:r>
            <a:endParaRPr lang="es-ES" altLang="es-ES" sz="1800" b="1">
              <a:solidFill>
                <a:srgbClr val="4D4D4D"/>
              </a:solidFill>
            </a:endParaRPr>
          </a:p>
        </p:txBody>
      </p:sp>
      <p:sp>
        <p:nvSpPr>
          <p:cNvPr id="332807" name="Text Box 7">
            <a:extLst>
              <a:ext uri="{FF2B5EF4-FFF2-40B4-BE49-F238E27FC236}">
                <a16:creationId xmlns:a16="http://schemas.microsoft.com/office/drawing/2014/main" id="{8BA0D2A5-4F5E-2864-A8F9-A4DA90ECA71B}"/>
              </a:ext>
            </a:extLst>
          </p:cNvPr>
          <p:cNvSpPr txBox="1">
            <a:spLocks noChangeArrowheads="1"/>
          </p:cNvSpPr>
          <p:nvPr/>
        </p:nvSpPr>
        <p:spPr bwMode="auto">
          <a:xfrm>
            <a:off x="5943600" y="6096000"/>
            <a:ext cx="1600200" cy="76200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4D4D4D"/>
                </a:solidFill>
              </a:rPr>
              <a:t>Producto potencial</a:t>
            </a:r>
            <a:endParaRPr lang="es-ES" altLang="es-ES" sz="1800" b="1">
              <a:solidFill>
                <a:srgbClr val="4D4D4D"/>
              </a:solidFill>
            </a:endParaRPr>
          </a:p>
        </p:txBody>
      </p:sp>
      <p:sp>
        <p:nvSpPr>
          <p:cNvPr id="332808" name="Text Box 8">
            <a:extLst>
              <a:ext uri="{FF2B5EF4-FFF2-40B4-BE49-F238E27FC236}">
                <a16:creationId xmlns:a16="http://schemas.microsoft.com/office/drawing/2014/main" id="{05411369-E2F4-60EE-282E-0187E1B72515}"/>
              </a:ext>
            </a:extLst>
          </p:cNvPr>
          <p:cNvSpPr txBox="1">
            <a:spLocks noChangeArrowheads="1"/>
          </p:cNvSpPr>
          <p:nvPr/>
        </p:nvSpPr>
        <p:spPr bwMode="auto">
          <a:xfrm>
            <a:off x="8077200" y="14478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D33605"/>
                </a:solidFill>
              </a:rPr>
              <a:t>(OA de CP)</a:t>
            </a:r>
            <a:endParaRPr lang="es-ES" altLang="es-ES" sz="1800" b="1">
              <a:solidFill>
                <a:srgbClr val="D33605"/>
              </a:solidFill>
            </a:endParaRPr>
          </a:p>
        </p:txBody>
      </p:sp>
      <p:sp>
        <p:nvSpPr>
          <p:cNvPr id="332809" name="Text Box 9">
            <a:extLst>
              <a:ext uri="{FF2B5EF4-FFF2-40B4-BE49-F238E27FC236}">
                <a16:creationId xmlns:a16="http://schemas.microsoft.com/office/drawing/2014/main" id="{448DAC3C-24C5-ACB0-93B7-2AE407C71763}"/>
              </a:ext>
            </a:extLst>
          </p:cNvPr>
          <p:cNvSpPr txBox="1">
            <a:spLocks noChangeArrowheads="1"/>
          </p:cNvSpPr>
          <p:nvPr/>
        </p:nvSpPr>
        <p:spPr bwMode="auto">
          <a:xfrm>
            <a:off x="5943600" y="990600"/>
            <a:ext cx="16002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FF9933"/>
                </a:solidFill>
              </a:rPr>
              <a:t>(OA de LP)</a:t>
            </a:r>
            <a:endParaRPr lang="es-ES" altLang="es-ES" sz="1800" b="1">
              <a:solidFill>
                <a:srgbClr val="FF9933"/>
              </a:solidFill>
            </a:endParaRPr>
          </a:p>
        </p:txBody>
      </p:sp>
      <p:sp>
        <p:nvSpPr>
          <p:cNvPr id="332810" name="Text Box 10">
            <a:extLst>
              <a:ext uri="{FF2B5EF4-FFF2-40B4-BE49-F238E27FC236}">
                <a16:creationId xmlns:a16="http://schemas.microsoft.com/office/drawing/2014/main" id="{5C519A08-B6C6-D3E5-F699-76E6170647C2}"/>
              </a:ext>
            </a:extLst>
          </p:cNvPr>
          <p:cNvSpPr txBox="1">
            <a:spLocks noChangeArrowheads="1"/>
          </p:cNvSpPr>
          <p:nvPr/>
        </p:nvSpPr>
        <p:spPr bwMode="auto">
          <a:xfrm>
            <a:off x="8077200" y="4876800"/>
            <a:ext cx="762000" cy="3365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b="1">
                <a:solidFill>
                  <a:schemeClr val="tx2"/>
                </a:solidFill>
              </a:rPr>
              <a:t>DA</a:t>
            </a:r>
            <a:endParaRPr lang="es-ES" altLang="es-ES" sz="1600" b="1">
              <a:solidFill>
                <a:schemeClr val="tx2"/>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28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332803"/>
                                        </p:tgtEl>
                                        <p:attrNameLst>
                                          <p:attrName>style.visibility</p:attrName>
                                        </p:attrNameLst>
                                      </p:cBhvr>
                                      <p:to>
                                        <p:strVal val="visible"/>
                                      </p:to>
                                    </p:set>
                                    <p:animEffect transition="in" filter="box(in)">
                                      <p:cBhvr>
                                        <p:cTn id="11" dur="500"/>
                                        <p:tgtEl>
                                          <p:spTgt spid="33280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3280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3280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3280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3280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3280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3280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32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2" grpId="0"/>
      <p:bldP spid="332804" grpId="0" animBg="1"/>
      <p:bldP spid="332805" grpId="0" animBg="1"/>
      <p:bldP spid="332806" grpId="0" animBg="1"/>
      <p:bldP spid="332807" grpId="0" animBg="1"/>
      <p:bldP spid="332808" grpId="0" animBg="1"/>
      <p:bldP spid="332809" grpId="0" animBg="1"/>
      <p:bldP spid="332810"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445A43F-4665-9081-24D7-E53687CF7F8A}"/>
              </a:ext>
            </a:extLst>
          </p:cNvPr>
          <p:cNvSpPr>
            <a:spLocks noGrp="1" noRot="1" noChangeArrowheads="1"/>
          </p:cNvSpPr>
          <p:nvPr>
            <p:ph type="title"/>
          </p:nvPr>
        </p:nvSpPr>
        <p:spPr>
          <a:xfrm>
            <a:off x="1524000" y="0"/>
            <a:ext cx="9144000" cy="1143000"/>
          </a:xfrm>
        </p:spPr>
        <p:txBody>
          <a:bodyPr/>
          <a:lstStyle/>
          <a:p>
            <a:r>
              <a:rPr lang="es-ES" altLang="es-ES" sz="2800" dirty="0">
                <a:solidFill>
                  <a:srgbClr val="1957D1"/>
                </a:solidFill>
              </a:rPr>
              <a:t>Efectos de CP vs. de LP de un shock positivo de demanda</a:t>
            </a:r>
            <a:endParaRPr lang="en-US" altLang="es-ES" sz="2800" dirty="0">
              <a:solidFill>
                <a:srgbClr val="1957D1"/>
              </a:solidFill>
            </a:endParaRPr>
          </a:p>
        </p:txBody>
      </p:sp>
      <p:pic>
        <p:nvPicPr>
          <p:cNvPr id="41987" name="Picture 5" descr="KrugmanMacro_fig10_16_a">
            <a:extLst>
              <a:ext uri="{FF2B5EF4-FFF2-40B4-BE49-F238E27FC236}">
                <a16:creationId xmlns:a16="http://schemas.microsoft.com/office/drawing/2014/main" id="{83EA591E-AFD0-825E-1962-D7D8A53D37E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981200" y="2563814"/>
            <a:ext cx="4038600" cy="2598737"/>
          </a:xfrm>
        </p:spPr>
      </p:pic>
      <p:pic>
        <p:nvPicPr>
          <p:cNvPr id="41988" name="Picture 13">
            <a:extLst>
              <a:ext uri="{FF2B5EF4-FFF2-40B4-BE49-F238E27FC236}">
                <a16:creationId xmlns:a16="http://schemas.microsoft.com/office/drawing/2014/main" id="{6430446D-D10D-AF6C-69CE-A6181870F63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172200" y="6324600"/>
            <a:ext cx="457200" cy="96838"/>
          </a:xfrm>
        </p:spPr>
      </p:pic>
      <p:sp>
        <p:nvSpPr>
          <p:cNvPr id="41989" name="15 Marcador de número de diapositiva">
            <a:extLst>
              <a:ext uri="{FF2B5EF4-FFF2-40B4-BE49-F238E27FC236}">
                <a16:creationId xmlns:a16="http://schemas.microsoft.com/office/drawing/2014/main" id="{704DBDB7-34D4-3859-6730-9A0F3F9E0E1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fld id="{91C5F9B8-9141-4846-BAC6-5D50307181A9}" type="slidenum">
              <a:rPr lang="en-US" altLang="es-ES" sz="1200">
                <a:latin typeface="Arial" panose="020B0604020202020204" pitchFamily="34" charset="0"/>
              </a:rPr>
              <a:pPr eaLnBrk="1" hangingPunct="1"/>
              <a:t>53</a:t>
            </a:fld>
            <a:endParaRPr lang="en-US" altLang="es-ES" sz="1200">
              <a:latin typeface="Arial" panose="020B0604020202020204" pitchFamily="34" charset="0"/>
            </a:endParaRPr>
          </a:p>
        </p:txBody>
      </p:sp>
      <p:pic>
        <p:nvPicPr>
          <p:cNvPr id="41990" name="Picture 7" descr="KrugmanMacro_fig10_16_b">
            <a:extLst>
              <a:ext uri="{FF2B5EF4-FFF2-40B4-BE49-F238E27FC236}">
                <a16:creationId xmlns:a16="http://schemas.microsoft.com/office/drawing/2014/main" id="{FF7EA042-A8CC-2394-B36C-2F70AC29E39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1" y="1050925"/>
            <a:ext cx="8537575"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9" descr="KrugmanMacro_fig10_16_c">
            <a:extLst>
              <a:ext uri="{FF2B5EF4-FFF2-40B4-BE49-F238E27FC236}">
                <a16:creationId xmlns:a16="http://schemas.microsoft.com/office/drawing/2014/main" id="{C44E2B0F-592B-4C70-DCDB-E34B55DC0C22}"/>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9425" y="1042988"/>
            <a:ext cx="8537575"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Text Box 15">
            <a:extLst>
              <a:ext uri="{FF2B5EF4-FFF2-40B4-BE49-F238E27FC236}">
                <a16:creationId xmlns:a16="http://schemas.microsoft.com/office/drawing/2014/main" id="{EF902202-E6CF-D2D2-270F-E58B721362E4}"/>
              </a:ext>
            </a:extLst>
          </p:cNvPr>
          <p:cNvSpPr txBox="1">
            <a:spLocks noChangeArrowheads="1"/>
          </p:cNvSpPr>
          <p:nvPr/>
        </p:nvSpPr>
        <p:spPr bwMode="auto">
          <a:xfrm>
            <a:off x="5029200" y="6537326"/>
            <a:ext cx="2667000" cy="320675"/>
          </a:xfrm>
          <a:prstGeom prst="rect">
            <a:avLst/>
          </a:prstGeom>
          <a:solidFill>
            <a:schemeClr val="bg1">
              <a:lumMod val="75000"/>
            </a:schemeClr>
          </a:solidFill>
          <a:ln w="9525" algn="ctr">
            <a:solidFill>
              <a:schemeClr val="tx1"/>
            </a:solidFill>
            <a:miter lim="800000"/>
            <a:headEnd/>
            <a:tailEnd type="none" w="med" len="lg"/>
          </a:ln>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ES" altLang="es-ES" sz="1800" b="1" dirty="0"/>
              <a:t>Brecha inflacionaria</a:t>
            </a:r>
          </a:p>
        </p:txBody>
      </p:sp>
      <p:sp>
        <p:nvSpPr>
          <p:cNvPr id="41993" name="Text Box 16">
            <a:extLst>
              <a:ext uri="{FF2B5EF4-FFF2-40B4-BE49-F238E27FC236}">
                <a16:creationId xmlns:a16="http://schemas.microsoft.com/office/drawing/2014/main" id="{0ACB494B-8F39-3D61-1F7A-51961001EF61}"/>
              </a:ext>
            </a:extLst>
          </p:cNvPr>
          <p:cNvSpPr txBox="1">
            <a:spLocks noChangeArrowheads="1"/>
          </p:cNvSpPr>
          <p:nvPr/>
        </p:nvSpPr>
        <p:spPr bwMode="auto">
          <a:xfrm>
            <a:off x="1752600" y="1066801"/>
            <a:ext cx="990600" cy="8731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t>Nivel general   de precios</a:t>
            </a:r>
            <a:endParaRPr lang="es-ES" altLang="es-ES" sz="1600" b="1"/>
          </a:p>
        </p:txBody>
      </p:sp>
      <p:sp>
        <p:nvSpPr>
          <p:cNvPr id="41994" name="Text Box 17">
            <a:extLst>
              <a:ext uri="{FF2B5EF4-FFF2-40B4-BE49-F238E27FC236}">
                <a16:creationId xmlns:a16="http://schemas.microsoft.com/office/drawing/2014/main" id="{EDADE8F7-8B92-D364-7838-CF40D16C83A1}"/>
              </a:ext>
            </a:extLst>
          </p:cNvPr>
          <p:cNvSpPr txBox="1">
            <a:spLocks noChangeArrowheads="1"/>
          </p:cNvSpPr>
          <p:nvPr/>
        </p:nvSpPr>
        <p:spPr bwMode="auto">
          <a:xfrm>
            <a:off x="9220200" y="6248400"/>
            <a:ext cx="11430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t>PBI real</a:t>
            </a:r>
            <a:endParaRPr lang="es-ES" altLang="es-ES" sz="1600" b="1"/>
          </a:p>
        </p:txBody>
      </p:sp>
      <p:sp>
        <p:nvSpPr>
          <p:cNvPr id="41995" name="Text Box 18">
            <a:extLst>
              <a:ext uri="{FF2B5EF4-FFF2-40B4-BE49-F238E27FC236}">
                <a16:creationId xmlns:a16="http://schemas.microsoft.com/office/drawing/2014/main" id="{17856654-204D-2463-11E9-167D70E4970D}"/>
              </a:ext>
            </a:extLst>
          </p:cNvPr>
          <p:cNvSpPr txBox="1">
            <a:spLocks noChangeArrowheads="1"/>
          </p:cNvSpPr>
          <p:nvPr/>
        </p:nvSpPr>
        <p:spPr bwMode="auto">
          <a:xfrm>
            <a:off x="5410200" y="2057400"/>
            <a:ext cx="13716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FF9933"/>
                </a:solidFill>
              </a:rPr>
              <a:t>(OA de LP)</a:t>
            </a:r>
            <a:endParaRPr lang="es-ES" altLang="es-ES" sz="1600" b="1">
              <a:solidFill>
                <a:srgbClr val="FF9933"/>
              </a:solidFill>
            </a:endParaRPr>
          </a:p>
        </p:txBody>
      </p:sp>
      <p:sp>
        <p:nvSpPr>
          <p:cNvPr id="41996" name="Text Box 19">
            <a:extLst>
              <a:ext uri="{FF2B5EF4-FFF2-40B4-BE49-F238E27FC236}">
                <a16:creationId xmlns:a16="http://schemas.microsoft.com/office/drawing/2014/main" id="{019981A6-0819-0F3D-CB0B-EEAD590070D5}"/>
              </a:ext>
            </a:extLst>
          </p:cNvPr>
          <p:cNvSpPr txBox="1">
            <a:spLocks noChangeArrowheads="1"/>
          </p:cNvSpPr>
          <p:nvPr/>
        </p:nvSpPr>
        <p:spPr bwMode="auto">
          <a:xfrm>
            <a:off x="8458200" y="2971800"/>
            <a:ext cx="1676400" cy="31115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800" b="1">
                <a:solidFill>
                  <a:srgbClr val="FF9999"/>
                </a:solidFill>
              </a:rPr>
              <a:t>(OA de </a:t>
            </a:r>
            <a:r>
              <a:rPr lang="es-UY" altLang="es-ES" sz="1600" b="1">
                <a:solidFill>
                  <a:srgbClr val="FF9999"/>
                </a:solidFill>
              </a:rPr>
              <a:t>CP)</a:t>
            </a:r>
            <a:r>
              <a:rPr lang="es-UY" altLang="es-ES" sz="1600" b="1" baseline="-25000">
                <a:solidFill>
                  <a:srgbClr val="FF9999"/>
                </a:solidFill>
              </a:rPr>
              <a:t>1</a:t>
            </a:r>
            <a:endParaRPr lang="es-ES" altLang="es-ES" sz="1600" b="1">
              <a:solidFill>
                <a:srgbClr val="FF9999"/>
              </a:solidFill>
            </a:endParaRPr>
          </a:p>
        </p:txBody>
      </p:sp>
      <p:sp>
        <p:nvSpPr>
          <p:cNvPr id="41997" name="Text Box 21">
            <a:extLst>
              <a:ext uri="{FF2B5EF4-FFF2-40B4-BE49-F238E27FC236}">
                <a16:creationId xmlns:a16="http://schemas.microsoft.com/office/drawing/2014/main" id="{0D9E6B38-1FF5-D2E2-B802-6F4032E0E53A}"/>
              </a:ext>
            </a:extLst>
          </p:cNvPr>
          <p:cNvSpPr txBox="1">
            <a:spLocks noChangeArrowheads="1"/>
          </p:cNvSpPr>
          <p:nvPr/>
        </p:nvSpPr>
        <p:spPr bwMode="auto">
          <a:xfrm>
            <a:off x="3352800" y="1752600"/>
            <a:ext cx="1905000" cy="609398"/>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solidFill>
                  <a:srgbClr val="4D4D4D"/>
                </a:solidFill>
              </a:rPr>
              <a:t>1. Un shock de demanda positivo inicial…</a:t>
            </a:r>
            <a:endParaRPr lang="es-ES" altLang="es-ES" sz="1400" b="1">
              <a:solidFill>
                <a:srgbClr val="4D4D4D"/>
              </a:solidFill>
            </a:endParaRPr>
          </a:p>
        </p:txBody>
      </p:sp>
      <p:sp>
        <p:nvSpPr>
          <p:cNvPr id="41998" name="Text Box 22">
            <a:extLst>
              <a:ext uri="{FF2B5EF4-FFF2-40B4-BE49-F238E27FC236}">
                <a16:creationId xmlns:a16="http://schemas.microsoft.com/office/drawing/2014/main" id="{B553B826-1307-4A48-F891-91467CC3D0D6}"/>
              </a:ext>
            </a:extLst>
          </p:cNvPr>
          <p:cNvSpPr txBox="1">
            <a:spLocks noChangeArrowheads="1"/>
          </p:cNvSpPr>
          <p:nvPr/>
        </p:nvSpPr>
        <p:spPr bwMode="auto">
          <a:xfrm>
            <a:off x="7772400" y="4876800"/>
            <a:ext cx="2514600" cy="1187450"/>
          </a:xfrm>
          <a:prstGeom prst="rect">
            <a:avLst/>
          </a:prstGeom>
          <a:solidFill>
            <a:srgbClr val="C0C0C0"/>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0000"/>
              </a:lnSpc>
              <a:spcBef>
                <a:spcPct val="50000"/>
              </a:spcBef>
              <a:buClr>
                <a:schemeClr val="hlink"/>
              </a:buClr>
              <a:buSzPct val="70000"/>
              <a:buFont typeface="Wingdings" panose="05000000000000000000" pitchFamily="2" charset="2"/>
              <a:buNone/>
            </a:pPr>
            <a:r>
              <a:rPr lang="es-UY" altLang="es-ES" sz="1400" b="1">
                <a:solidFill>
                  <a:srgbClr val="4D4D4D"/>
                </a:solidFill>
              </a:rPr>
              <a:t>2. …aumenta el nivel general de precios y el producto agregado y lleva a un menor desempleo en el corto plazo…</a:t>
            </a:r>
            <a:endParaRPr lang="es-ES" altLang="es-ES" sz="1400" b="1">
              <a:solidFill>
                <a:srgbClr val="4D4D4D"/>
              </a:solidFill>
            </a:endParaRPr>
          </a:p>
        </p:txBody>
      </p:sp>
      <p:sp>
        <p:nvSpPr>
          <p:cNvPr id="41999" name="Text Box 23">
            <a:extLst>
              <a:ext uri="{FF2B5EF4-FFF2-40B4-BE49-F238E27FC236}">
                <a16:creationId xmlns:a16="http://schemas.microsoft.com/office/drawing/2014/main" id="{FA1DC77B-6CF9-A881-21E7-BFC5DD798E33}"/>
              </a:ext>
            </a:extLst>
          </p:cNvPr>
          <p:cNvSpPr txBox="1">
            <a:spLocks noChangeArrowheads="1"/>
          </p:cNvSpPr>
          <p:nvPr/>
        </p:nvSpPr>
        <p:spPr bwMode="auto">
          <a:xfrm>
            <a:off x="7162800" y="5257800"/>
            <a:ext cx="6096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chemeClr val="tx2"/>
                </a:solidFill>
              </a:rPr>
              <a:t>DA</a:t>
            </a:r>
            <a:r>
              <a:rPr lang="es-UY" altLang="es-ES" sz="1600" b="1" baseline="-25000">
                <a:solidFill>
                  <a:schemeClr val="tx2"/>
                </a:solidFill>
              </a:rPr>
              <a:t>2</a:t>
            </a:r>
            <a:r>
              <a:rPr lang="es-UY" altLang="es-ES" sz="1600" b="1">
                <a:solidFill>
                  <a:schemeClr val="tx2"/>
                </a:solidFill>
              </a:rPr>
              <a:t> </a:t>
            </a:r>
            <a:endParaRPr lang="es-ES" altLang="es-ES" sz="1600" b="1">
              <a:solidFill>
                <a:schemeClr val="tx2"/>
              </a:solidFill>
            </a:endParaRPr>
          </a:p>
        </p:txBody>
      </p:sp>
      <p:sp>
        <p:nvSpPr>
          <p:cNvPr id="42000" name="Text Box 24">
            <a:extLst>
              <a:ext uri="{FF2B5EF4-FFF2-40B4-BE49-F238E27FC236}">
                <a16:creationId xmlns:a16="http://schemas.microsoft.com/office/drawing/2014/main" id="{8E186518-CB6F-55DC-69D0-E5E16E8F96EE}"/>
              </a:ext>
            </a:extLst>
          </p:cNvPr>
          <p:cNvSpPr txBox="1">
            <a:spLocks noChangeArrowheads="1"/>
          </p:cNvSpPr>
          <p:nvPr/>
        </p:nvSpPr>
        <p:spPr bwMode="auto">
          <a:xfrm>
            <a:off x="6248400" y="5715000"/>
            <a:ext cx="609600" cy="287338"/>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type="none" w="med" len="lg"/>
              </a14:hiddenLine>
            </a:ext>
          </a:extLst>
        </p:spPr>
        <p:txBody>
          <a:bodyPr>
            <a:spAutoFit/>
          </a:bodyPr>
          <a:lstStyle>
            <a:lvl1pPr marL="1588" indent="-1588" eaLnBrk="0" hangingPunct="0">
              <a:defRPr sz="2000">
                <a:solidFill>
                  <a:schemeClr val="tx1"/>
                </a:solidFill>
                <a:latin typeface="Tahoma" panose="020B0604030504040204" pitchFamily="34" charset="0"/>
                <a:cs typeface="Arial" panose="020B0604020202020204" pitchFamily="34" charset="0"/>
              </a:defRPr>
            </a:lvl1pPr>
            <a:lvl2pPr marL="742950" indent="-285750" eaLnBrk="0" hangingPunct="0">
              <a:defRPr sz="2000">
                <a:solidFill>
                  <a:schemeClr val="tx1"/>
                </a:solidFill>
                <a:latin typeface="Tahoma" panose="020B0604030504040204" pitchFamily="34" charset="0"/>
                <a:cs typeface="Arial" panose="020B0604020202020204" pitchFamily="34" charset="0"/>
              </a:defRPr>
            </a:lvl2pPr>
            <a:lvl3pPr marL="1143000" indent="-228600" eaLnBrk="0" hangingPunct="0">
              <a:defRPr sz="2000">
                <a:solidFill>
                  <a:schemeClr val="tx1"/>
                </a:solidFill>
                <a:latin typeface="Tahoma" panose="020B0604030504040204" pitchFamily="34" charset="0"/>
                <a:cs typeface="Arial" panose="020B0604020202020204" pitchFamily="34" charset="0"/>
              </a:defRPr>
            </a:lvl3pPr>
            <a:lvl4pPr marL="1600200" indent="-228600" eaLnBrk="0" hangingPunct="0">
              <a:defRPr sz="2000">
                <a:solidFill>
                  <a:schemeClr val="tx1"/>
                </a:solidFill>
                <a:latin typeface="Tahoma" panose="020B0604030504040204" pitchFamily="34" charset="0"/>
                <a:cs typeface="Arial" panose="020B0604020202020204" pitchFamily="34" charset="0"/>
              </a:defRPr>
            </a:lvl4pPr>
            <a:lvl5pPr marL="2057400" indent="-228600" eaLnBrk="0" hangingPunct="0">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cs typeface="Arial" panose="020B0604020202020204" pitchFamily="34" charset="0"/>
              </a:defRPr>
            </a:lvl9pPr>
          </a:lstStyle>
          <a:p>
            <a:pPr eaLnBrk="1" hangingPunct="1">
              <a:lnSpc>
                <a:spcPct val="80000"/>
              </a:lnSpc>
              <a:spcBef>
                <a:spcPct val="50000"/>
              </a:spcBef>
              <a:buClr>
                <a:schemeClr val="hlink"/>
              </a:buClr>
              <a:buSzPct val="70000"/>
              <a:buFont typeface="Wingdings" panose="05000000000000000000" pitchFamily="2" charset="2"/>
              <a:buNone/>
            </a:pPr>
            <a:r>
              <a:rPr lang="es-UY" altLang="es-ES" sz="1600" b="1">
                <a:solidFill>
                  <a:srgbClr val="99CCFF"/>
                </a:solidFill>
              </a:rPr>
              <a:t>DA</a:t>
            </a:r>
            <a:r>
              <a:rPr lang="es-UY" altLang="es-ES" sz="1600" b="1" baseline="-25000">
                <a:solidFill>
                  <a:srgbClr val="99CCFF"/>
                </a:solidFill>
              </a:rPr>
              <a:t>1</a:t>
            </a:r>
            <a:r>
              <a:rPr lang="es-UY" altLang="es-ES" sz="1600" b="1">
                <a:solidFill>
                  <a:schemeClr val="tx2"/>
                </a:solidFill>
              </a:rPr>
              <a:t> </a:t>
            </a:r>
            <a:endParaRPr lang="es-ES" altLang="es-ES" sz="1600" b="1">
              <a:solidFill>
                <a:schemeClr val="tx2"/>
              </a:solidFill>
            </a:endParaRPr>
          </a:p>
        </p:txBody>
      </p:sp>
      <p:sp>
        <p:nvSpPr>
          <p:cNvPr id="2" name="CuadroTexto 1">
            <a:extLst>
              <a:ext uri="{FF2B5EF4-FFF2-40B4-BE49-F238E27FC236}">
                <a16:creationId xmlns:a16="http://schemas.microsoft.com/office/drawing/2014/main" id="{902DA91E-7261-2C4E-9102-1F9DFA3C9D88}"/>
              </a:ext>
            </a:extLst>
          </p:cNvPr>
          <p:cNvSpPr txBox="1"/>
          <p:nvPr/>
        </p:nvSpPr>
        <p:spPr>
          <a:xfrm>
            <a:off x="6906965" y="596939"/>
            <a:ext cx="5114705" cy="553998"/>
          </a:xfrm>
          <a:prstGeom prst="rect">
            <a:avLst/>
          </a:prstGeom>
          <a:noFill/>
        </p:spPr>
        <p:txBody>
          <a:bodyPr wrap="square" rtlCol="0">
            <a:spAutoFit/>
          </a:bodyPr>
          <a:lstStyle/>
          <a:p>
            <a:r>
              <a:rPr lang="es-ES" altLang="es-ES" sz="1000" dirty="0"/>
              <a:t>En el largo plazo la economía se </a:t>
            </a:r>
            <a:r>
              <a:rPr lang="es-ES" altLang="es-ES" sz="1000" b="1" dirty="0" err="1"/>
              <a:t>auto-corrige</a:t>
            </a:r>
            <a:r>
              <a:rPr lang="es-ES" altLang="es-ES" sz="1000" dirty="0"/>
              <a:t>: los shocks de demanda agregada no afectan al producto agregado en el largo plazo. </a:t>
            </a:r>
          </a:p>
          <a:p>
            <a:endParaRPr lang="es-EC" sz="1000" dirty="0"/>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78DA12D8-040C-E0B7-DFFE-A973B1889978}"/>
              </a:ext>
            </a:extLst>
          </p:cNvPr>
          <p:cNvSpPr>
            <a:spLocks noGrp="1"/>
          </p:cNvSpPr>
          <p:nvPr>
            <p:ph type="body" idx="10"/>
          </p:nvPr>
        </p:nvSpPr>
        <p:spPr>
          <a:xfrm>
            <a:off x="3841532" y="588142"/>
            <a:ext cx="7493978" cy="692970"/>
          </a:xfrm>
        </p:spPr>
        <p:txBody>
          <a:bodyPr>
            <a:noAutofit/>
          </a:bodyPr>
          <a:lstStyle/>
          <a:p>
            <a:pPr algn="l"/>
            <a:r>
              <a:rPr lang="es-EC" sz="3200" b="1" dirty="0">
                <a:solidFill>
                  <a:srgbClr val="1957D1"/>
                </a:solidFill>
              </a:rPr>
              <a:t>La Oferta y Demanda Agregadas</a:t>
            </a:r>
          </a:p>
        </p:txBody>
      </p:sp>
      <p:sp>
        <p:nvSpPr>
          <p:cNvPr id="6" name="Text Box 3">
            <a:extLst>
              <a:ext uri="{FF2B5EF4-FFF2-40B4-BE49-F238E27FC236}">
                <a16:creationId xmlns:a16="http://schemas.microsoft.com/office/drawing/2014/main" id="{4F9E6B93-C39B-B851-C614-6010500EB6BA}"/>
              </a:ext>
            </a:extLst>
          </p:cNvPr>
          <p:cNvSpPr txBox="1">
            <a:spLocks noChangeArrowheads="1"/>
          </p:cNvSpPr>
          <p:nvPr/>
        </p:nvSpPr>
        <p:spPr bwMode="auto">
          <a:xfrm>
            <a:off x="1796256" y="1340643"/>
            <a:ext cx="60086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_tradnl" altLang="es-ES" sz="2800" dirty="0">
                <a:latin typeface="Times New Roman" panose="02020603050405020304" pitchFamily="18" charset="0"/>
              </a:rPr>
              <a:t>Demanda Agregada = C + I + G + X - M</a:t>
            </a:r>
            <a:endParaRPr lang="es-ES_tradnl" altLang="es-ES" sz="2400" dirty="0">
              <a:latin typeface="Times New Roman" panose="02020603050405020304" pitchFamily="18" charset="0"/>
            </a:endParaRPr>
          </a:p>
        </p:txBody>
      </p:sp>
      <p:sp>
        <p:nvSpPr>
          <p:cNvPr id="7" name="Text Box 4">
            <a:extLst>
              <a:ext uri="{FF2B5EF4-FFF2-40B4-BE49-F238E27FC236}">
                <a16:creationId xmlns:a16="http://schemas.microsoft.com/office/drawing/2014/main" id="{12ACDB3E-F16C-F9FE-03D3-9199BA4F58CF}"/>
              </a:ext>
            </a:extLst>
          </p:cNvPr>
          <p:cNvSpPr txBox="1">
            <a:spLocks noChangeArrowheads="1"/>
          </p:cNvSpPr>
          <p:nvPr/>
        </p:nvSpPr>
        <p:spPr bwMode="auto">
          <a:xfrm>
            <a:off x="1796256" y="5458691"/>
            <a:ext cx="5605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800" dirty="0">
                <a:latin typeface="Times New Roman" panose="02020603050405020304" pitchFamily="18" charset="0"/>
              </a:rPr>
              <a:t>Oferta Agregada =  Producción (PIB)</a:t>
            </a:r>
            <a:r>
              <a:rPr lang="es-ES_tradnl" altLang="es-ES" sz="2400" dirty="0">
                <a:latin typeface="Times New Roman" panose="02020603050405020304" pitchFamily="18" charset="0"/>
              </a:rPr>
              <a:t> </a:t>
            </a:r>
          </a:p>
        </p:txBody>
      </p:sp>
      <p:sp>
        <p:nvSpPr>
          <p:cNvPr id="8" name="Text Box 5">
            <a:extLst>
              <a:ext uri="{FF2B5EF4-FFF2-40B4-BE49-F238E27FC236}">
                <a16:creationId xmlns:a16="http://schemas.microsoft.com/office/drawing/2014/main" id="{D9CB10B5-F266-885D-6A41-DD91D30BB189}"/>
              </a:ext>
            </a:extLst>
          </p:cNvPr>
          <p:cNvSpPr txBox="1">
            <a:spLocks noChangeArrowheads="1"/>
          </p:cNvSpPr>
          <p:nvPr/>
        </p:nvSpPr>
        <p:spPr bwMode="auto">
          <a:xfrm>
            <a:off x="872837" y="1919287"/>
            <a:ext cx="8077200" cy="3490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400" b="1" i="1" dirty="0">
                <a:latin typeface="Times New Roman" panose="02020603050405020304" pitchFamily="18" charset="0"/>
              </a:rPr>
              <a:t>Siendo : </a:t>
            </a:r>
          </a:p>
          <a:p>
            <a:pPr>
              <a:buNone/>
            </a:pPr>
            <a:r>
              <a:rPr lang="es-ES_tradnl" altLang="es-ES" sz="2400" b="1" i="1" dirty="0">
                <a:latin typeface="Times New Roman" panose="02020603050405020304" pitchFamily="18" charset="0"/>
              </a:rPr>
              <a:t>C = 	Consumo de las familias. </a:t>
            </a:r>
            <a:r>
              <a:rPr lang="es-ES" altLang="es-ES" sz="2400" b="1" i="1" dirty="0">
                <a:latin typeface="Times New Roman" panose="02020603050405020304" pitchFamily="18" charset="0"/>
              </a:rPr>
              <a:t>L</a:t>
            </a:r>
            <a:r>
              <a:rPr lang="es-ES" sz="2400" b="1" i="1" dirty="0">
                <a:latin typeface="Times New Roman" panose="02020603050405020304" pitchFamily="18" charset="0"/>
              </a:rPr>
              <a:t>a suma del gasto de los 	consumidores para comprar 	bienes y servicios.</a:t>
            </a:r>
            <a:endParaRPr lang="es-ES_tradnl" altLang="es-ES" sz="2400" b="1" i="1" dirty="0">
              <a:latin typeface="Times New Roman" panose="02020603050405020304" pitchFamily="18" charset="0"/>
            </a:endParaRPr>
          </a:p>
          <a:p>
            <a:pPr>
              <a:spcBef>
                <a:spcPct val="0"/>
              </a:spcBef>
              <a:buFontTx/>
              <a:buNone/>
            </a:pPr>
            <a:r>
              <a:rPr lang="es-ES_tradnl" altLang="es-ES" sz="2400" b="1" i="1" dirty="0">
                <a:latin typeface="Times New Roman" panose="02020603050405020304" pitchFamily="18" charset="0"/>
              </a:rPr>
              <a:t>I = 	Inversión de familias o empresas, incremento del stock 	de Capital de la economía, incluida la acumulación de 	existencias</a:t>
            </a:r>
          </a:p>
          <a:p>
            <a:pPr>
              <a:spcBef>
                <a:spcPct val="0"/>
              </a:spcBef>
              <a:buFontTx/>
              <a:buNone/>
            </a:pPr>
            <a:r>
              <a:rPr lang="es-ES_tradnl" altLang="es-ES" sz="2400" b="1" i="1" dirty="0">
                <a:latin typeface="Times New Roman" panose="02020603050405020304" pitchFamily="18" charset="0"/>
              </a:rPr>
              <a:t>G = 	Gasto Público</a:t>
            </a:r>
          </a:p>
          <a:p>
            <a:pPr>
              <a:spcBef>
                <a:spcPct val="0"/>
              </a:spcBef>
              <a:buFontTx/>
              <a:buNone/>
            </a:pPr>
            <a:r>
              <a:rPr lang="es-ES_tradnl" altLang="es-ES" sz="2400" b="1" i="1" dirty="0">
                <a:latin typeface="Times New Roman" panose="02020603050405020304" pitchFamily="18" charset="0"/>
              </a:rPr>
              <a:t>X = 	Exportación</a:t>
            </a:r>
          </a:p>
          <a:p>
            <a:pPr>
              <a:spcBef>
                <a:spcPct val="0"/>
              </a:spcBef>
              <a:buFontTx/>
              <a:buNone/>
            </a:pPr>
            <a:r>
              <a:rPr lang="es-ES_tradnl" altLang="es-ES" sz="2400" b="1" i="1" dirty="0">
                <a:latin typeface="Times New Roman" panose="02020603050405020304" pitchFamily="18" charset="0"/>
              </a:rPr>
              <a:t>M = 	Importación</a:t>
            </a:r>
          </a:p>
        </p:txBody>
      </p:sp>
      <p:sp>
        <p:nvSpPr>
          <p:cNvPr id="9" name="Text Box 6">
            <a:extLst>
              <a:ext uri="{FF2B5EF4-FFF2-40B4-BE49-F238E27FC236}">
                <a16:creationId xmlns:a16="http://schemas.microsoft.com/office/drawing/2014/main" id="{C48C0120-6E63-2667-A92A-8BF61164F64A}"/>
              </a:ext>
            </a:extLst>
          </p:cNvPr>
          <p:cNvSpPr txBox="1">
            <a:spLocks noChangeArrowheads="1"/>
          </p:cNvSpPr>
          <p:nvPr/>
        </p:nvSpPr>
        <p:spPr bwMode="auto">
          <a:xfrm>
            <a:off x="533400" y="6019800"/>
            <a:ext cx="79375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800">
                <a:latin typeface="Times New Roman" panose="02020603050405020304" pitchFamily="18" charset="0"/>
              </a:rPr>
              <a:t>DEMANDA AGREGADA = OFERTA AGREGADA</a:t>
            </a:r>
          </a:p>
        </p:txBody>
      </p:sp>
    </p:spTree>
    <p:extLst>
      <p:ext uri="{BB962C8B-B14F-4D97-AF65-F5344CB8AC3E}">
        <p14:creationId xmlns:p14="http://schemas.microsoft.com/office/powerpoint/2010/main" val="2978666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17C89689-C7A3-CBA0-86DB-E630365223F9}"/>
              </a:ext>
            </a:extLst>
          </p:cNvPr>
          <p:cNvSpPr>
            <a:spLocks noGrp="1"/>
          </p:cNvSpPr>
          <p:nvPr>
            <p:ph type="title"/>
          </p:nvPr>
        </p:nvSpPr>
        <p:spPr>
          <a:xfrm>
            <a:off x="2902389" y="2094763"/>
            <a:ext cx="7844789" cy="2509758"/>
          </a:xfrm>
        </p:spPr>
        <p:txBody>
          <a:bodyPr/>
          <a:lstStyle/>
          <a:p>
            <a:pPr algn="ctr"/>
            <a:br>
              <a:rPr lang="es-EC" dirty="0"/>
            </a:br>
            <a:br>
              <a:rPr lang="es-EC" dirty="0"/>
            </a:br>
            <a:r>
              <a:rPr lang="es-EC" sz="9600" dirty="0"/>
              <a:t>FIN</a:t>
            </a:r>
          </a:p>
        </p:txBody>
      </p:sp>
    </p:spTree>
    <p:extLst>
      <p:ext uri="{BB962C8B-B14F-4D97-AF65-F5344CB8AC3E}">
        <p14:creationId xmlns:p14="http://schemas.microsoft.com/office/powerpoint/2010/main" val="348279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1A9E56-6B2D-0C1E-15C6-B2F10E5E3AB8}"/>
              </a:ext>
            </a:extLst>
          </p:cNvPr>
          <p:cNvSpPr>
            <a:spLocks noGrp="1"/>
          </p:cNvSpPr>
          <p:nvPr>
            <p:ph type="title"/>
          </p:nvPr>
        </p:nvSpPr>
        <p:spPr/>
        <p:txBody>
          <a:bodyPr/>
          <a:lstStyle/>
          <a:p>
            <a:r>
              <a:rPr lang="es-EC" u="sng" dirty="0">
                <a:hlinkClick r:id="rId2" tooltip="demanda agregada"/>
              </a:rPr>
              <a:t>Demanda agregada</a:t>
            </a:r>
            <a:r>
              <a:rPr lang="es-EC" dirty="0"/>
              <a:t> </a:t>
            </a:r>
          </a:p>
        </p:txBody>
      </p:sp>
      <p:sp>
        <p:nvSpPr>
          <p:cNvPr id="3" name="Marcador de texto 2">
            <a:extLst>
              <a:ext uri="{FF2B5EF4-FFF2-40B4-BE49-F238E27FC236}">
                <a16:creationId xmlns:a16="http://schemas.microsoft.com/office/drawing/2014/main" id="{ABEC4208-DB9A-9FD8-3C98-8C026D61B234}"/>
              </a:ext>
            </a:extLst>
          </p:cNvPr>
          <p:cNvSpPr>
            <a:spLocks noGrp="1"/>
          </p:cNvSpPr>
          <p:nvPr>
            <p:ph type="body" idx="1"/>
          </p:nvPr>
        </p:nvSpPr>
        <p:spPr/>
        <p:txBody>
          <a:bodyPr>
            <a:normAutofit fontScale="92500"/>
          </a:bodyPr>
          <a:lstStyle/>
          <a:p>
            <a:pPr marL="85725" indent="0">
              <a:buNone/>
            </a:pPr>
            <a:r>
              <a:rPr lang="es-EC" dirty="0"/>
              <a:t>• Definición: es la cantidad total de bienes y servicios demandada por todas las personas en la economía.</a:t>
            </a:r>
          </a:p>
          <a:p>
            <a:pPr marL="85725" indent="0">
              <a:buNone/>
            </a:pPr>
            <a:endParaRPr lang="es-EC" dirty="0"/>
          </a:p>
          <a:p>
            <a:pPr marL="85725" indent="0">
              <a:buNone/>
            </a:pPr>
            <a:r>
              <a:rPr lang="es-EC" dirty="0"/>
              <a:t>• Si el nivel de precios baja, se demanda una mayor cantidad de producción nacional real por año. • (P AD↑) </a:t>
            </a:r>
          </a:p>
          <a:p>
            <a:pPr marL="85725" indent="0">
              <a:buNone/>
            </a:pPr>
            <a:r>
              <a:rPr lang="es-EC" dirty="0"/>
              <a:t>• Si el nivel de precios sube, se demanda una menor cantidad de producción nacional real por año. • (P AD↓)</a:t>
            </a:r>
          </a:p>
          <a:p>
            <a:pPr marL="85725" indent="0">
              <a:buNone/>
            </a:pPr>
            <a:endParaRPr lang="es-EC" dirty="0"/>
          </a:p>
          <a:p>
            <a:endParaRPr lang="es-EC" dirty="0"/>
          </a:p>
        </p:txBody>
      </p:sp>
      <p:sp>
        <p:nvSpPr>
          <p:cNvPr id="4" name="Marcador de texto 3">
            <a:extLst>
              <a:ext uri="{FF2B5EF4-FFF2-40B4-BE49-F238E27FC236}">
                <a16:creationId xmlns:a16="http://schemas.microsoft.com/office/drawing/2014/main" id="{280FCCF9-B0F9-5E6C-2F2C-B269553AF6D8}"/>
              </a:ext>
            </a:extLst>
          </p:cNvPr>
          <p:cNvSpPr>
            <a:spLocks noGrp="1"/>
          </p:cNvSpPr>
          <p:nvPr>
            <p:ph type="body" idx="10"/>
          </p:nvPr>
        </p:nvSpPr>
        <p:spPr/>
        <p:txBody>
          <a:bodyPr/>
          <a:lstStyle/>
          <a:p>
            <a:endParaRPr lang="es-EC"/>
          </a:p>
        </p:txBody>
      </p:sp>
      <p:cxnSp>
        <p:nvCxnSpPr>
          <p:cNvPr id="6" name="Conector recto de flecha 5">
            <a:extLst>
              <a:ext uri="{FF2B5EF4-FFF2-40B4-BE49-F238E27FC236}">
                <a16:creationId xmlns:a16="http://schemas.microsoft.com/office/drawing/2014/main" id="{DAA77F82-2F37-BA9D-8574-97E344A563BE}"/>
              </a:ext>
            </a:extLst>
          </p:cNvPr>
          <p:cNvCxnSpPr>
            <a:cxnSpLocks/>
          </p:cNvCxnSpPr>
          <p:nvPr/>
        </p:nvCxnSpPr>
        <p:spPr>
          <a:xfrm>
            <a:off x="8401396" y="4599710"/>
            <a:ext cx="0" cy="2715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Conector recto de flecha 10">
            <a:extLst>
              <a:ext uri="{FF2B5EF4-FFF2-40B4-BE49-F238E27FC236}">
                <a16:creationId xmlns:a16="http://schemas.microsoft.com/office/drawing/2014/main" id="{BC1B737B-506C-0C90-CACA-65A7CCBBC34D}"/>
              </a:ext>
            </a:extLst>
          </p:cNvPr>
          <p:cNvCxnSpPr>
            <a:cxnSpLocks/>
          </p:cNvCxnSpPr>
          <p:nvPr/>
        </p:nvCxnSpPr>
        <p:spPr>
          <a:xfrm flipV="1">
            <a:off x="8401396" y="5436524"/>
            <a:ext cx="0" cy="232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1901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6F844-5850-AC78-7537-3CD45BF64547}"/>
              </a:ext>
            </a:extLst>
          </p:cNvPr>
          <p:cNvSpPr>
            <a:spLocks noGrp="1"/>
          </p:cNvSpPr>
          <p:nvPr>
            <p:ph type="title"/>
          </p:nvPr>
        </p:nvSpPr>
        <p:spPr>
          <a:xfrm>
            <a:off x="3636818" y="716159"/>
            <a:ext cx="9514840" cy="613877"/>
          </a:xfrm>
        </p:spPr>
        <p:txBody>
          <a:bodyPr>
            <a:normAutofit/>
          </a:bodyPr>
          <a:lstStyle/>
          <a:p>
            <a:r>
              <a:rPr lang="es-EC" sz="3600" dirty="0"/>
              <a:t>La demanda Agregada </a:t>
            </a:r>
          </a:p>
        </p:txBody>
      </p:sp>
      <p:sp>
        <p:nvSpPr>
          <p:cNvPr id="3" name="Marcador de texto 2">
            <a:extLst>
              <a:ext uri="{FF2B5EF4-FFF2-40B4-BE49-F238E27FC236}">
                <a16:creationId xmlns:a16="http://schemas.microsoft.com/office/drawing/2014/main" id="{DBAB3D2F-C472-B624-C9FB-319BF775A168}"/>
              </a:ext>
            </a:extLst>
          </p:cNvPr>
          <p:cNvSpPr>
            <a:spLocks noGrp="1"/>
          </p:cNvSpPr>
          <p:nvPr>
            <p:ph type="body" idx="1"/>
          </p:nvPr>
        </p:nvSpPr>
        <p:spPr>
          <a:xfrm>
            <a:off x="343594" y="1374370"/>
            <a:ext cx="5621202" cy="5270269"/>
          </a:xfrm>
        </p:spPr>
        <p:txBody>
          <a:bodyPr>
            <a:normAutofit fontScale="77500" lnSpcReduction="20000"/>
          </a:bodyPr>
          <a:lstStyle/>
          <a:p>
            <a:r>
              <a:rPr lang="es-ES" dirty="0"/>
              <a:t>La </a:t>
            </a:r>
            <a:r>
              <a:rPr lang="es-ES" b="1" i="1" dirty="0"/>
              <a:t>demanda agregada</a:t>
            </a:r>
            <a:r>
              <a:rPr lang="es-EC" b="1" i="1" dirty="0"/>
              <a:t>.- </a:t>
            </a:r>
            <a:r>
              <a:rPr lang="es-ES" dirty="0"/>
              <a:t>representa la </a:t>
            </a:r>
            <a:r>
              <a:rPr lang="es-ES" b="1" dirty="0"/>
              <a:t>curva de demanda agregada </a:t>
            </a:r>
            <a:r>
              <a:rPr lang="es-ES" dirty="0"/>
              <a:t>de la economía (</a:t>
            </a:r>
            <a:r>
              <a:rPr lang="es-ES" b="1" dirty="0"/>
              <a:t>DA</a:t>
            </a:r>
            <a:r>
              <a:rPr lang="es-ES" dirty="0"/>
              <a:t>). </a:t>
            </a:r>
          </a:p>
          <a:p>
            <a:pPr marL="85725" indent="0">
              <a:buNone/>
            </a:pPr>
            <a:endParaRPr lang="es-ES" dirty="0"/>
          </a:p>
          <a:p>
            <a:pPr algn="just"/>
            <a:r>
              <a:rPr lang="es-ES" dirty="0"/>
              <a:t>En el eje de ordenadas se mide el nivel general de precios (P) y en el de abscisas la producción total de la economía (Y o PIB real). </a:t>
            </a:r>
          </a:p>
          <a:p>
            <a:pPr marL="85725" indent="0" algn="just">
              <a:buNone/>
            </a:pPr>
            <a:endParaRPr lang="es-ES" dirty="0"/>
          </a:p>
          <a:p>
            <a:pPr algn="just"/>
            <a:r>
              <a:rPr lang="es-ES" dirty="0"/>
              <a:t>La curva de demanda agregada (DA) es una línea decreciente (o con pendiente negativa) que representa el gasto deseado de todos los agentes económicos (consumidores, empresas, sector público y sector exterior) a los diferentes niveles de precios, manteniéndose constantes las demás variables que pueden afectar a este gasto total.</a:t>
            </a:r>
            <a:endParaRPr lang="es-EC" dirty="0"/>
          </a:p>
        </p:txBody>
      </p:sp>
      <p:pic>
        <p:nvPicPr>
          <p:cNvPr id="6" name="Imagen 5">
            <a:extLst>
              <a:ext uri="{FF2B5EF4-FFF2-40B4-BE49-F238E27FC236}">
                <a16:creationId xmlns:a16="http://schemas.microsoft.com/office/drawing/2014/main" id="{E7414EDA-C022-DB1E-F45B-55D5532AEF01}"/>
              </a:ext>
            </a:extLst>
          </p:cNvPr>
          <p:cNvPicPr>
            <a:picLocks noChangeAspect="1"/>
          </p:cNvPicPr>
          <p:nvPr/>
        </p:nvPicPr>
        <p:blipFill>
          <a:blip r:embed="rId2"/>
          <a:stretch>
            <a:fillRect/>
          </a:stretch>
        </p:blipFill>
        <p:spPr>
          <a:xfrm>
            <a:off x="6046123" y="1468582"/>
            <a:ext cx="5990706" cy="5054138"/>
          </a:xfrm>
          <a:prstGeom prst="rect">
            <a:avLst/>
          </a:prstGeom>
        </p:spPr>
      </p:pic>
    </p:spTree>
    <p:extLst>
      <p:ext uri="{BB962C8B-B14F-4D97-AF65-F5344CB8AC3E}">
        <p14:creationId xmlns:p14="http://schemas.microsoft.com/office/powerpoint/2010/main" val="38550205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506A07-F59C-CEAD-CC58-F8802D8B8D77}"/>
              </a:ext>
            </a:extLst>
          </p:cNvPr>
          <p:cNvSpPr>
            <a:spLocks noGrp="1"/>
          </p:cNvSpPr>
          <p:nvPr>
            <p:ph type="title"/>
          </p:nvPr>
        </p:nvSpPr>
        <p:spPr>
          <a:xfrm>
            <a:off x="5302251" y="405817"/>
            <a:ext cx="4670367" cy="1126704"/>
          </a:xfrm>
        </p:spPr>
        <p:txBody>
          <a:bodyPr>
            <a:normAutofit/>
          </a:bodyPr>
          <a:lstStyle/>
          <a:p>
            <a:r>
              <a:rPr lang="es-EC" sz="3200" dirty="0"/>
              <a:t>La Oferta Agregada </a:t>
            </a:r>
          </a:p>
        </p:txBody>
      </p:sp>
      <p:sp>
        <p:nvSpPr>
          <p:cNvPr id="3" name="Marcador de texto 2">
            <a:extLst>
              <a:ext uri="{FF2B5EF4-FFF2-40B4-BE49-F238E27FC236}">
                <a16:creationId xmlns:a16="http://schemas.microsoft.com/office/drawing/2014/main" id="{75DAFF72-B536-994B-AB62-9FDC679F62DE}"/>
              </a:ext>
            </a:extLst>
          </p:cNvPr>
          <p:cNvSpPr>
            <a:spLocks noGrp="1"/>
          </p:cNvSpPr>
          <p:nvPr>
            <p:ph type="body" idx="1"/>
          </p:nvPr>
        </p:nvSpPr>
        <p:spPr>
          <a:xfrm>
            <a:off x="94211" y="1584961"/>
            <a:ext cx="5663738" cy="4592004"/>
          </a:xfrm>
        </p:spPr>
        <p:txBody>
          <a:bodyPr>
            <a:normAutofit fontScale="92500" lnSpcReduction="20000"/>
          </a:bodyPr>
          <a:lstStyle/>
          <a:p>
            <a:pPr algn="just"/>
            <a:r>
              <a:rPr lang="es-ES" dirty="0"/>
              <a:t>La </a:t>
            </a:r>
            <a:r>
              <a:rPr lang="es-ES" b="1" i="1" dirty="0"/>
              <a:t>oferta agregada </a:t>
            </a:r>
            <a:r>
              <a:rPr lang="es-ES" dirty="0"/>
              <a:t>analiza la cantidad total de bienes y servicios que todas las empresas instaladas dentro de las fronteras de un país están dispuestas a producir y vender en un </a:t>
            </a:r>
            <a:r>
              <a:rPr lang="es-EC" dirty="0"/>
              <a:t>determinado periodo.</a:t>
            </a:r>
          </a:p>
          <a:p>
            <a:pPr algn="just"/>
            <a:r>
              <a:rPr lang="es-ES" dirty="0"/>
              <a:t>La capacidad productiva, a su vez, está condicionada por la cantidad de factores de producción existentes, de la tecnología disponible y de la eficiencia en la gestión y el diseño de los procesos productivos.</a:t>
            </a:r>
            <a:endParaRPr lang="es-EC" dirty="0"/>
          </a:p>
        </p:txBody>
      </p:sp>
      <p:pic>
        <p:nvPicPr>
          <p:cNvPr id="10" name="Imagen 9">
            <a:extLst>
              <a:ext uri="{FF2B5EF4-FFF2-40B4-BE49-F238E27FC236}">
                <a16:creationId xmlns:a16="http://schemas.microsoft.com/office/drawing/2014/main" id="{670B09AD-93DE-E23B-C2E8-AC746D4B0CCF}"/>
              </a:ext>
            </a:extLst>
          </p:cNvPr>
          <p:cNvPicPr>
            <a:picLocks noChangeAspect="1"/>
          </p:cNvPicPr>
          <p:nvPr/>
        </p:nvPicPr>
        <p:blipFill>
          <a:blip r:embed="rId2"/>
          <a:stretch>
            <a:fillRect/>
          </a:stretch>
        </p:blipFill>
        <p:spPr>
          <a:xfrm>
            <a:off x="5873960" y="1532521"/>
            <a:ext cx="6085908" cy="4919662"/>
          </a:xfrm>
          <a:prstGeom prst="rect">
            <a:avLst/>
          </a:prstGeom>
        </p:spPr>
      </p:pic>
    </p:spTree>
    <p:extLst>
      <p:ext uri="{BB962C8B-B14F-4D97-AF65-F5344CB8AC3E}">
        <p14:creationId xmlns:p14="http://schemas.microsoft.com/office/powerpoint/2010/main" val="39522012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6363AE-7AE5-9748-9B1F-014BE305F137}"/>
              </a:ext>
            </a:extLst>
          </p:cNvPr>
          <p:cNvSpPr>
            <a:spLocks noGrp="1"/>
          </p:cNvSpPr>
          <p:nvPr>
            <p:ph type="title"/>
          </p:nvPr>
        </p:nvSpPr>
        <p:spPr>
          <a:xfrm>
            <a:off x="4235335" y="649658"/>
            <a:ext cx="7629698" cy="569543"/>
          </a:xfrm>
        </p:spPr>
        <p:txBody>
          <a:bodyPr>
            <a:normAutofit/>
          </a:bodyPr>
          <a:lstStyle/>
          <a:p>
            <a:r>
              <a:rPr lang="es-EC" sz="3200" dirty="0"/>
              <a:t>El Equilibrio Macroeconómico </a:t>
            </a:r>
          </a:p>
        </p:txBody>
      </p:sp>
      <p:sp>
        <p:nvSpPr>
          <p:cNvPr id="3" name="Marcador de texto 2">
            <a:extLst>
              <a:ext uri="{FF2B5EF4-FFF2-40B4-BE49-F238E27FC236}">
                <a16:creationId xmlns:a16="http://schemas.microsoft.com/office/drawing/2014/main" id="{7348EF02-2B5E-4480-56ED-B262C935A2BD}"/>
              </a:ext>
            </a:extLst>
          </p:cNvPr>
          <p:cNvSpPr>
            <a:spLocks noGrp="1"/>
          </p:cNvSpPr>
          <p:nvPr>
            <p:ph type="body" idx="1"/>
          </p:nvPr>
        </p:nvSpPr>
        <p:spPr>
          <a:xfrm>
            <a:off x="55419" y="1618211"/>
            <a:ext cx="6223462" cy="5020887"/>
          </a:xfrm>
        </p:spPr>
        <p:txBody>
          <a:bodyPr>
            <a:normAutofit fontScale="85000" lnSpcReduction="20000"/>
          </a:bodyPr>
          <a:lstStyle/>
          <a:p>
            <a:pPr algn="just"/>
            <a:r>
              <a:rPr lang="es-ES" dirty="0"/>
              <a:t>El equilibrio macroeconómico (PIB real, Y; y nivel de precios Pe) se encuentra en la intersección de ambas curvas. En este punto, que hemos designado con la letra mayúscula E, las conductas de los compradores y de los vendedores son compatibles:</a:t>
            </a:r>
          </a:p>
          <a:p>
            <a:pPr algn="just"/>
            <a:r>
              <a:rPr lang="es-ES" dirty="0"/>
              <a:t>Lo que las empresas están dispuestas a producir y vender según sus costes unitarios es lo que</a:t>
            </a:r>
          </a:p>
          <a:p>
            <a:pPr algn="just"/>
            <a:r>
              <a:rPr lang="es-ES" dirty="0"/>
              <a:t>Los agentes están dispuestos a comprar. </a:t>
            </a:r>
          </a:p>
          <a:p>
            <a:pPr algn="just"/>
            <a:r>
              <a:rPr lang="es-ES" dirty="0"/>
              <a:t>Este equilibrio macroeconómico estará asociado a un determinado nivel de empleo (condicionado por la tecnología de las empresas) y a un determinado tipo de interés real (condicionado, a su vez, por el nivel de precios).</a:t>
            </a:r>
            <a:endParaRPr lang="es-EC" dirty="0"/>
          </a:p>
        </p:txBody>
      </p:sp>
      <p:pic>
        <p:nvPicPr>
          <p:cNvPr id="6" name="Imagen 5">
            <a:extLst>
              <a:ext uri="{FF2B5EF4-FFF2-40B4-BE49-F238E27FC236}">
                <a16:creationId xmlns:a16="http://schemas.microsoft.com/office/drawing/2014/main" id="{1A866AD7-1E11-FC91-643C-6D1F773EEC5D}"/>
              </a:ext>
            </a:extLst>
          </p:cNvPr>
          <p:cNvPicPr>
            <a:picLocks noChangeAspect="1"/>
          </p:cNvPicPr>
          <p:nvPr/>
        </p:nvPicPr>
        <p:blipFill>
          <a:blip r:embed="rId2"/>
          <a:stretch>
            <a:fillRect/>
          </a:stretch>
        </p:blipFill>
        <p:spPr>
          <a:xfrm>
            <a:off x="6389716" y="1362004"/>
            <a:ext cx="5620652" cy="5347120"/>
          </a:xfrm>
          <a:prstGeom prst="rect">
            <a:avLst/>
          </a:prstGeom>
        </p:spPr>
      </p:pic>
    </p:spTree>
    <p:extLst>
      <p:ext uri="{BB962C8B-B14F-4D97-AF65-F5344CB8AC3E}">
        <p14:creationId xmlns:p14="http://schemas.microsoft.com/office/powerpoint/2010/main" val="3403961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C84A8D69-F7B0-1D78-F8AB-C0BA525422AA}"/>
              </a:ext>
            </a:extLst>
          </p:cNvPr>
          <p:cNvSpPr>
            <a:spLocks noGrp="1"/>
          </p:cNvSpPr>
          <p:nvPr>
            <p:ph type="body" idx="10"/>
          </p:nvPr>
        </p:nvSpPr>
        <p:spPr>
          <a:xfrm>
            <a:off x="3884815" y="588142"/>
            <a:ext cx="7753003" cy="840594"/>
          </a:xfrm>
        </p:spPr>
        <p:txBody>
          <a:bodyPr>
            <a:noAutofit/>
          </a:bodyPr>
          <a:lstStyle/>
          <a:p>
            <a:pPr algn="l"/>
            <a:r>
              <a:rPr lang="es-EC" sz="2400" b="1" dirty="0">
                <a:solidFill>
                  <a:schemeClr val="accent4"/>
                </a:solidFill>
                <a:latin typeface="Rockwell Extra Bold" panose="02060903040505020403" pitchFamily="18" charset="0"/>
              </a:rPr>
              <a:t>FUNCIÓN DE DEMANDA SIMPLIFICADA</a:t>
            </a:r>
            <a:endParaRPr lang="es-EC" sz="2400" dirty="0">
              <a:solidFill>
                <a:schemeClr val="accent4"/>
              </a:solidFill>
              <a:latin typeface="Rockwell Extra Bold" panose="02060903040505020403" pitchFamily="18" charset="0"/>
            </a:endParaRPr>
          </a:p>
        </p:txBody>
      </p:sp>
      <p:sp>
        <p:nvSpPr>
          <p:cNvPr id="5" name="3 Marcador de contenido">
            <a:extLst>
              <a:ext uri="{FF2B5EF4-FFF2-40B4-BE49-F238E27FC236}">
                <a16:creationId xmlns:a16="http://schemas.microsoft.com/office/drawing/2014/main" id="{BF898427-DE91-C3C9-9061-499A5CF9810E}"/>
              </a:ext>
            </a:extLst>
          </p:cNvPr>
          <p:cNvSpPr txBox="1">
            <a:spLocks/>
          </p:cNvSpPr>
          <p:nvPr/>
        </p:nvSpPr>
        <p:spPr>
          <a:xfrm>
            <a:off x="3381356" y="1285861"/>
            <a:ext cx="4752528" cy="936451"/>
          </a:xfrm>
          <a:prstGeom prst="rect">
            <a:avLst/>
          </a:prstGeom>
          <a:solidFill>
            <a:schemeClr val="accent3">
              <a:lumMod val="40000"/>
              <a:lumOff val="60000"/>
            </a:schemeClr>
          </a:solidFill>
          <a:ln w="57150" cap="flat" cmpd="sng" algn="ctr">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rtlCol="0" anchor="ctr" anchorCtr="0">
            <a:normAutofit fontScale="25000" lnSpcReduction="20000"/>
          </a:bodyPr>
          <a:lstStyle>
            <a:defPPr marR="0" lvl="0" algn="l" rtl="0">
              <a:lnSpc>
                <a:spcPct val="100000"/>
              </a:lnSpc>
              <a:spcBef>
                <a:spcPts val="0"/>
              </a:spcBef>
              <a:spcAft>
                <a:spcPts val="0"/>
              </a:spcAft>
            </a:defPPr>
            <a:lvl1pPr marL="342900" marR="0" lvl="0" indent="-257175" algn="l" rtl="0">
              <a:lnSpc>
                <a:spcPct val="90000"/>
              </a:lnSpc>
              <a:spcBef>
                <a:spcPts val="750"/>
              </a:spcBef>
              <a:spcAft>
                <a:spcPts val="0"/>
              </a:spcAft>
              <a:buClr>
                <a:schemeClr val="accent3"/>
              </a:buClr>
              <a:buSzPts val="1800"/>
              <a:buFont typeface="Arial"/>
              <a:buChar char="•"/>
              <a:defRPr sz="2800" b="0" i="0" u="none" strike="noStrike" cap="none">
                <a:solidFill>
                  <a:schemeClr val="accent3"/>
                </a:solidFill>
                <a:latin typeface="Arial" panose="020B0604020202020204" pitchFamily="34" charset="0"/>
                <a:ea typeface="Montserrat"/>
                <a:cs typeface="Arial" panose="020B0604020202020204" pitchFamily="34" charset="0"/>
                <a:sym typeface="Montserrat"/>
              </a:defRPr>
            </a:lvl1pPr>
            <a:lvl2pPr marL="685800" marR="0" lvl="1" indent="-257175" algn="l" rtl="0">
              <a:lnSpc>
                <a:spcPct val="90000"/>
              </a:lnSpc>
              <a:spcBef>
                <a:spcPts val="375"/>
              </a:spcBef>
              <a:spcAft>
                <a:spcPts val="0"/>
              </a:spcAft>
              <a:buClr>
                <a:schemeClr val="accent3"/>
              </a:buClr>
              <a:buSzPts val="1800"/>
              <a:buFont typeface="Arial"/>
              <a:buChar char="•"/>
              <a:defRPr sz="2400" b="0" i="0" u="none" strike="noStrike" cap="none">
                <a:solidFill>
                  <a:schemeClr val="accent3"/>
                </a:solidFill>
                <a:latin typeface="Montserrat"/>
                <a:ea typeface="Montserrat"/>
                <a:cs typeface="Montserrat"/>
                <a:sym typeface="Montserrat"/>
              </a:defRPr>
            </a:lvl2pPr>
            <a:lvl3pPr marL="1028700" marR="0" lvl="2" indent="-257175" algn="l" rtl="0">
              <a:lnSpc>
                <a:spcPct val="90000"/>
              </a:lnSpc>
              <a:spcBef>
                <a:spcPts val="375"/>
              </a:spcBef>
              <a:spcAft>
                <a:spcPts val="0"/>
              </a:spcAft>
              <a:buClr>
                <a:schemeClr val="accent3"/>
              </a:buClr>
              <a:buSzPts val="1800"/>
              <a:buFont typeface="Arial"/>
              <a:buChar char="•"/>
              <a:defRPr sz="2000" b="0" i="0" u="none" strike="noStrike" cap="none">
                <a:solidFill>
                  <a:schemeClr val="accent3"/>
                </a:solidFill>
                <a:latin typeface="Montserrat"/>
                <a:ea typeface="Montserrat"/>
                <a:cs typeface="Montserrat"/>
                <a:sym typeface="Montserrat"/>
              </a:defRPr>
            </a:lvl3pPr>
            <a:lvl4pPr marL="1371600" marR="0" lvl="3"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4pPr>
            <a:lvl5pPr marL="1714500" marR="0" lvl="4" indent="-257175" algn="l" rtl="0">
              <a:lnSpc>
                <a:spcPct val="90000"/>
              </a:lnSpc>
              <a:spcBef>
                <a:spcPts val="375"/>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5pPr>
            <a:lvl6pPr marL="2057400" marR="0" lvl="5"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ctr"/>
            <a:endParaRPr lang="es-EC" sz="1800">
              <a:solidFill>
                <a:schemeClr val="tx1"/>
              </a:solidFill>
            </a:endParaRPr>
          </a:p>
          <a:p>
            <a:pPr algn="ctr"/>
            <a:endParaRPr lang="es-EC" sz="1800">
              <a:solidFill>
                <a:schemeClr val="tx1"/>
              </a:solidFill>
            </a:endParaRPr>
          </a:p>
          <a:p>
            <a:pPr marL="0" indent="0" algn="ctr">
              <a:buFont typeface="Arial"/>
              <a:buNone/>
            </a:pPr>
            <a:r>
              <a:rPr lang="es-EC" sz="6200" b="1">
                <a:solidFill>
                  <a:schemeClr val="tx1"/>
                </a:solidFill>
              </a:rPr>
              <a:t>FUNCIÓN DE DEMANDA SIMPLIFICADA</a:t>
            </a:r>
          </a:p>
          <a:p>
            <a:pPr marL="0" indent="0" algn="ctr">
              <a:buFont typeface="Arial"/>
              <a:buNone/>
            </a:pPr>
            <a:r>
              <a:rPr lang="es-EC" sz="7000" b="1">
                <a:solidFill>
                  <a:schemeClr val="tx1"/>
                </a:solidFill>
              </a:rPr>
              <a:t>Q</a:t>
            </a:r>
            <a:r>
              <a:rPr lang="es-EC" sz="7000" b="1" baseline="-25000">
                <a:solidFill>
                  <a:schemeClr val="tx1"/>
                </a:solidFill>
              </a:rPr>
              <a:t>DX</a:t>
            </a:r>
            <a:r>
              <a:rPr lang="es-EC" sz="7000" b="1">
                <a:solidFill>
                  <a:schemeClr val="tx1"/>
                </a:solidFill>
              </a:rPr>
              <a:t> = 70 – 2P</a:t>
            </a:r>
            <a:r>
              <a:rPr lang="es-EC" sz="7000" b="1" baseline="-25000">
                <a:solidFill>
                  <a:schemeClr val="tx1"/>
                </a:solidFill>
              </a:rPr>
              <a:t>X</a:t>
            </a:r>
          </a:p>
          <a:p>
            <a:pPr algn="ctr"/>
            <a:endParaRPr lang="es-EC" dirty="0">
              <a:solidFill>
                <a:schemeClr val="tx1"/>
              </a:solidFill>
            </a:endParaRPr>
          </a:p>
        </p:txBody>
      </p:sp>
      <p:sp>
        <p:nvSpPr>
          <p:cNvPr id="6" name="4 Rectángulo">
            <a:extLst>
              <a:ext uri="{FF2B5EF4-FFF2-40B4-BE49-F238E27FC236}">
                <a16:creationId xmlns:a16="http://schemas.microsoft.com/office/drawing/2014/main" id="{804756BD-6742-D254-4310-36A1AFC77F52}"/>
              </a:ext>
            </a:extLst>
          </p:cNvPr>
          <p:cNvSpPr/>
          <p:nvPr/>
        </p:nvSpPr>
        <p:spPr>
          <a:xfrm>
            <a:off x="2024034" y="3501008"/>
            <a:ext cx="3643338" cy="1928256"/>
          </a:xfrm>
          <a:prstGeom prst="rect">
            <a:avLst/>
          </a:prstGeom>
          <a:solidFill>
            <a:schemeClr val="accent3">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800" dirty="0">
                <a:solidFill>
                  <a:schemeClr val="tx1"/>
                </a:solidFill>
              </a:rPr>
              <a:t>En este parámetro se resumen todas las variables distintas del precio del bien (ingreso, gustos etc.) Si alguna de ellas cambia, cambiará el valor del parámetro</a:t>
            </a:r>
          </a:p>
        </p:txBody>
      </p:sp>
      <p:sp>
        <p:nvSpPr>
          <p:cNvPr id="7" name="5 Rectángulo">
            <a:extLst>
              <a:ext uri="{FF2B5EF4-FFF2-40B4-BE49-F238E27FC236}">
                <a16:creationId xmlns:a16="http://schemas.microsoft.com/office/drawing/2014/main" id="{D69E9EDA-23ED-4164-E333-08E20B1D44D8}"/>
              </a:ext>
            </a:extLst>
          </p:cNvPr>
          <p:cNvSpPr/>
          <p:nvPr/>
        </p:nvSpPr>
        <p:spPr>
          <a:xfrm>
            <a:off x="6167438" y="3645024"/>
            <a:ext cx="4000528" cy="1284174"/>
          </a:xfrm>
          <a:prstGeom prst="rect">
            <a:avLst/>
          </a:prstGeom>
          <a:solidFill>
            <a:schemeClr val="accent3">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solidFill>
                <a:schemeClr val="tx1"/>
              </a:solidFill>
            </a:endParaRPr>
          </a:p>
          <a:p>
            <a:pPr algn="ctr"/>
            <a:r>
              <a:rPr lang="es-EC" sz="2000" dirty="0">
                <a:solidFill>
                  <a:schemeClr val="tx1"/>
                </a:solidFill>
              </a:rPr>
              <a:t>FUNCIÓN DE DEMANDA INVERSA</a:t>
            </a:r>
          </a:p>
          <a:p>
            <a:pPr algn="ctr"/>
            <a:endParaRPr lang="es-EC" baseline="-25000" dirty="0">
              <a:solidFill>
                <a:schemeClr val="tx1"/>
              </a:solidFill>
            </a:endParaRPr>
          </a:p>
          <a:p>
            <a:pPr algn="ctr"/>
            <a:r>
              <a:rPr lang="es-EC" sz="2800" b="1" dirty="0">
                <a:solidFill>
                  <a:schemeClr val="tx1"/>
                </a:solidFill>
              </a:rPr>
              <a:t>P</a:t>
            </a:r>
            <a:r>
              <a:rPr lang="es-EC" sz="2800" b="1" baseline="-25000" dirty="0">
                <a:solidFill>
                  <a:schemeClr val="tx1"/>
                </a:solidFill>
              </a:rPr>
              <a:t>X</a:t>
            </a:r>
            <a:r>
              <a:rPr lang="es-EC" sz="2800" b="1" dirty="0">
                <a:solidFill>
                  <a:schemeClr val="tx1"/>
                </a:solidFill>
              </a:rPr>
              <a:t> = 35 -0,5 Q</a:t>
            </a:r>
            <a:r>
              <a:rPr lang="es-EC" sz="2800" b="1" baseline="-25000" dirty="0">
                <a:solidFill>
                  <a:schemeClr val="tx1"/>
                </a:solidFill>
              </a:rPr>
              <a:t>DX</a:t>
            </a:r>
          </a:p>
          <a:p>
            <a:pPr algn="ctr"/>
            <a:endParaRPr lang="es-EC" dirty="0">
              <a:solidFill>
                <a:schemeClr val="tx1"/>
              </a:solidFill>
            </a:endParaRPr>
          </a:p>
        </p:txBody>
      </p:sp>
      <p:cxnSp>
        <p:nvCxnSpPr>
          <p:cNvPr id="8" name="9 Conector recto de flecha">
            <a:extLst>
              <a:ext uri="{FF2B5EF4-FFF2-40B4-BE49-F238E27FC236}">
                <a16:creationId xmlns:a16="http://schemas.microsoft.com/office/drawing/2014/main" id="{E94B12E3-064E-9772-D996-5C59AC4F5F4E}"/>
              </a:ext>
            </a:extLst>
          </p:cNvPr>
          <p:cNvCxnSpPr/>
          <p:nvPr/>
        </p:nvCxnSpPr>
        <p:spPr>
          <a:xfrm flipV="1">
            <a:off x="3575720" y="2132856"/>
            <a:ext cx="1944216" cy="128531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11 Conector recto de flecha">
            <a:extLst>
              <a:ext uri="{FF2B5EF4-FFF2-40B4-BE49-F238E27FC236}">
                <a16:creationId xmlns:a16="http://schemas.microsoft.com/office/drawing/2014/main" id="{9F53392F-138E-8B4E-8E08-BFD37AD9174F}"/>
              </a:ext>
            </a:extLst>
          </p:cNvPr>
          <p:cNvCxnSpPr/>
          <p:nvPr/>
        </p:nvCxnSpPr>
        <p:spPr>
          <a:xfrm>
            <a:off x="6312024" y="2276872"/>
            <a:ext cx="1771606" cy="129728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8762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567A1B-2C7A-BFA4-E47B-1AB6AD592D72}"/>
              </a:ext>
            </a:extLst>
          </p:cNvPr>
          <p:cNvSpPr>
            <a:spLocks noGrp="1"/>
          </p:cNvSpPr>
          <p:nvPr>
            <p:ph type="title"/>
          </p:nvPr>
        </p:nvSpPr>
        <p:spPr>
          <a:xfrm>
            <a:off x="4739640" y="309735"/>
            <a:ext cx="7275022" cy="1126704"/>
          </a:xfrm>
        </p:spPr>
        <p:txBody>
          <a:bodyPr>
            <a:normAutofit/>
          </a:bodyPr>
          <a:lstStyle/>
          <a:p>
            <a:r>
              <a:rPr lang="es-EC" sz="2800" dirty="0">
                <a:hlinkClick r:id="rId2" tooltip="curva de demanda agregada"/>
              </a:rPr>
              <a:t>Curva de demanda agregada</a:t>
            </a:r>
            <a:r>
              <a:rPr lang="es-EC" sz="2800" dirty="0"/>
              <a:t> </a:t>
            </a:r>
          </a:p>
        </p:txBody>
      </p:sp>
      <p:sp>
        <p:nvSpPr>
          <p:cNvPr id="3" name="Marcador de texto 2">
            <a:extLst>
              <a:ext uri="{FF2B5EF4-FFF2-40B4-BE49-F238E27FC236}">
                <a16:creationId xmlns:a16="http://schemas.microsoft.com/office/drawing/2014/main" id="{B6A18F0F-2684-1F22-4DFB-DD73DE01F81B}"/>
              </a:ext>
            </a:extLst>
          </p:cNvPr>
          <p:cNvSpPr>
            <a:spLocks noGrp="1"/>
          </p:cNvSpPr>
          <p:nvPr>
            <p:ph type="body" idx="1"/>
          </p:nvPr>
        </p:nvSpPr>
        <p:spPr>
          <a:xfrm>
            <a:off x="155171" y="1501833"/>
            <a:ext cx="5802284" cy="4675131"/>
          </a:xfrm>
        </p:spPr>
        <p:txBody>
          <a:bodyPr>
            <a:normAutofit fontScale="92500"/>
          </a:bodyPr>
          <a:lstStyle/>
          <a:p>
            <a:pPr marL="85725" indent="0" algn="just">
              <a:buNone/>
            </a:pPr>
            <a:r>
              <a:rPr lang="es-EC" dirty="0"/>
              <a:t>• La demanda agregada puede aumentar (la curva se desplaza hacia la derecha) si los consumidores, en conjunto, gastan más y ahorran menos, o si se prevén mejores condiciones económicas. </a:t>
            </a:r>
          </a:p>
          <a:p>
            <a:pPr marL="85725" indent="0" algn="just">
              <a:buNone/>
            </a:pPr>
            <a:r>
              <a:rPr lang="es-EC" dirty="0"/>
              <a:t>• La demanda agregada puede disminuir (la curva se desplaza hacia la izquierda) si se imponen impuestos más altos a la economía en general o si se prevén condiciones económicas desfavorables.</a:t>
            </a:r>
          </a:p>
          <a:p>
            <a:endParaRPr lang="es-EC" dirty="0"/>
          </a:p>
        </p:txBody>
      </p:sp>
      <p:pic>
        <p:nvPicPr>
          <p:cNvPr id="6" name="Imagen 5">
            <a:extLst>
              <a:ext uri="{FF2B5EF4-FFF2-40B4-BE49-F238E27FC236}">
                <a16:creationId xmlns:a16="http://schemas.microsoft.com/office/drawing/2014/main" id="{54F6EDC3-2F78-C8AD-5F4D-FDE17FE1A7C3}"/>
              </a:ext>
            </a:extLst>
          </p:cNvPr>
          <p:cNvPicPr>
            <a:picLocks noChangeAspect="1"/>
          </p:cNvPicPr>
          <p:nvPr/>
        </p:nvPicPr>
        <p:blipFill>
          <a:blip r:embed="rId3"/>
          <a:stretch>
            <a:fillRect/>
          </a:stretch>
        </p:blipFill>
        <p:spPr>
          <a:xfrm>
            <a:off x="6096000" y="1235347"/>
            <a:ext cx="5863868" cy="5837627"/>
          </a:xfrm>
          <a:prstGeom prst="rect">
            <a:avLst/>
          </a:prstGeom>
        </p:spPr>
      </p:pic>
    </p:spTree>
    <p:extLst>
      <p:ext uri="{BB962C8B-B14F-4D97-AF65-F5344CB8AC3E}">
        <p14:creationId xmlns:p14="http://schemas.microsoft.com/office/powerpoint/2010/main" val="416520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939859-8D56-011E-7301-914EDDCACBE1}"/>
              </a:ext>
            </a:extLst>
          </p:cNvPr>
          <p:cNvSpPr>
            <a:spLocks noGrp="1"/>
          </p:cNvSpPr>
          <p:nvPr>
            <p:ph type="title"/>
          </p:nvPr>
        </p:nvSpPr>
        <p:spPr>
          <a:xfrm>
            <a:off x="3689657" y="509300"/>
            <a:ext cx="6662460" cy="784049"/>
          </a:xfrm>
        </p:spPr>
        <p:txBody>
          <a:bodyPr>
            <a:normAutofit/>
          </a:bodyPr>
          <a:lstStyle/>
          <a:p>
            <a:r>
              <a:rPr lang="es-ES" sz="3200" dirty="0"/>
              <a:t>Curva de Oferta Agregada</a:t>
            </a:r>
            <a:endParaRPr lang="es-EC" sz="3200" dirty="0"/>
          </a:p>
        </p:txBody>
      </p:sp>
      <p:sp>
        <p:nvSpPr>
          <p:cNvPr id="3" name="Marcador de texto 2">
            <a:extLst>
              <a:ext uri="{FF2B5EF4-FFF2-40B4-BE49-F238E27FC236}">
                <a16:creationId xmlns:a16="http://schemas.microsoft.com/office/drawing/2014/main" id="{E2448C8C-6257-14A8-497F-C34317F5828A}"/>
              </a:ext>
            </a:extLst>
          </p:cNvPr>
          <p:cNvSpPr>
            <a:spLocks noGrp="1"/>
          </p:cNvSpPr>
          <p:nvPr>
            <p:ph type="body" idx="1"/>
          </p:nvPr>
        </p:nvSpPr>
        <p:spPr>
          <a:xfrm>
            <a:off x="1" y="1618211"/>
            <a:ext cx="6395258" cy="5034837"/>
          </a:xfrm>
        </p:spPr>
        <p:txBody>
          <a:bodyPr>
            <a:normAutofit lnSpcReduction="10000"/>
          </a:bodyPr>
          <a:lstStyle/>
          <a:p>
            <a:pPr algn="just"/>
            <a:r>
              <a:rPr lang="es-EC" dirty="0"/>
              <a:t>La oferta agregada aumenta (la curva se desplaza hacia la derecha) cuando todas las empresas experimentan menores costos de producción debido a impuestos o tasas de interés más bajos, o a precios más bajos de los insumos. </a:t>
            </a:r>
          </a:p>
          <a:p>
            <a:pPr marL="85725" indent="0" algn="just">
              <a:buNone/>
            </a:pPr>
            <a:endParaRPr lang="es-EC" dirty="0"/>
          </a:p>
          <a:p>
            <a:pPr marL="85725" indent="0" algn="just">
              <a:buNone/>
            </a:pPr>
            <a:r>
              <a:rPr lang="es-EC" dirty="0"/>
              <a:t>• La oferta agregada disminuye (la curva se desplaza hacia la izquierda) por las razones opuestas: impuestos más altos, tasas de interés más altas, precios más altos de los insumos.</a:t>
            </a:r>
          </a:p>
          <a:p>
            <a:endParaRPr lang="es-EC" dirty="0"/>
          </a:p>
        </p:txBody>
      </p:sp>
      <p:pic>
        <p:nvPicPr>
          <p:cNvPr id="5" name="Imagen 4">
            <a:extLst>
              <a:ext uri="{FF2B5EF4-FFF2-40B4-BE49-F238E27FC236}">
                <a16:creationId xmlns:a16="http://schemas.microsoft.com/office/drawing/2014/main" id="{8D82B8A1-A4AE-E312-212D-9491F99E67DF}"/>
              </a:ext>
            </a:extLst>
          </p:cNvPr>
          <p:cNvPicPr>
            <a:picLocks noChangeAspect="1"/>
          </p:cNvPicPr>
          <p:nvPr/>
        </p:nvPicPr>
        <p:blipFill>
          <a:blip r:embed="rId2"/>
          <a:stretch>
            <a:fillRect/>
          </a:stretch>
        </p:blipFill>
        <p:spPr>
          <a:xfrm>
            <a:off x="6489468" y="1732597"/>
            <a:ext cx="5347856" cy="4920451"/>
          </a:xfrm>
          <a:prstGeom prst="rect">
            <a:avLst/>
          </a:prstGeom>
        </p:spPr>
      </p:pic>
    </p:spTree>
    <p:extLst>
      <p:ext uri="{BB962C8B-B14F-4D97-AF65-F5344CB8AC3E}">
        <p14:creationId xmlns:p14="http://schemas.microsoft.com/office/powerpoint/2010/main" val="27151230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3ACAB0-D3B9-B90B-5777-658011386929}"/>
              </a:ext>
            </a:extLst>
          </p:cNvPr>
          <p:cNvSpPr>
            <a:spLocks noGrp="1"/>
          </p:cNvSpPr>
          <p:nvPr>
            <p:ph type="title"/>
          </p:nvPr>
        </p:nvSpPr>
        <p:spPr/>
        <p:txBody>
          <a:bodyPr>
            <a:normAutofit/>
          </a:bodyPr>
          <a:lstStyle/>
          <a:p>
            <a:r>
              <a:rPr lang="es-EC" sz="3600" u="sng" dirty="0">
                <a:hlinkClick r:id="rId2" tooltip="Preguntas esenciales sobre tuercas y tornillos"/>
              </a:rPr>
              <a:t>Preguntas esenciales sobre conceptos básicos</a:t>
            </a:r>
            <a:r>
              <a:rPr lang="es-EC" sz="3600" dirty="0"/>
              <a:t> </a:t>
            </a:r>
          </a:p>
        </p:txBody>
      </p:sp>
      <p:sp>
        <p:nvSpPr>
          <p:cNvPr id="3" name="Marcador de texto 2">
            <a:extLst>
              <a:ext uri="{FF2B5EF4-FFF2-40B4-BE49-F238E27FC236}">
                <a16:creationId xmlns:a16="http://schemas.microsoft.com/office/drawing/2014/main" id="{BAC74BDD-E44A-F679-F2EB-75FCECEB5562}"/>
              </a:ext>
            </a:extLst>
          </p:cNvPr>
          <p:cNvSpPr>
            <a:spLocks noGrp="1"/>
          </p:cNvSpPr>
          <p:nvPr>
            <p:ph type="body" idx="1"/>
          </p:nvPr>
        </p:nvSpPr>
        <p:spPr>
          <a:xfrm>
            <a:off x="838201" y="2485697"/>
            <a:ext cx="8928100" cy="3983420"/>
          </a:xfrm>
        </p:spPr>
        <p:txBody>
          <a:bodyPr>
            <a:normAutofit fontScale="85000" lnSpcReduction="20000"/>
          </a:bodyPr>
          <a:lstStyle/>
          <a:p>
            <a:pPr marL="85725" indent="0">
              <a:buNone/>
            </a:pPr>
            <a:r>
              <a:rPr lang="es-EC" dirty="0"/>
              <a:t>• ¿En qué se diferencian la demanda y la oferta agregadas de la demanda y la oferta ordinarias? </a:t>
            </a:r>
          </a:p>
          <a:p>
            <a:pPr marL="85725" indent="0">
              <a:buNone/>
            </a:pPr>
            <a:r>
              <a:rPr lang="es-EC" dirty="0"/>
              <a:t>• ¿La curva de demanda agregada tiene pendiente positiva o negativa? </a:t>
            </a:r>
          </a:p>
          <a:p>
            <a:pPr marL="85725" indent="0">
              <a:buNone/>
            </a:pPr>
            <a:r>
              <a:rPr lang="es-EC" dirty="0"/>
              <a:t>• ¿La curva de oferta agregada tiene pendiente positiva o negativa? </a:t>
            </a:r>
          </a:p>
          <a:p>
            <a:pPr marL="85725" indent="0">
              <a:buNone/>
            </a:pPr>
            <a:r>
              <a:rPr lang="es-EC" dirty="0"/>
              <a:t>• ¿Un aumento desplaza la curva hacia la derecha o hacia la izquierda? </a:t>
            </a:r>
          </a:p>
          <a:p>
            <a:pPr marL="85725" indent="0">
              <a:buNone/>
            </a:pPr>
            <a:r>
              <a:rPr lang="es-EC" dirty="0"/>
              <a:t>• ¿Una disminución desplaza la curva hacia la derecha o hacia la izquierda? </a:t>
            </a:r>
          </a:p>
          <a:p>
            <a:pPr marL="85725" indent="0">
              <a:buNone/>
            </a:pPr>
            <a:r>
              <a:rPr lang="es-EC" dirty="0"/>
              <a:t>• ¿Cuál es el nivel de precios de equilibrio y la producción nacional?</a:t>
            </a:r>
          </a:p>
          <a:p>
            <a:endParaRPr lang="es-EC" dirty="0"/>
          </a:p>
        </p:txBody>
      </p:sp>
      <p:sp>
        <p:nvSpPr>
          <p:cNvPr id="4" name="Marcador de texto 3">
            <a:extLst>
              <a:ext uri="{FF2B5EF4-FFF2-40B4-BE49-F238E27FC236}">
                <a16:creationId xmlns:a16="http://schemas.microsoft.com/office/drawing/2014/main" id="{70DE2638-063E-04B7-D911-2D7D669C4044}"/>
              </a:ext>
            </a:extLst>
          </p:cNvPr>
          <p:cNvSpPr>
            <a:spLocks noGrp="1"/>
          </p:cNvSpPr>
          <p:nvPr>
            <p:ph type="body" idx="10"/>
          </p:nvPr>
        </p:nvSpPr>
        <p:spPr/>
        <p:txBody>
          <a:bodyPr/>
          <a:lstStyle/>
          <a:p>
            <a:endParaRPr lang="es-EC"/>
          </a:p>
        </p:txBody>
      </p:sp>
    </p:spTree>
    <p:extLst>
      <p:ext uri="{BB962C8B-B14F-4D97-AF65-F5344CB8AC3E}">
        <p14:creationId xmlns:p14="http://schemas.microsoft.com/office/powerpoint/2010/main" val="428810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27EC6B6E-6087-2A84-FD2E-59FD5A1142E0}"/>
              </a:ext>
            </a:extLst>
          </p:cNvPr>
          <p:cNvSpPr>
            <a:spLocks noGrp="1"/>
          </p:cNvSpPr>
          <p:nvPr>
            <p:ph type="body" idx="10"/>
          </p:nvPr>
        </p:nvSpPr>
        <p:spPr>
          <a:xfrm>
            <a:off x="3363885" y="588141"/>
            <a:ext cx="8296100" cy="1035612"/>
          </a:xfrm>
        </p:spPr>
        <p:txBody>
          <a:bodyPr>
            <a:noAutofit/>
          </a:bodyPr>
          <a:lstStyle/>
          <a:p>
            <a:pPr algn="l"/>
            <a:r>
              <a:rPr lang="es-ES" sz="2400" dirty="0">
                <a:solidFill>
                  <a:schemeClr val="accent4"/>
                </a:solidFill>
                <a:latin typeface="Rockwell Extra Bold" panose="02060903040505020403" pitchFamily="18" charset="0"/>
              </a:rPr>
              <a:t>VARIABLES  QUE CONSTITUYEN LA DEMANDA</a:t>
            </a:r>
            <a:endParaRPr lang="es-EC" sz="2400" dirty="0">
              <a:solidFill>
                <a:schemeClr val="accent4"/>
              </a:solidFill>
              <a:latin typeface="Rockwell Extra Bold" panose="02060903040505020403" pitchFamily="18" charset="0"/>
            </a:endParaRPr>
          </a:p>
        </p:txBody>
      </p:sp>
      <p:graphicFrame>
        <p:nvGraphicFramePr>
          <p:cNvPr id="5" name="Object 4">
            <a:extLst>
              <a:ext uri="{FF2B5EF4-FFF2-40B4-BE49-F238E27FC236}">
                <a16:creationId xmlns:a16="http://schemas.microsoft.com/office/drawing/2014/main" id="{B7EB8782-0428-2B28-1BB3-7EB3F5ABE753}"/>
              </a:ext>
            </a:extLst>
          </p:cNvPr>
          <p:cNvGraphicFramePr>
            <a:graphicFrameLocks noGrp="1" noChangeAspect="1"/>
          </p:cNvGraphicFramePr>
          <p:nvPr>
            <p:ph idx="1"/>
            <p:extLst>
              <p:ext uri="{D42A27DB-BD31-4B8C-83A1-F6EECF244321}">
                <p14:modId xmlns:p14="http://schemas.microsoft.com/office/powerpoint/2010/main" val="1827912139"/>
              </p:ext>
            </p:extLst>
          </p:nvPr>
        </p:nvGraphicFramePr>
        <p:xfrm>
          <a:off x="1847528" y="1196753"/>
          <a:ext cx="8424936" cy="5327873"/>
        </p:xfrm>
        <a:graphic>
          <a:graphicData uri="http://schemas.openxmlformats.org/presentationml/2006/ole">
            <mc:AlternateContent xmlns:mc="http://schemas.openxmlformats.org/markup-compatibility/2006">
              <mc:Choice xmlns:v="urn:schemas-microsoft-com:vml" Requires="v">
                <p:oleObj name="Ecuación" r:id="rId2" imgW="4521200" imgH="2997200" progId="Equation.3">
                  <p:embed/>
                </p:oleObj>
              </mc:Choice>
              <mc:Fallback>
                <p:oleObj name="Ecuación" r:id="rId2" imgW="4521200" imgH="2997200" progId="Equation.3">
                  <p:embed/>
                  <p:pic>
                    <p:nvPicPr>
                      <p:cNvPr id="3074" name="Object 4"/>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196753"/>
                        <a:ext cx="8424936" cy="5327873"/>
                      </a:xfrm>
                      <a:prstGeom prst="rect">
                        <a:avLst/>
                      </a:prstGeom>
                      <a:solidFill>
                        <a:schemeClr val="bg1"/>
                      </a:solidFill>
                      <a:ln w="38100">
                        <a:solidFill>
                          <a:srgbClr val="FF0000"/>
                        </a:solidFill>
                        <a:miter lim="800000"/>
                        <a:headEnd/>
                        <a:tailEnd/>
                      </a:ln>
                    </p:spPr>
                  </p:pic>
                </p:oleObj>
              </mc:Fallback>
            </mc:AlternateContent>
          </a:graphicData>
        </a:graphic>
      </p:graphicFrame>
    </p:spTree>
    <p:extLst>
      <p:ext uri="{BB962C8B-B14F-4D97-AF65-F5344CB8AC3E}">
        <p14:creationId xmlns:p14="http://schemas.microsoft.com/office/powerpoint/2010/main" val="3687712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FEB47-1B74-4C3A-C24F-7D243DC0171F}"/>
              </a:ext>
            </a:extLst>
          </p:cNvPr>
          <p:cNvSpPr>
            <a:spLocks noGrp="1"/>
          </p:cNvSpPr>
          <p:nvPr>
            <p:ph type="title"/>
          </p:nvPr>
        </p:nvSpPr>
        <p:spPr/>
        <p:txBody>
          <a:bodyPr/>
          <a:lstStyle/>
          <a:p>
            <a:r>
              <a:rPr lang="es-EC" dirty="0"/>
              <a:t>La demanda de mercado </a:t>
            </a:r>
          </a:p>
        </p:txBody>
      </p:sp>
      <p:sp>
        <p:nvSpPr>
          <p:cNvPr id="4" name="Marcador de texto 3">
            <a:extLst>
              <a:ext uri="{FF2B5EF4-FFF2-40B4-BE49-F238E27FC236}">
                <a16:creationId xmlns:a16="http://schemas.microsoft.com/office/drawing/2014/main" id="{8517DED8-B53B-01DF-B64D-8B72201EED31}"/>
              </a:ext>
            </a:extLst>
          </p:cNvPr>
          <p:cNvSpPr>
            <a:spLocks noGrp="1"/>
          </p:cNvSpPr>
          <p:nvPr>
            <p:ph type="body" idx="10"/>
          </p:nvPr>
        </p:nvSpPr>
        <p:spPr/>
        <p:txBody>
          <a:bodyPr/>
          <a:lstStyle/>
          <a:p>
            <a:endParaRPr lang="es-EC" dirty="0"/>
          </a:p>
        </p:txBody>
      </p:sp>
      <p:graphicFrame>
        <p:nvGraphicFramePr>
          <p:cNvPr id="5" name="Tabla 4">
            <a:extLst>
              <a:ext uri="{FF2B5EF4-FFF2-40B4-BE49-F238E27FC236}">
                <a16:creationId xmlns:a16="http://schemas.microsoft.com/office/drawing/2014/main" id="{E00B3654-9374-4A39-A919-B61B2745EA3F}"/>
              </a:ext>
            </a:extLst>
          </p:cNvPr>
          <p:cNvGraphicFramePr>
            <a:graphicFrameLocks noGrp="1"/>
          </p:cNvGraphicFramePr>
          <p:nvPr>
            <p:extLst>
              <p:ext uri="{D42A27DB-BD31-4B8C-83A1-F6EECF244321}">
                <p14:modId xmlns:p14="http://schemas.microsoft.com/office/powerpoint/2010/main" val="2874777234"/>
              </p:ext>
            </p:extLst>
          </p:nvPr>
        </p:nvGraphicFramePr>
        <p:xfrm>
          <a:off x="1235825" y="3208713"/>
          <a:ext cx="7160030" cy="2683625"/>
        </p:xfrm>
        <a:graphic>
          <a:graphicData uri="http://schemas.openxmlformats.org/drawingml/2006/table">
            <a:tbl>
              <a:tblPr>
                <a:tableStyleId>{D4626E5F-286C-45D4-8190-0678D32410A3}</a:tableStyleId>
              </a:tblPr>
              <a:tblGrid>
                <a:gridCol w="1591118">
                  <a:extLst>
                    <a:ext uri="{9D8B030D-6E8A-4147-A177-3AD203B41FA5}">
                      <a16:colId xmlns:a16="http://schemas.microsoft.com/office/drawing/2014/main" val="1746554682"/>
                    </a:ext>
                  </a:extLst>
                </a:gridCol>
                <a:gridCol w="2386676">
                  <a:extLst>
                    <a:ext uri="{9D8B030D-6E8A-4147-A177-3AD203B41FA5}">
                      <a16:colId xmlns:a16="http://schemas.microsoft.com/office/drawing/2014/main" val="2809699373"/>
                    </a:ext>
                  </a:extLst>
                </a:gridCol>
                <a:gridCol w="1591118">
                  <a:extLst>
                    <a:ext uri="{9D8B030D-6E8A-4147-A177-3AD203B41FA5}">
                      <a16:colId xmlns:a16="http://schemas.microsoft.com/office/drawing/2014/main" val="1460289705"/>
                    </a:ext>
                  </a:extLst>
                </a:gridCol>
                <a:gridCol w="1591118">
                  <a:extLst>
                    <a:ext uri="{9D8B030D-6E8A-4147-A177-3AD203B41FA5}">
                      <a16:colId xmlns:a16="http://schemas.microsoft.com/office/drawing/2014/main" val="745410184"/>
                    </a:ext>
                  </a:extLst>
                </a:gridCol>
              </a:tblGrid>
              <a:tr h="1006360">
                <a:tc>
                  <a:txBody>
                    <a:bodyPr/>
                    <a:lstStyle/>
                    <a:p>
                      <a:pPr algn="ctr" fontAlgn="ctr">
                        <a:buNone/>
                      </a:pPr>
                      <a:r>
                        <a:rPr lang="es-EC" sz="2000" b="1" u="none" strike="noStrike" dirty="0">
                          <a:effectLst/>
                        </a:rPr>
                        <a:t>Precio bien</a:t>
                      </a:r>
                      <a:endParaRPr lang="es-EC" sz="2000" b="1" i="0" u="none" strike="noStrike" dirty="0">
                        <a:solidFill>
                          <a:srgbClr val="FFFFFF"/>
                        </a:solidFill>
                        <a:effectLst/>
                        <a:latin typeface="Aptos Narrow" panose="020B0004020202020204" pitchFamily="34" charset="0"/>
                      </a:endParaRPr>
                    </a:p>
                  </a:txBody>
                  <a:tcPr marL="4763" marR="4763" marT="4763" marB="0" anchor="ctr"/>
                </a:tc>
                <a:tc>
                  <a:txBody>
                    <a:bodyPr/>
                    <a:lstStyle/>
                    <a:p>
                      <a:pPr algn="ctr" fontAlgn="ctr">
                        <a:buNone/>
                      </a:pPr>
                      <a:r>
                        <a:rPr lang="es-EC" sz="2000" b="1" u="none" strike="noStrike" dirty="0">
                          <a:effectLst/>
                        </a:rPr>
                        <a:t>Cantidad demandada por Miguel</a:t>
                      </a:r>
                      <a:endParaRPr lang="es-EC" sz="2000" b="1" i="0" u="none" strike="noStrike" dirty="0">
                        <a:solidFill>
                          <a:srgbClr val="FFFFFF"/>
                        </a:solidFill>
                        <a:effectLst/>
                        <a:latin typeface="Aptos Narrow" panose="020B0004020202020204" pitchFamily="34" charset="0"/>
                      </a:endParaRPr>
                    </a:p>
                  </a:txBody>
                  <a:tcPr marL="4763" marR="4763" marT="4763" marB="0" anchor="ctr"/>
                </a:tc>
                <a:tc>
                  <a:txBody>
                    <a:bodyPr/>
                    <a:lstStyle/>
                    <a:p>
                      <a:pPr algn="ctr" fontAlgn="ctr">
                        <a:buNone/>
                      </a:pPr>
                      <a:r>
                        <a:rPr lang="es-EC" sz="2000" b="1" u="none" strike="noStrike" dirty="0">
                          <a:effectLst/>
                        </a:rPr>
                        <a:t>Cantidad demandada por </a:t>
                      </a:r>
                      <a:r>
                        <a:rPr lang="es-EC" sz="2000" b="1" u="none" strike="noStrike" dirty="0" err="1">
                          <a:effectLst/>
                        </a:rPr>
                        <a:t>Victor</a:t>
                      </a:r>
                      <a:r>
                        <a:rPr lang="es-EC" sz="2000" b="1" u="none" strike="noStrike" dirty="0">
                          <a:effectLst/>
                        </a:rPr>
                        <a:t> </a:t>
                      </a:r>
                      <a:endParaRPr lang="es-EC" sz="2000" b="1" i="0" u="none" strike="noStrike" dirty="0">
                        <a:solidFill>
                          <a:srgbClr val="FFFFFF"/>
                        </a:solidFill>
                        <a:effectLst/>
                        <a:latin typeface="Aptos Narrow" panose="020B0004020202020204" pitchFamily="34" charset="0"/>
                      </a:endParaRPr>
                    </a:p>
                  </a:txBody>
                  <a:tcPr marL="4763" marR="4763" marT="4763" marB="0" anchor="ctr"/>
                </a:tc>
                <a:tc>
                  <a:txBody>
                    <a:bodyPr/>
                    <a:lstStyle/>
                    <a:p>
                      <a:pPr algn="ctr" fontAlgn="ctr">
                        <a:buNone/>
                      </a:pPr>
                      <a:r>
                        <a:rPr lang="es-EC" sz="2000" b="1" u="none" strike="noStrike" dirty="0">
                          <a:effectLst/>
                        </a:rPr>
                        <a:t>Demanda del mercado</a:t>
                      </a:r>
                      <a:endParaRPr lang="es-EC" sz="2000" b="1" i="0" u="none" strike="noStrike" dirty="0">
                        <a:solidFill>
                          <a:srgbClr val="FFFFFF"/>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538261099"/>
                  </a:ext>
                </a:extLst>
              </a:tr>
              <a:tr h="335453">
                <a:tc>
                  <a:txBody>
                    <a:bodyPr/>
                    <a:lstStyle/>
                    <a:p>
                      <a:pPr algn="ctr" fontAlgn="b">
                        <a:buNone/>
                      </a:pPr>
                      <a:r>
                        <a:rPr lang="es-EC" sz="2000" b="1" u="none" strike="noStrike">
                          <a:effectLst/>
                        </a:rPr>
                        <a:t>1</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8</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5</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13</a:t>
                      </a:r>
                      <a:endParaRPr lang="es-EC" sz="2000" b="1"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153285384"/>
                  </a:ext>
                </a:extLst>
              </a:tr>
              <a:tr h="335453">
                <a:tc>
                  <a:txBody>
                    <a:bodyPr/>
                    <a:lstStyle/>
                    <a:p>
                      <a:pPr algn="ctr" fontAlgn="b">
                        <a:buNone/>
                      </a:pPr>
                      <a:r>
                        <a:rPr lang="es-EC" sz="2000" b="1" u="none" strike="noStrike">
                          <a:effectLst/>
                        </a:rPr>
                        <a:t>1,5</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6</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4</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10</a:t>
                      </a:r>
                      <a:endParaRPr lang="es-EC" sz="2000" b="1"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357287449"/>
                  </a:ext>
                </a:extLst>
              </a:tr>
              <a:tr h="335453">
                <a:tc>
                  <a:txBody>
                    <a:bodyPr/>
                    <a:lstStyle/>
                    <a:p>
                      <a:pPr algn="ctr" fontAlgn="b">
                        <a:buNone/>
                      </a:pPr>
                      <a:r>
                        <a:rPr lang="es-EC" sz="2000" b="1" u="none" strike="noStrike">
                          <a:effectLst/>
                        </a:rPr>
                        <a:t>2</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4</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3</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7</a:t>
                      </a:r>
                      <a:endParaRPr lang="es-EC" sz="2000" b="1"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054758659"/>
                  </a:ext>
                </a:extLst>
              </a:tr>
              <a:tr h="335453">
                <a:tc>
                  <a:txBody>
                    <a:bodyPr/>
                    <a:lstStyle/>
                    <a:p>
                      <a:pPr algn="ctr" fontAlgn="b">
                        <a:buNone/>
                      </a:pPr>
                      <a:r>
                        <a:rPr lang="es-EC" sz="2000" b="1" u="none" strike="noStrike">
                          <a:effectLst/>
                        </a:rPr>
                        <a:t>2,5</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2</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2</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4</a:t>
                      </a:r>
                      <a:endParaRPr lang="es-EC" sz="2000" b="1"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557044602"/>
                  </a:ext>
                </a:extLst>
              </a:tr>
              <a:tr h="335453">
                <a:tc>
                  <a:txBody>
                    <a:bodyPr/>
                    <a:lstStyle/>
                    <a:p>
                      <a:pPr algn="ctr" fontAlgn="b">
                        <a:buNone/>
                      </a:pPr>
                      <a:r>
                        <a:rPr lang="es-EC" sz="2000" b="1" u="none" strike="noStrike">
                          <a:effectLst/>
                        </a:rPr>
                        <a:t>3</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a:effectLst/>
                        </a:rPr>
                        <a:t>0</a:t>
                      </a:r>
                      <a:endParaRPr lang="es-EC" sz="2000" b="1" i="0" u="none" strike="noStrike">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1</a:t>
                      </a:r>
                      <a:endParaRPr lang="es-EC" sz="20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ctr" fontAlgn="b">
                        <a:buNone/>
                      </a:pPr>
                      <a:r>
                        <a:rPr lang="es-EC" sz="2000" b="1" u="none" strike="noStrike" dirty="0">
                          <a:effectLst/>
                        </a:rPr>
                        <a:t>1</a:t>
                      </a:r>
                      <a:endParaRPr lang="es-EC" sz="2000" b="1"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0285297"/>
                  </a:ext>
                </a:extLst>
              </a:tr>
            </a:tbl>
          </a:graphicData>
        </a:graphic>
      </p:graphicFrame>
    </p:spTree>
    <p:extLst>
      <p:ext uri="{BB962C8B-B14F-4D97-AF65-F5344CB8AC3E}">
        <p14:creationId xmlns:p14="http://schemas.microsoft.com/office/powerpoint/2010/main" val="33640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9F5FAB55-2BCC-CB54-2CFF-34A9C1A9B765}"/>
              </a:ext>
            </a:extLst>
          </p:cNvPr>
          <p:cNvSpPr>
            <a:spLocks noGrp="1"/>
          </p:cNvSpPr>
          <p:nvPr>
            <p:ph type="body" idx="10"/>
          </p:nvPr>
        </p:nvSpPr>
        <p:spPr>
          <a:xfrm>
            <a:off x="6057208" y="588142"/>
            <a:ext cx="5278302" cy="490384"/>
          </a:xfrm>
        </p:spPr>
        <p:txBody>
          <a:bodyPr>
            <a:noAutofit/>
          </a:bodyPr>
          <a:lstStyle/>
          <a:p>
            <a:r>
              <a:rPr lang="es-EC" sz="2800" b="1" dirty="0">
                <a:solidFill>
                  <a:schemeClr val="accent4"/>
                </a:solidFill>
              </a:rPr>
              <a:t>La demanda de mercado</a:t>
            </a:r>
          </a:p>
        </p:txBody>
      </p:sp>
      <p:pic>
        <p:nvPicPr>
          <p:cNvPr id="5" name="Picture 4">
            <a:extLst>
              <a:ext uri="{FF2B5EF4-FFF2-40B4-BE49-F238E27FC236}">
                <a16:creationId xmlns:a16="http://schemas.microsoft.com/office/drawing/2014/main" id="{34FCAB3B-3448-12A5-F734-FF3A3BCCC105}"/>
              </a:ext>
            </a:extLst>
          </p:cNvPr>
          <p:cNvPicPr>
            <a:picLocks noGrp="1" noChangeAspect="1" noChangeArrowheads="1"/>
          </p:cNvPicPr>
          <p:nvPr>
            <p:ph idx="1"/>
          </p:nvPr>
        </p:nvPicPr>
        <p:blipFill>
          <a:blip r:embed="rId2" cstate="print"/>
          <a:stretch>
            <a:fillRect/>
          </a:stretch>
        </p:blipFill>
        <p:spPr>
          <a:xfrm>
            <a:off x="1906279" y="1357298"/>
            <a:ext cx="8577794" cy="4857784"/>
          </a:xfrm>
          <a:noFill/>
          <a:ln w="38100">
            <a:solidFill>
              <a:srgbClr val="FF0000"/>
            </a:solidFill>
          </a:ln>
        </p:spPr>
      </p:pic>
    </p:spTree>
    <p:extLst>
      <p:ext uri="{BB962C8B-B14F-4D97-AF65-F5344CB8AC3E}">
        <p14:creationId xmlns:p14="http://schemas.microsoft.com/office/powerpoint/2010/main" val="867191070"/>
      </p:ext>
    </p:extLst>
  </p:cSld>
  <p:clrMapOvr>
    <a:masterClrMapping/>
  </p:clrMapOvr>
</p:sld>
</file>

<file path=ppt/theme/theme1.xml><?xml version="1.0" encoding="utf-8"?>
<a:theme xmlns:a="http://schemas.openxmlformats.org/drawingml/2006/main" name="Tema de Office">
  <a:themeElements>
    <a:clrScheme name="PUCE_FINAL">
      <a:dk1>
        <a:srgbClr val="000000"/>
      </a:dk1>
      <a:lt1>
        <a:srgbClr val="FFFFFF"/>
      </a:lt1>
      <a:dk2>
        <a:srgbClr val="878787"/>
      </a:dk2>
      <a:lt2>
        <a:srgbClr val="DADADA"/>
      </a:lt2>
      <a:accent1>
        <a:srgbClr val="1AA0DC"/>
      </a:accent1>
      <a:accent2>
        <a:srgbClr val="AED7F2"/>
      </a:accent2>
      <a:accent3>
        <a:srgbClr val="585857"/>
      </a:accent3>
      <a:accent4>
        <a:srgbClr val="134383"/>
      </a:accent4>
      <a:accent5>
        <a:srgbClr val="3C56A3"/>
      </a:accent5>
      <a:accent6>
        <a:srgbClr val="A1A5D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72517d6-e5f1-4b16-a6d6-fe41adc515b3">
      <Terms xmlns="http://schemas.microsoft.com/office/infopath/2007/PartnerControls"/>
    </lcf76f155ced4ddcb4097134ff3c332f>
    <TaxCatchAll xmlns="e97f4799-d4df-4992-8573-f6fa15790d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2A02B8E5EADCBF469EFC466C129BE842" ma:contentTypeVersion="13" ma:contentTypeDescription="Crear nuevo documento." ma:contentTypeScope="" ma:versionID="e148ba252daa025d91680cd4ebc8dcdb">
  <xsd:schema xmlns:xsd="http://www.w3.org/2001/XMLSchema" xmlns:xs="http://www.w3.org/2001/XMLSchema" xmlns:p="http://schemas.microsoft.com/office/2006/metadata/properties" xmlns:ns2="372517d6-e5f1-4b16-a6d6-fe41adc515b3" xmlns:ns3="e97f4799-d4df-4992-8573-f6fa15790d48" targetNamespace="http://schemas.microsoft.com/office/2006/metadata/properties" ma:root="true" ma:fieldsID="05c35e73c65509b8143dd496c55f49d8" ns2:_="" ns3:_="">
    <xsd:import namespace="372517d6-e5f1-4b16-a6d6-fe41adc515b3"/>
    <xsd:import namespace="e97f4799-d4df-4992-8573-f6fa15790d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517d6-e5f1-4b16-a6d6-fe41adc515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791a93fd-85eb-4ed5-a455-f8b0a623790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7f4799-d4df-4992-8573-f6fa15790d4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ea5582c-8c1d-485c-a20e-8f6b7b6644e1}" ma:internalName="TaxCatchAll" ma:showField="CatchAllData" ma:web="e97f4799-d4df-4992-8573-f6fa15790d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F4DADE-CB6E-48A7-84F3-8EDA52D674E7}">
  <ds:schemaRefs>
    <ds:schemaRef ds:uri="http://schemas.microsoft.com/sharepoint/v3/contenttype/forms"/>
  </ds:schemaRefs>
</ds:datastoreItem>
</file>

<file path=customXml/itemProps2.xml><?xml version="1.0" encoding="utf-8"?>
<ds:datastoreItem xmlns:ds="http://schemas.openxmlformats.org/officeDocument/2006/customXml" ds:itemID="{1F8921A2-02BD-4EF3-B1DF-7318DFD30470}">
  <ds:schemaRefs>
    <ds:schemaRef ds:uri="http://schemas.microsoft.com/office/2006/documentManagement/types"/>
    <ds:schemaRef ds:uri="http://schemas.openxmlformats.org/package/2006/metadata/core-properties"/>
    <ds:schemaRef ds:uri="372517d6-e5f1-4b16-a6d6-fe41adc515b3"/>
    <ds:schemaRef ds:uri="http://purl.org/dc/dcmitype/"/>
    <ds:schemaRef ds:uri="http://schemas.microsoft.com/office/infopath/2007/PartnerControls"/>
    <ds:schemaRef ds:uri="http://purl.org/dc/terms/"/>
    <ds:schemaRef ds:uri="e97f4799-d4df-4992-8573-f6fa15790d48"/>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016E5F49-1983-4A55-AD9D-E6B8BC2D78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517d6-e5f1-4b16-a6d6-fe41adc515b3"/>
    <ds:schemaRef ds:uri="e97f4799-d4df-4992-8573-f6fa15790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3006</TotalTime>
  <Words>4951</Words>
  <Application>Microsoft Office PowerPoint</Application>
  <PresentationFormat>Panorámica</PresentationFormat>
  <Paragraphs>533</Paragraphs>
  <Slides>62</Slides>
  <Notes>35</Notes>
  <HiddenSlides>1</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2</vt:i4>
      </vt:variant>
      <vt:variant>
        <vt:lpstr>Títulos de diapositiva</vt:lpstr>
      </vt:variant>
      <vt:variant>
        <vt:i4>62</vt:i4>
      </vt:variant>
    </vt:vector>
  </HeadingPairs>
  <TitlesOfParts>
    <vt:vector size="74" baseType="lpstr">
      <vt:lpstr>Times New Roman</vt:lpstr>
      <vt:lpstr>Aptos Narrow</vt:lpstr>
      <vt:lpstr>Calibri</vt:lpstr>
      <vt:lpstr>Rockwell Extra Bold</vt:lpstr>
      <vt:lpstr>Wingdings</vt:lpstr>
      <vt:lpstr>Bodoni MT Black</vt:lpstr>
      <vt:lpstr>Montserrat Medium</vt:lpstr>
      <vt:lpstr>Arial</vt:lpstr>
      <vt:lpstr>Montserrat</vt:lpstr>
      <vt:lpstr>Tema de Office</vt:lpstr>
      <vt:lpstr>Worksheet</vt:lpstr>
      <vt:lpstr>Ecuación</vt:lpstr>
      <vt:lpstr>LA INFLACIÓN</vt:lpstr>
      <vt:lpstr>EL EMPLEO</vt:lpstr>
      <vt:lpstr>La Demanda y Oferta Agregada</vt:lpstr>
      <vt:lpstr>LEY DE LA DEMANDA (Modelo de competencia perfecta)</vt:lpstr>
      <vt:lpstr>Presentación de PowerPoint</vt:lpstr>
      <vt:lpstr>Presentación de PowerPoint</vt:lpstr>
      <vt:lpstr>Presentación de PowerPoint</vt:lpstr>
      <vt:lpstr>La demanda de mercado </vt:lpstr>
      <vt:lpstr>Presentación de PowerPoint</vt:lpstr>
      <vt:lpstr>Presentación de PowerPoint</vt:lpstr>
      <vt:lpstr>LA DEMANDA Y LA VARIACIÓN DE LOS PRECIOS</vt:lpstr>
      <vt:lpstr>LA DEMANDA Y LAS VARIABLES DIFERENTES AL PRECIO Un incremento de la demanda “Ceteris Paribus”</vt:lpstr>
      <vt:lpstr>LA DEMANDA Y LAS VARIABLES DIFERENTES AL PRECIO Una disminución de la demanda “Ceteris Paribus”</vt:lpstr>
      <vt:lpstr>DESPLAZAMIENTOS Y MOVIMIENTOS DE LA CURVA DE DEMANDA </vt:lpstr>
      <vt:lpstr>Presentación de PowerPoint</vt:lpstr>
      <vt:lpstr>Presentación de PowerPoint</vt:lpstr>
      <vt:lpstr>LA CURVA DE LA OFERTA</vt:lpstr>
      <vt:lpstr>FUNCIÓN DE OFERTA SIMPLIFICADA</vt:lpstr>
      <vt:lpstr>Curva de oferta </vt:lpstr>
      <vt:lpstr>Curva de oferta </vt:lpstr>
      <vt:lpstr>Presentación de PowerPoint</vt:lpstr>
      <vt:lpstr>     CAMBIOS EN LA CANTIDAD OFERTADA</vt:lpstr>
      <vt:lpstr>DESPLAZAMIENTO DE LA CURVA DE OFERTA (en su libro, página 26)</vt:lpstr>
      <vt:lpstr>Macroeconomía… el enfoque agregado </vt:lpstr>
      <vt:lpstr>Macroeconomía… el enfoque agregado </vt:lpstr>
      <vt:lpstr>Macroeconomía… el enfoque agregado </vt:lpstr>
      <vt:lpstr>La oferta Agregada de corto plazo</vt:lpstr>
      <vt:lpstr>La oferta Agregada de corto plazo</vt:lpstr>
      <vt:lpstr>La curva de oferta agregada de corto plazo</vt:lpstr>
      <vt:lpstr>Desplazamientos de la curva OA de C/P</vt:lpstr>
      <vt:lpstr>Desplazamientos de la curva OA en el C/P</vt:lpstr>
      <vt:lpstr>Desplazamientos en la curva OA en el C/P</vt:lpstr>
      <vt:lpstr>Curva de oferta agregada de largo plazo</vt:lpstr>
      <vt:lpstr>Producto real y potencial de EEUU</vt:lpstr>
      <vt:lpstr>El crecimiento económico desplaza la curva OA de L/P hacia la derecha</vt:lpstr>
      <vt:lpstr>Del corto plazo al largo plazo</vt:lpstr>
      <vt:lpstr>Del corto plazo al largo plazo</vt:lpstr>
      <vt:lpstr>Presentación de PowerPoint</vt:lpstr>
      <vt:lpstr>La curva de demanda agregada (DA)</vt:lpstr>
      <vt:lpstr>¿Por qué la curva de demanda agregada tiene pendiente decreciente?</vt:lpstr>
      <vt:lpstr>Desplazamientos de la curva de demanda agregada</vt:lpstr>
      <vt:lpstr>Cambios en la curva de demanda agregada: desplazamientos hacia la derecha</vt:lpstr>
      <vt:lpstr>Cambios en la curva de demanda agregada: desplazamientos hacia la izquierda</vt:lpstr>
      <vt:lpstr>El multiplicador</vt:lpstr>
      <vt:lpstr>El modelo OA-DA</vt:lpstr>
      <vt:lpstr>El modelo OA-DA</vt:lpstr>
      <vt:lpstr>Equilibrio macroeconómico de corto plazo</vt:lpstr>
      <vt:lpstr>Desplazamientos en la curva OA de CP</vt:lpstr>
      <vt:lpstr>Desplazamientos en la curva OA de CP</vt:lpstr>
      <vt:lpstr>Desplazamientos de la DA: efectos de CP</vt:lpstr>
      <vt:lpstr>Desplazamientos de la DA: efectos de CP</vt:lpstr>
      <vt:lpstr>Equilibrio macroeconómico de LP</vt:lpstr>
      <vt:lpstr>Efectos de CP vs. de LP de un shock positivo de demanda</vt:lpstr>
      <vt:lpstr>Presentación de PowerPoint</vt:lpstr>
      <vt:lpstr>  FIN</vt:lpstr>
      <vt:lpstr>Demanda agregada </vt:lpstr>
      <vt:lpstr>La demanda Agregada </vt:lpstr>
      <vt:lpstr>La Oferta Agregada </vt:lpstr>
      <vt:lpstr>El Equilibrio Macroeconómico </vt:lpstr>
      <vt:lpstr>Curva de demanda agregada </vt:lpstr>
      <vt:lpstr>Curva de Oferta Agregada</vt:lpstr>
      <vt:lpstr>Preguntas esenciales sobre conceptos básicos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Estudio de reputación e impacto de PUCE</dc:title>
  <dc:creator>Usuario de Microsoft Office</dc:creator>
  <cp:lastModifiedBy>FIALLOS PENA BLANCA INES</cp:lastModifiedBy>
  <cp:revision>141</cp:revision>
  <dcterms:created xsi:type="dcterms:W3CDTF">2022-04-05T13:29:25Z</dcterms:created>
  <dcterms:modified xsi:type="dcterms:W3CDTF">2026-06-09T20:55:39Z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0x0101002A02B8E5EADCBF469EFC466C129BE842</vt:lpwstr>
  </property>
</Properties>
</file>