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77"/>
  </p:notesMasterIdLst>
  <p:sldIdLst>
    <p:sldId id="322" r:id="rId2"/>
    <p:sldId id="324" r:id="rId3"/>
    <p:sldId id="331" r:id="rId4"/>
    <p:sldId id="325" r:id="rId5"/>
    <p:sldId id="326" r:id="rId6"/>
    <p:sldId id="327" r:id="rId7"/>
    <p:sldId id="344" r:id="rId8"/>
    <p:sldId id="388" r:id="rId9"/>
    <p:sldId id="394" r:id="rId10"/>
    <p:sldId id="395" r:id="rId11"/>
    <p:sldId id="398" r:id="rId12"/>
    <p:sldId id="399" r:id="rId13"/>
    <p:sldId id="403" r:id="rId14"/>
    <p:sldId id="404" r:id="rId15"/>
    <p:sldId id="405" r:id="rId16"/>
    <p:sldId id="330" r:id="rId17"/>
    <p:sldId id="329" r:id="rId18"/>
    <p:sldId id="332" r:id="rId19"/>
    <p:sldId id="333" r:id="rId20"/>
    <p:sldId id="334" r:id="rId21"/>
    <p:sldId id="335" r:id="rId22"/>
    <p:sldId id="336" r:id="rId23"/>
    <p:sldId id="337" r:id="rId24"/>
    <p:sldId id="338" r:id="rId25"/>
    <p:sldId id="339" r:id="rId26"/>
    <p:sldId id="340" r:id="rId27"/>
    <p:sldId id="414" r:id="rId28"/>
    <p:sldId id="343" r:id="rId29"/>
    <p:sldId id="342" r:id="rId30"/>
    <p:sldId id="347" r:id="rId31"/>
    <p:sldId id="345" r:id="rId32"/>
    <p:sldId id="346" r:id="rId33"/>
    <p:sldId id="406" r:id="rId34"/>
    <p:sldId id="348" r:id="rId35"/>
    <p:sldId id="367" r:id="rId36"/>
    <p:sldId id="368" r:id="rId37"/>
    <p:sldId id="369" r:id="rId38"/>
    <p:sldId id="371" r:id="rId39"/>
    <p:sldId id="374" r:id="rId40"/>
    <p:sldId id="375" r:id="rId41"/>
    <p:sldId id="376" r:id="rId42"/>
    <p:sldId id="377" r:id="rId43"/>
    <p:sldId id="378" r:id="rId44"/>
    <p:sldId id="379" r:id="rId45"/>
    <p:sldId id="380" r:id="rId46"/>
    <p:sldId id="381" r:id="rId47"/>
    <p:sldId id="382" r:id="rId48"/>
    <p:sldId id="383" r:id="rId49"/>
    <p:sldId id="384" r:id="rId50"/>
    <p:sldId id="385" r:id="rId51"/>
    <p:sldId id="386" r:id="rId52"/>
    <p:sldId id="387" r:id="rId53"/>
    <p:sldId id="409" r:id="rId54"/>
    <p:sldId id="349" r:id="rId55"/>
    <p:sldId id="350" r:id="rId56"/>
    <p:sldId id="351" r:id="rId57"/>
    <p:sldId id="352" r:id="rId58"/>
    <p:sldId id="355" r:id="rId59"/>
    <p:sldId id="410" r:id="rId60"/>
    <p:sldId id="356" r:id="rId61"/>
    <p:sldId id="357" r:id="rId62"/>
    <p:sldId id="358" r:id="rId63"/>
    <p:sldId id="373" r:id="rId64"/>
    <p:sldId id="361" r:id="rId65"/>
    <p:sldId id="359" r:id="rId66"/>
    <p:sldId id="360" r:id="rId67"/>
    <p:sldId id="365" r:id="rId68"/>
    <p:sldId id="366" r:id="rId69"/>
    <p:sldId id="362" r:id="rId70"/>
    <p:sldId id="364" r:id="rId71"/>
    <p:sldId id="363" r:id="rId72"/>
    <p:sldId id="353" r:id="rId73"/>
    <p:sldId id="354" r:id="rId74"/>
    <p:sldId id="412" r:id="rId75"/>
    <p:sldId id="413" r:id="rId76"/>
  </p:sldIdLst>
  <p:sldSz cx="9144000" cy="6858000" type="screen4x3"/>
  <p:notesSz cx="9144000" cy="6858000"/>
  <p:embeddedFontLst>
    <p:embeddedFont>
      <p:font typeface="Cambria Math" panose="02040503050406030204" pitchFamily="18" charset="0"/>
      <p:regular r:id="rId78"/>
    </p:embeddedFont>
    <p:embeddedFont>
      <p:font typeface="Century Gothic" panose="020B0502020202020204" pitchFamily="34" charset="0"/>
      <p:regular r:id="rId79"/>
      <p:bold r:id="rId80"/>
      <p:italic r:id="rId81"/>
      <p:boldItalic r:id="rId82"/>
    </p:embeddedFont>
    <p:embeddedFont>
      <p:font typeface="Comic Sans MS" panose="030F0702030302020204" pitchFamily="66" charset="0"/>
      <p:regular r:id="rId83"/>
      <p:bold r:id="rId84"/>
      <p:italic r:id="rId85"/>
      <p:boldItalic r:id="rId86"/>
    </p:embeddedFont>
    <p:embeddedFont>
      <p:font typeface="Montserrat" panose="00000500000000000000" pitchFamily="2" charset="0"/>
      <p:regular r:id="rId87"/>
      <p:bold r:id="rId88"/>
      <p:italic r:id="rId89"/>
      <p:boldItalic r:id="rId90"/>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7082"/>
    <a:srgbClr val="E3C3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1618" y="5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7.fntdata"/><Relationship Id="rId89" Type="http://schemas.openxmlformats.org/officeDocument/2006/relationships/font" Target="fonts/font12.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2.fntdata"/><Relationship Id="rId5" Type="http://schemas.openxmlformats.org/officeDocument/2006/relationships/slide" Target="slides/slide4.xml"/><Relationship Id="rId90" Type="http://schemas.openxmlformats.org/officeDocument/2006/relationships/font" Target="fonts/font13.fntdata"/><Relationship Id="rId95" Type="http://schemas.microsoft.com/office/2016/11/relationships/changesInfo" Target="changesInfos/changesInfo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3.fntdata"/><Relationship Id="rId85" Type="http://schemas.openxmlformats.org/officeDocument/2006/relationships/font" Target="fonts/font8.fntdata"/><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6.fntdata"/><Relationship Id="rId88" Type="http://schemas.openxmlformats.org/officeDocument/2006/relationships/font" Target="fonts/font11.fntdata"/><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1.fntdata"/><Relationship Id="rId81" Type="http://schemas.openxmlformats.org/officeDocument/2006/relationships/font" Target="fonts/font4.fntdata"/><Relationship Id="rId86" Type="http://schemas.openxmlformats.org/officeDocument/2006/relationships/font" Target="fonts/font9.fntdata"/><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0.fntdata"/><Relationship Id="rId61" Type="http://schemas.openxmlformats.org/officeDocument/2006/relationships/slide" Target="slides/slide60.xml"/><Relationship Id="rId82" Type="http://schemas.openxmlformats.org/officeDocument/2006/relationships/font" Target="fonts/font5.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genia E Haven" userId="e587682b230253f5" providerId="LiveId" clId="{292BEFBA-77C1-4675-9B36-937615D17D2C}"/>
    <pc:docChg chg="undo redo custSel addSld delSld modSld sldOrd">
      <pc:chgData name="Eugenia E Haven" userId="e587682b230253f5" providerId="LiveId" clId="{292BEFBA-77C1-4675-9B36-937615D17D2C}" dt="2026-04-10T23:14:25.736" v="2844"/>
      <pc:docMkLst>
        <pc:docMk/>
      </pc:docMkLst>
      <pc:sldChg chg="addSp delSp modSp del mod">
        <pc:chgData name="Eugenia E Haven" userId="e587682b230253f5" providerId="LiveId" clId="{292BEFBA-77C1-4675-9B36-937615D17D2C}" dt="2026-03-22T22:21:26.394" v="477" actId="47"/>
        <pc:sldMkLst>
          <pc:docMk/>
          <pc:sldMk cId="0" sldId="279"/>
        </pc:sldMkLst>
      </pc:sldChg>
      <pc:sldChg chg="del">
        <pc:chgData name="Eugenia E Haven" userId="e587682b230253f5" providerId="LiveId" clId="{292BEFBA-77C1-4675-9B36-937615D17D2C}" dt="2026-03-21T22:53:26.113" v="0" actId="47"/>
        <pc:sldMkLst>
          <pc:docMk/>
          <pc:sldMk cId="1634660782" sldId="281"/>
        </pc:sldMkLst>
      </pc:sldChg>
      <pc:sldChg chg="del">
        <pc:chgData name="Eugenia E Haven" userId="e587682b230253f5" providerId="LiveId" clId="{292BEFBA-77C1-4675-9B36-937615D17D2C}" dt="2026-03-21T22:53:26.113" v="0" actId="47"/>
        <pc:sldMkLst>
          <pc:docMk/>
          <pc:sldMk cId="1079285495" sldId="282"/>
        </pc:sldMkLst>
      </pc:sldChg>
      <pc:sldChg chg="del">
        <pc:chgData name="Eugenia E Haven" userId="e587682b230253f5" providerId="LiveId" clId="{292BEFBA-77C1-4675-9B36-937615D17D2C}" dt="2026-03-21T22:53:26.113" v="0" actId="47"/>
        <pc:sldMkLst>
          <pc:docMk/>
          <pc:sldMk cId="4015917154" sldId="283"/>
        </pc:sldMkLst>
      </pc:sldChg>
      <pc:sldChg chg="del">
        <pc:chgData name="Eugenia E Haven" userId="e587682b230253f5" providerId="LiveId" clId="{292BEFBA-77C1-4675-9B36-937615D17D2C}" dt="2026-03-21T22:53:26.113" v="0" actId="47"/>
        <pc:sldMkLst>
          <pc:docMk/>
          <pc:sldMk cId="804990204" sldId="284"/>
        </pc:sldMkLst>
      </pc:sldChg>
      <pc:sldChg chg="del">
        <pc:chgData name="Eugenia E Haven" userId="e587682b230253f5" providerId="LiveId" clId="{292BEFBA-77C1-4675-9B36-937615D17D2C}" dt="2026-03-21T22:53:26.113" v="0" actId="47"/>
        <pc:sldMkLst>
          <pc:docMk/>
          <pc:sldMk cId="2323876705" sldId="285"/>
        </pc:sldMkLst>
      </pc:sldChg>
      <pc:sldChg chg="del">
        <pc:chgData name="Eugenia E Haven" userId="e587682b230253f5" providerId="LiveId" clId="{292BEFBA-77C1-4675-9B36-937615D17D2C}" dt="2026-03-21T22:53:26.113" v="0" actId="47"/>
        <pc:sldMkLst>
          <pc:docMk/>
          <pc:sldMk cId="669309356" sldId="286"/>
        </pc:sldMkLst>
      </pc:sldChg>
      <pc:sldChg chg="del">
        <pc:chgData name="Eugenia E Haven" userId="e587682b230253f5" providerId="LiveId" clId="{292BEFBA-77C1-4675-9B36-937615D17D2C}" dt="2026-03-21T22:53:26.113" v="0" actId="47"/>
        <pc:sldMkLst>
          <pc:docMk/>
          <pc:sldMk cId="25023799" sldId="287"/>
        </pc:sldMkLst>
      </pc:sldChg>
      <pc:sldChg chg="del">
        <pc:chgData name="Eugenia E Haven" userId="e587682b230253f5" providerId="LiveId" clId="{292BEFBA-77C1-4675-9B36-937615D17D2C}" dt="2026-03-21T22:53:26.113" v="0" actId="47"/>
        <pc:sldMkLst>
          <pc:docMk/>
          <pc:sldMk cId="4128503395" sldId="288"/>
        </pc:sldMkLst>
      </pc:sldChg>
      <pc:sldChg chg="del">
        <pc:chgData name="Eugenia E Haven" userId="e587682b230253f5" providerId="LiveId" clId="{292BEFBA-77C1-4675-9B36-937615D17D2C}" dt="2026-03-21T22:53:26.113" v="0" actId="47"/>
        <pc:sldMkLst>
          <pc:docMk/>
          <pc:sldMk cId="1801940348" sldId="289"/>
        </pc:sldMkLst>
      </pc:sldChg>
      <pc:sldChg chg="del">
        <pc:chgData name="Eugenia E Haven" userId="e587682b230253f5" providerId="LiveId" clId="{292BEFBA-77C1-4675-9B36-937615D17D2C}" dt="2026-03-21T22:53:26.113" v="0" actId="47"/>
        <pc:sldMkLst>
          <pc:docMk/>
          <pc:sldMk cId="745122659" sldId="290"/>
        </pc:sldMkLst>
      </pc:sldChg>
      <pc:sldChg chg="del">
        <pc:chgData name="Eugenia E Haven" userId="e587682b230253f5" providerId="LiveId" clId="{292BEFBA-77C1-4675-9B36-937615D17D2C}" dt="2026-03-21T22:53:26.113" v="0" actId="47"/>
        <pc:sldMkLst>
          <pc:docMk/>
          <pc:sldMk cId="3130996681" sldId="291"/>
        </pc:sldMkLst>
      </pc:sldChg>
      <pc:sldChg chg="del">
        <pc:chgData name="Eugenia E Haven" userId="e587682b230253f5" providerId="LiveId" clId="{292BEFBA-77C1-4675-9B36-937615D17D2C}" dt="2026-03-21T22:53:26.113" v="0" actId="47"/>
        <pc:sldMkLst>
          <pc:docMk/>
          <pc:sldMk cId="1423017187" sldId="292"/>
        </pc:sldMkLst>
      </pc:sldChg>
      <pc:sldChg chg="del">
        <pc:chgData name="Eugenia E Haven" userId="e587682b230253f5" providerId="LiveId" clId="{292BEFBA-77C1-4675-9B36-937615D17D2C}" dt="2026-03-21T22:53:26.113" v="0" actId="47"/>
        <pc:sldMkLst>
          <pc:docMk/>
          <pc:sldMk cId="4279095476" sldId="293"/>
        </pc:sldMkLst>
      </pc:sldChg>
      <pc:sldChg chg="del">
        <pc:chgData name="Eugenia E Haven" userId="e587682b230253f5" providerId="LiveId" clId="{292BEFBA-77C1-4675-9B36-937615D17D2C}" dt="2026-03-21T22:53:26.113" v="0" actId="47"/>
        <pc:sldMkLst>
          <pc:docMk/>
          <pc:sldMk cId="2799534821" sldId="294"/>
        </pc:sldMkLst>
      </pc:sldChg>
      <pc:sldChg chg="del">
        <pc:chgData name="Eugenia E Haven" userId="e587682b230253f5" providerId="LiveId" clId="{292BEFBA-77C1-4675-9B36-937615D17D2C}" dt="2026-03-21T22:53:26.113" v="0" actId="47"/>
        <pc:sldMkLst>
          <pc:docMk/>
          <pc:sldMk cId="30485655" sldId="295"/>
        </pc:sldMkLst>
      </pc:sldChg>
      <pc:sldChg chg="del">
        <pc:chgData name="Eugenia E Haven" userId="e587682b230253f5" providerId="LiveId" clId="{292BEFBA-77C1-4675-9B36-937615D17D2C}" dt="2026-03-21T22:53:26.113" v="0" actId="47"/>
        <pc:sldMkLst>
          <pc:docMk/>
          <pc:sldMk cId="1179700236" sldId="296"/>
        </pc:sldMkLst>
      </pc:sldChg>
      <pc:sldChg chg="del">
        <pc:chgData name="Eugenia E Haven" userId="e587682b230253f5" providerId="LiveId" clId="{292BEFBA-77C1-4675-9B36-937615D17D2C}" dt="2026-03-21T22:53:26.113" v="0" actId="47"/>
        <pc:sldMkLst>
          <pc:docMk/>
          <pc:sldMk cId="519637368" sldId="297"/>
        </pc:sldMkLst>
      </pc:sldChg>
      <pc:sldChg chg="del">
        <pc:chgData name="Eugenia E Haven" userId="e587682b230253f5" providerId="LiveId" clId="{292BEFBA-77C1-4675-9B36-937615D17D2C}" dt="2026-03-21T22:53:26.113" v="0" actId="47"/>
        <pc:sldMkLst>
          <pc:docMk/>
          <pc:sldMk cId="4140799564" sldId="298"/>
        </pc:sldMkLst>
      </pc:sldChg>
      <pc:sldChg chg="del">
        <pc:chgData name="Eugenia E Haven" userId="e587682b230253f5" providerId="LiveId" clId="{292BEFBA-77C1-4675-9B36-937615D17D2C}" dt="2026-03-21T22:53:26.113" v="0" actId="47"/>
        <pc:sldMkLst>
          <pc:docMk/>
          <pc:sldMk cId="3977506421" sldId="299"/>
        </pc:sldMkLst>
      </pc:sldChg>
      <pc:sldChg chg="del">
        <pc:chgData name="Eugenia E Haven" userId="e587682b230253f5" providerId="LiveId" clId="{292BEFBA-77C1-4675-9B36-937615D17D2C}" dt="2026-03-21T22:53:26.113" v="0" actId="47"/>
        <pc:sldMkLst>
          <pc:docMk/>
          <pc:sldMk cId="2971850672" sldId="300"/>
        </pc:sldMkLst>
      </pc:sldChg>
      <pc:sldChg chg="del">
        <pc:chgData name="Eugenia E Haven" userId="e587682b230253f5" providerId="LiveId" clId="{292BEFBA-77C1-4675-9B36-937615D17D2C}" dt="2026-03-21T22:53:26.113" v="0" actId="47"/>
        <pc:sldMkLst>
          <pc:docMk/>
          <pc:sldMk cId="1520556379" sldId="301"/>
        </pc:sldMkLst>
      </pc:sldChg>
      <pc:sldChg chg="del">
        <pc:chgData name="Eugenia E Haven" userId="e587682b230253f5" providerId="LiveId" clId="{292BEFBA-77C1-4675-9B36-937615D17D2C}" dt="2026-03-21T22:53:26.113" v="0" actId="47"/>
        <pc:sldMkLst>
          <pc:docMk/>
          <pc:sldMk cId="3084231191" sldId="302"/>
        </pc:sldMkLst>
      </pc:sldChg>
      <pc:sldChg chg="del">
        <pc:chgData name="Eugenia E Haven" userId="e587682b230253f5" providerId="LiveId" clId="{292BEFBA-77C1-4675-9B36-937615D17D2C}" dt="2026-03-21T22:53:26.113" v="0" actId="47"/>
        <pc:sldMkLst>
          <pc:docMk/>
          <pc:sldMk cId="889546636" sldId="303"/>
        </pc:sldMkLst>
      </pc:sldChg>
      <pc:sldChg chg="del">
        <pc:chgData name="Eugenia E Haven" userId="e587682b230253f5" providerId="LiveId" clId="{292BEFBA-77C1-4675-9B36-937615D17D2C}" dt="2026-03-21T22:53:26.113" v="0" actId="47"/>
        <pc:sldMkLst>
          <pc:docMk/>
          <pc:sldMk cId="749742728" sldId="304"/>
        </pc:sldMkLst>
      </pc:sldChg>
      <pc:sldChg chg="del">
        <pc:chgData name="Eugenia E Haven" userId="e587682b230253f5" providerId="LiveId" clId="{292BEFBA-77C1-4675-9B36-937615D17D2C}" dt="2026-03-21T22:53:26.113" v="0" actId="47"/>
        <pc:sldMkLst>
          <pc:docMk/>
          <pc:sldMk cId="3994366206" sldId="305"/>
        </pc:sldMkLst>
      </pc:sldChg>
      <pc:sldChg chg="del">
        <pc:chgData name="Eugenia E Haven" userId="e587682b230253f5" providerId="LiveId" clId="{292BEFBA-77C1-4675-9B36-937615D17D2C}" dt="2026-03-21T22:53:26.113" v="0" actId="47"/>
        <pc:sldMkLst>
          <pc:docMk/>
          <pc:sldMk cId="2052607943" sldId="306"/>
        </pc:sldMkLst>
      </pc:sldChg>
      <pc:sldChg chg="del">
        <pc:chgData name="Eugenia E Haven" userId="e587682b230253f5" providerId="LiveId" clId="{292BEFBA-77C1-4675-9B36-937615D17D2C}" dt="2026-03-21T23:00:38.241" v="80" actId="47"/>
        <pc:sldMkLst>
          <pc:docMk/>
          <pc:sldMk cId="3129173178" sldId="307"/>
        </pc:sldMkLst>
      </pc:sldChg>
      <pc:sldChg chg="modSp mod">
        <pc:chgData name="Eugenia E Haven" userId="e587682b230253f5" providerId="LiveId" clId="{292BEFBA-77C1-4675-9B36-937615D17D2C}" dt="2026-04-10T22:12:55.036" v="2732" actId="20577"/>
        <pc:sldMkLst>
          <pc:docMk/>
          <pc:sldMk cId="0" sldId="322"/>
        </pc:sldMkLst>
        <pc:spChg chg="mod">
          <ac:chgData name="Eugenia E Haven" userId="e587682b230253f5" providerId="LiveId" clId="{292BEFBA-77C1-4675-9B36-937615D17D2C}" dt="2026-03-21T22:54:47.783" v="58" actId="20577"/>
          <ac:spMkLst>
            <pc:docMk/>
            <pc:sldMk cId="0" sldId="322"/>
            <ac:spMk id="6" creationId="{2EACC44E-D75A-41FF-B009-996D0056BE07}"/>
          </ac:spMkLst>
        </pc:spChg>
        <pc:spChg chg="mod">
          <ac:chgData name="Eugenia E Haven" userId="e587682b230253f5" providerId="LiveId" clId="{292BEFBA-77C1-4675-9B36-937615D17D2C}" dt="2026-04-10T22:12:55.036" v="2732" actId="20577"/>
          <ac:spMkLst>
            <pc:docMk/>
            <pc:sldMk cId="0" sldId="322"/>
            <ac:spMk id="10" creationId="{801B8DFB-B8FB-44E1-B8C4-D0221131E293}"/>
          </ac:spMkLst>
        </pc:spChg>
      </pc:sldChg>
      <pc:sldChg chg="del">
        <pc:chgData name="Eugenia E Haven" userId="e587682b230253f5" providerId="LiveId" clId="{292BEFBA-77C1-4675-9B36-937615D17D2C}" dt="2026-03-21T23:00:47.643" v="81" actId="47"/>
        <pc:sldMkLst>
          <pc:docMk/>
          <pc:sldMk cId="0" sldId="323"/>
        </pc:sldMkLst>
      </pc:sldChg>
      <pc:sldChg chg="addSp modSp new mod">
        <pc:chgData name="Eugenia E Haven" userId="e587682b230253f5" providerId="LiveId" clId="{292BEFBA-77C1-4675-9B36-937615D17D2C}" dt="2026-03-21T23:01:50.749" v="87" actId="2711"/>
        <pc:sldMkLst>
          <pc:docMk/>
          <pc:sldMk cId="397029010" sldId="324"/>
        </pc:sldMkLst>
        <pc:spChg chg="add mod">
          <ac:chgData name="Eugenia E Haven" userId="e587682b230253f5" providerId="LiveId" clId="{292BEFBA-77C1-4675-9B36-937615D17D2C}" dt="2026-03-21T23:01:50.749" v="87" actId="2711"/>
          <ac:spMkLst>
            <pc:docMk/>
            <pc:sldMk cId="397029010" sldId="324"/>
            <ac:spMk id="4" creationId="{9E2797CF-A645-9098-400D-044308D12B4D}"/>
          </ac:spMkLst>
        </pc:spChg>
        <pc:picChg chg="add mod">
          <ac:chgData name="Eugenia E Haven" userId="e587682b230253f5" providerId="LiveId" clId="{292BEFBA-77C1-4675-9B36-937615D17D2C}" dt="2026-03-21T22:55:19.811" v="60"/>
          <ac:picMkLst>
            <pc:docMk/>
            <pc:sldMk cId="397029010" sldId="324"/>
            <ac:picMk id="2" creationId="{FC71E278-5A34-A016-773A-BB895254F1CC}"/>
          </ac:picMkLst>
        </pc:picChg>
        <pc:picChg chg="add mod">
          <ac:chgData name="Eugenia E Haven" userId="e587682b230253f5" providerId="LiveId" clId="{292BEFBA-77C1-4675-9B36-937615D17D2C}" dt="2026-03-21T22:59:38.519" v="74" actId="1076"/>
          <ac:picMkLst>
            <pc:docMk/>
            <pc:sldMk cId="397029010" sldId="324"/>
            <ac:picMk id="5" creationId="{6ACCABBC-33AE-A7AF-A289-1E8814FE4B80}"/>
          </ac:picMkLst>
        </pc:picChg>
      </pc:sldChg>
      <pc:sldChg chg="addSp delSp modSp new mod modAnim">
        <pc:chgData name="Eugenia E Haven" userId="e587682b230253f5" providerId="LiveId" clId="{292BEFBA-77C1-4675-9B36-937615D17D2C}" dt="2026-03-25T20:43:45.358" v="1578" actId="208"/>
        <pc:sldMkLst>
          <pc:docMk/>
          <pc:sldMk cId="4110958969" sldId="325"/>
        </pc:sldMkLst>
        <pc:spChg chg="add mod">
          <ac:chgData name="Eugenia E Haven" userId="e587682b230253f5" providerId="LiveId" clId="{292BEFBA-77C1-4675-9B36-937615D17D2C}" dt="2026-03-25T20:43:45.358" v="1578" actId="208"/>
          <ac:spMkLst>
            <pc:docMk/>
            <pc:sldMk cId="4110958969" sldId="325"/>
            <ac:spMk id="4" creationId="{3D8FB72C-42F5-83C7-792C-41DA85A9703D}"/>
          </ac:spMkLst>
        </pc:spChg>
        <pc:picChg chg="add mod">
          <ac:chgData name="Eugenia E Haven" userId="e587682b230253f5" providerId="LiveId" clId="{292BEFBA-77C1-4675-9B36-937615D17D2C}" dt="2026-03-21T23:02:26.163" v="89"/>
          <ac:picMkLst>
            <pc:docMk/>
            <pc:sldMk cId="4110958969" sldId="325"/>
            <ac:picMk id="2" creationId="{EA70A15C-1E09-BD65-6E9F-50B8F90DDCB7}"/>
          </ac:picMkLst>
        </pc:picChg>
        <pc:picChg chg="add mod modCrop">
          <ac:chgData name="Eugenia E Haven" userId="e587682b230253f5" providerId="LiveId" clId="{292BEFBA-77C1-4675-9B36-937615D17D2C}" dt="2026-03-25T20:43:05.275" v="1575" actId="14100"/>
          <ac:picMkLst>
            <pc:docMk/>
            <pc:sldMk cId="4110958969" sldId="325"/>
            <ac:picMk id="5" creationId="{B3FABD43-969E-D1EB-CFCE-FFAA84F5D857}"/>
          </ac:picMkLst>
        </pc:picChg>
        <pc:picChg chg="add mod">
          <ac:chgData name="Eugenia E Haven" userId="e587682b230253f5" providerId="LiveId" clId="{292BEFBA-77C1-4675-9B36-937615D17D2C}" dt="2026-03-25T20:42:59.548" v="1574" actId="14100"/>
          <ac:picMkLst>
            <pc:docMk/>
            <pc:sldMk cId="4110958969" sldId="325"/>
            <ac:picMk id="6" creationId="{8C08A12C-BCCB-4656-451D-A07FBDEC28F0}"/>
          </ac:picMkLst>
        </pc:picChg>
      </pc:sldChg>
      <pc:sldChg chg="addSp delSp modSp add mod">
        <pc:chgData name="Eugenia E Haven" userId="e587682b230253f5" providerId="LiveId" clId="{292BEFBA-77C1-4675-9B36-937615D17D2C}" dt="2026-03-26T22:53:01.394" v="1798" actId="207"/>
        <pc:sldMkLst>
          <pc:docMk/>
          <pc:sldMk cId="2393729744" sldId="326"/>
        </pc:sldMkLst>
        <pc:spChg chg="add mod">
          <ac:chgData name="Eugenia E Haven" userId="e587682b230253f5" providerId="LiveId" clId="{292BEFBA-77C1-4675-9B36-937615D17D2C}" dt="2026-03-26T22:53:01.394" v="1798" actId="207"/>
          <ac:spMkLst>
            <pc:docMk/>
            <pc:sldMk cId="2393729744" sldId="326"/>
            <ac:spMk id="4" creationId="{61478C97-0B1B-598D-0017-9EC9B253FE82}"/>
          </ac:spMkLst>
        </pc:spChg>
        <pc:spChg chg="add mod">
          <ac:chgData name="Eugenia E Haven" userId="e587682b230253f5" providerId="LiveId" clId="{292BEFBA-77C1-4675-9B36-937615D17D2C}" dt="2026-03-26T22:44:02.123" v="1772" actId="14100"/>
          <ac:spMkLst>
            <pc:docMk/>
            <pc:sldMk cId="2393729744" sldId="326"/>
            <ac:spMk id="5" creationId="{8D9E06CB-EC3E-15F2-A1EB-48F0188AC6B2}"/>
          </ac:spMkLst>
        </pc:spChg>
        <pc:picChg chg="add mod">
          <ac:chgData name="Eugenia E Haven" userId="e587682b230253f5" providerId="LiveId" clId="{292BEFBA-77C1-4675-9B36-937615D17D2C}" dt="2026-03-23T14:28:06.911" v="956" actId="1076"/>
          <ac:picMkLst>
            <pc:docMk/>
            <pc:sldMk cId="2393729744" sldId="326"/>
            <ac:picMk id="7" creationId="{D30D7782-049F-B1D5-9D1D-7773E091A15A}"/>
          </ac:picMkLst>
        </pc:picChg>
      </pc:sldChg>
      <pc:sldChg chg="addSp delSp modSp add mod">
        <pc:chgData name="Eugenia E Haven" userId="e587682b230253f5" providerId="LiveId" clId="{292BEFBA-77C1-4675-9B36-937615D17D2C}" dt="2026-03-26T22:52:50.404" v="1797" actId="207"/>
        <pc:sldMkLst>
          <pc:docMk/>
          <pc:sldMk cId="2933747009" sldId="327"/>
        </pc:sldMkLst>
        <pc:spChg chg="add mod">
          <ac:chgData name="Eugenia E Haven" userId="e587682b230253f5" providerId="LiveId" clId="{292BEFBA-77C1-4675-9B36-937615D17D2C}" dt="2026-03-26T22:44:54.247" v="1779" actId="14100"/>
          <ac:spMkLst>
            <pc:docMk/>
            <pc:sldMk cId="2933747009" sldId="327"/>
            <ac:spMk id="4" creationId="{82A18180-646C-9F00-ADB9-1D8FB0165584}"/>
          </ac:spMkLst>
        </pc:spChg>
        <pc:spChg chg="add mod">
          <ac:chgData name="Eugenia E Haven" userId="e587682b230253f5" providerId="LiveId" clId="{292BEFBA-77C1-4675-9B36-937615D17D2C}" dt="2026-03-26T22:52:50.404" v="1797" actId="207"/>
          <ac:spMkLst>
            <pc:docMk/>
            <pc:sldMk cId="2933747009" sldId="327"/>
            <ac:spMk id="5" creationId="{C70535D4-AD41-C4E9-A599-088893C46D5A}"/>
          </ac:spMkLst>
        </pc:spChg>
        <pc:picChg chg="add mod">
          <ac:chgData name="Eugenia E Haven" userId="e587682b230253f5" providerId="LiveId" clId="{292BEFBA-77C1-4675-9B36-937615D17D2C}" dt="2026-03-26T22:45:07.085" v="1781" actId="1076"/>
          <ac:picMkLst>
            <pc:docMk/>
            <pc:sldMk cId="2933747009" sldId="327"/>
            <ac:picMk id="1026" creationId="{01579479-15C5-774F-E619-DB6D5ABDC72C}"/>
          </ac:picMkLst>
        </pc:picChg>
      </pc:sldChg>
      <pc:sldChg chg="addSp delSp modSp add del mod">
        <pc:chgData name="Eugenia E Haven" userId="e587682b230253f5" providerId="LiveId" clId="{292BEFBA-77C1-4675-9B36-937615D17D2C}" dt="2026-03-26T22:51:56.839" v="1795" actId="47"/>
        <pc:sldMkLst>
          <pc:docMk/>
          <pc:sldMk cId="3537888455" sldId="328"/>
        </pc:sldMkLst>
      </pc:sldChg>
      <pc:sldChg chg="add del">
        <pc:chgData name="Eugenia E Haven" userId="e587682b230253f5" providerId="LiveId" clId="{292BEFBA-77C1-4675-9B36-937615D17D2C}" dt="2026-03-22T16:38:18.022" v="229" actId="2696"/>
        <pc:sldMkLst>
          <pc:docMk/>
          <pc:sldMk cId="1518173741" sldId="329"/>
        </pc:sldMkLst>
      </pc:sldChg>
      <pc:sldChg chg="addSp delSp modSp add del">
        <pc:chgData name="Eugenia E Haven" userId="e587682b230253f5" providerId="LiveId" clId="{292BEFBA-77C1-4675-9B36-937615D17D2C}" dt="2026-03-22T16:58:45.821" v="328" actId="2696"/>
        <pc:sldMkLst>
          <pc:docMk/>
          <pc:sldMk cId="2230536065" sldId="329"/>
        </pc:sldMkLst>
      </pc:sldChg>
      <pc:sldChg chg="addSp modSp add del mod modAnim">
        <pc:chgData name="Eugenia E Haven" userId="e587682b230253f5" providerId="LiveId" clId="{292BEFBA-77C1-4675-9B36-937615D17D2C}" dt="2026-03-27T02:01:18.560" v="2013"/>
        <pc:sldMkLst>
          <pc:docMk/>
          <pc:sldMk cId="4013286814" sldId="329"/>
        </pc:sldMkLst>
        <pc:spChg chg="add mod">
          <ac:chgData name="Eugenia E Haven" userId="e587682b230253f5" providerId="LiveId" clId="{292BEFBA-77C1-4675-9B36-937615D17D2C}" dt="2026-03-27T02:01:08.544" v="2012" actId="207"/>
          <ac:spMkLst>
            <pc:docMk/>
            <pc:sldMk cId="4013286814" sldId="329"/>
            <ac:spMk id="4" creationId="{CF60228A-F37E-D531-ECF5-46746BB6D796}"/>
          </ac:spMkLst>
        </pc:spChg>
        <pc:spChg chg="add mod">
          <ac:chgData name="Eugenia E Haven" userId="e587682b230253f5" providerId="LiveId" clId="{292BEFBA-77C1-4675-9B36-937615D17D2C}" dt="2026-03-27T02:00:54.024" v="2010" actId="207"/>
          <ac:spMkLst>
            <pc:docMk/>
            <pc:sldMk cId="4013286814" sldId="329"/>
            <ac:spMk id="6" creationId="{0E78E0B3-BACD-08F3-239B-3ACE849048D7}"/>
          </ac:spMkLst>
        </pc:spChg>
      </pc:sldChg>
      <pc:sldChg chg="addSp modSp add del mod modAnim">
        <pc:chgData name="Eugenia E Haven" userId="e587682b230253f5" providerId="LiveId" clId="{292BEFBA-77C1-4675-9B36-937615D17D2C}" dt="2026-03-27T15:39:47.852" v="2186" actId="115"/>
        <pc:sldMkLst>
          <pc:docMk/>
          <pc:sldMk cId="1154948498" sldId="330"/>
        </pc:sldMkLst>
        <pc:spChg chg="add mod">
          <ac:chgData name="Eugenia E Haven" userId="e587682b230253f5" providerId="LiveId" clId="{292BEFBA-77C1-4675-9B36-937615D17D2C}" dt="2026-03-27T15:39:47.852" v="2186" actId="115"/>
          <ac:spMkLst>
            <pc:docMk/>
            <pc:sldMk cId="1154948498" sldId="330"/>
            <ac:spMk id="4" creationId="{A04173AD-AB36-16D8-FE49-E6F80345865E}"/>
          </ac:spMkLst>
        </pc:spChg>
        <pc:spChg chg="add mod">
          <ac:chgData name="Eugenia E Haven" userId="e587682b230253f5" providerId="LiveId" clId="{292BEFBA-77C1-4675-9B36-937615D17D2C}" dt="2026-03-27T01:59:17.609" v="2001" actId="207"/>
          <ac:spMkLst>
            <pc:docMk/>
            <pc:sldMk cId="1154948498" sldId="330"/>
            <ac:spMk id="5" creationId="{EFD85DD5-2D44-C280-C9A9-AB14F0487113}"/>
          </ac:spMkLst>
        </pc:spChg>
      </pc:sldChg>
      <pc:sldChg chg="addSp delSp modSp add del mod">
        <pc:chgData name="Eugenia E Haven" userId="e587682b230253f5" providerId="LiveId" clId="{292BEFBA-77C1-4675-9B36-937615D17D2C}" dt="2026-03-22T16:59:40.277" v="338" actId="2696"/>
        <pc:sldMkLst>
          <pc:docMk/>
          <pc:sldMk cId="371573814" sldId="331"/>
        </pc:sldMkLst>
      </pc:sldChg>
      <pc:sldChg chg="add modAnim">
        <pc:chgData name="Eugenia E Haven" userId="e587682b230253f5" providerId="LiveId" clId="{292BEFBA-77C1-4675-9B36-937615D17D2C}" dt="2026-03-23T14:21:19.478" v="925"/>
        <pc:sldMkLst>
          <pc:docMk/>
          <pc:sldMk cId="1485430235" sldId="331"/>
        </pc:sldMkLst>
      </pc:sldChg>
      <pc:sldChg chg="addSp modSp add del mod modAnim">
        <pc:chgData name="Eugenia E Haven" userId="e587682b230253f5" providerId="LiveId" clId="{292BEFBA-77C1-4675-9B36-937615D17D2C}" dt="2026-03-27T15:48:38.029" v="2190" actId="1076"/>
        <pc:sldMkLst>
          <pc:docMk/>
          <pc:sldMk cId="4145432573" sldId="332"/>
        </pc:sldMkLst>
        <pc:spChg chg="add mod">
          <ac:chgData name="Eugenia E Haven" userId="e587682b230253f5" providerId="LiveId" clId="{292BEFBA-77C1-4675-9B36-937615D17D2C}" dt="2026-03-27T15:48:38.029" v="2190" actId="1076"/>
          <ac:spMkLst>
            <pc:docMk/>
            <pc:sldMk cId="4145432573" sldId="332"/>
            <ac:spMk id="4" creationId="{80D969EA-C7FE-56C1-4038-25FEE80EFD3F}"/>
          </ac:spMkLst>
        </pc:spChg>
        <pc:spChg chg="add mod">
          <ac:chgData name="Eugenia E Haven" userId="e587682b230253f5" providerId="LiveId" clId="{292BEFBA-77C1-4675-9B36-937615D17D2C}" dt="2026-03-27T02:02:31.356" v="2016" actId="207"/>
          <ac:spMkLst>
            <pc:docMk/>
            <pc:sldMk cId="4145432573" sldId="332"/>
            <ac:spMk id="6" creationId="{F69AA1A0-03BA-1D0C-309D-21BBEAA82E9A}"/>
          </ac:spMkLst>
        </pc:spChg>
      </pc:sldChg>
      <pc:sldChg chg="addSp modSp add mod modAnim">
        <pc:chgData name="Eugenia E Haven" userId="e587682b230253f5" providerId="LiveId" clId="{292BEFBA-77C1-4675-9B36-937615D17D2C}" dt="2026-03-27T15:42:24.818" v="2189" actId="115"/>
        <pc:sldMkLst>
          <pc:docMk/>
          <pc:sldMk cId="2362613797" sldId="333"/>
        </pc:sldMkLst>
        <pc:spChg chg="add mod">
          <ac:chgData name="Eugenia E Haven" userId="e587682b230253f5" providerId="LiveId" clId="{292BEFBA-77C1-4675-9B36-937615D17D2C}" dt="2026-03-27T02:06:02.510" v="2020" actId="207"/>
          <ac:spMkLst>
            <pc:docMk/>
            <pc:sldMk cId="2362613797" sldId="333"/>
            <ac:spMk id="4" creationId="{ECFBE455-0730-1BCC-16A0-990EF5AC8B68}"/>
          </ac:spMkLst>
        </pc:spChg>
        <pc:spChg chg="add mod">
          <ac:chgData name="Eugenia E Haven" userId="e587682b230253f5" providerId="LiveId" clId="{292BEFBA-77C1-4675-9B36-937615D17D2C}" dt="2026-03-27T15:42:24.818" v="2189" actId="115"/>
          <ac:spMkLst>
            <pc:docMk/>
            <pc:sldMk cId="2362613797" sldId="333"/>
            <ac:spMk id="6" creationId="{A73CE58F-1B45-0862-B79A-99991101331A}"/>
          </ac:spMkLst>
        </pc:spChg>
      </pc:sldChg>
      <pc:sldChg chg="addSp modSp add mod modAnim">
        <pc:chgData name="Eugenia E Haven" userId="e587682b230253f5" providerId="LiveId" clId="{292BEFBA-77C1-4675-9B36-937615D17D2C}" dt="2026-03-27T15:58:51.958" v="2192"/>
        <pc:sldMkLst>
          <pc:docMk/>
          <pc:sldMk cId="1742705562" sldId="334"/>
        </pc:sldMkLst>
        <pc:spChg chg="add mod">
          <ac:chgData name="Eugenia E Haven" userId="e587682b230253f5" providerId="LiveId" clId="{292BEFBA-77C1-4675-9B36-937615D17D2C}" dt="2026-03-27T02:07:18.097" v="2024" actId="207"/>
          <ac:spMkLst>
            <pc:docMk/>
            <pc:sldMk cId="1742705562" sldId="334"/>
            <ac:spMk id="4" creationId="{F4E75CBD-70AD-62B7-FEFC-FA4457B05A99}"/>
          </ac:spMkLst>
        </pc:spChg>
        <pc:spChg chg="add mod">
          <ac:chgData name="Eugenia E Haven" userId="e587682b230253f5" providerId="LiveId" clId="{292BEFBA-77C1-4675-9B36-937615D17D2C}" dt="2026-03-27T15:58:51.958" v="2192"/>
          <ac:spMkLst>
            <pc:docMk/>
            <pc:sldMk cId="1742705562" sldId="334"/>
            <ac:spMk id="6" creationId="{CE92CB76-460E-84C3-DF13-ECF66803366E}"/>
          </ac:spMkLst>
        </pc:spChg>
        <pc:spChg chg="add mod">
          <ac:chgData name="Eugenia E Haven" userId="e587682b230253f5" providerId="LiveId" clId="{292BEFBA-77C1-4675-9B36-937615D17D2C}" dt="2026-03-23T14:39:38.508" v="1054" actId="208"/>
          <ac:spMkLst>
            <pc:docMk/>
            <pc:sldMk cId="1742705562" sldId="334"/>
            <ac:spMk id="8" creationId="{74D3BC02-8A53-0E87-C0ED-99561559FA9A}"/>
          </ac:spMkLst>
        </pc:spChg>
      </pc:sldChg>
      <pc:sldChg chg="addSp modSp add mod modAnim">
        <pc:chgData name="Eugenia E Haven" userId="e587682b230253f5" providerId="LiveId" clId="{292BEFBA-77C1-4675-9B36-937615D17D2C}" dt="2026-04-10T22:36:24.906" v="2735"/>
        <pc:sldMkLst>
          <pc:docMk/>
          <pc:sldMk cId="4132861511" sldId="335"/>
        </pc:sldMkLst>
        <pc:spChg chg="add mod">
          <ac:chgData name="Eugenia E Haven" userId="e587682b230253f5" providerId="LiveId" clId="{292BEFBA-77C1-4675-9B36-937615D17D2C}" dt="2026-03-27T02:08:11.013" v="2028" actId="207"/>
          <ac:spMkLst>
            <pc:docMk/>
            <pc:sldMk cId="4132861511" sldId="335"/>
            <ac:spMk id="4" creationId="{F4158F3A-43C5-8323-728E-CC26B1F1CF40}"/>
          </ac:spMkLst>
        </pc:spChg>
        <pc:spChg chg="add mod">
          <ac:chgData name="Eugenia E Haven" userId="e587682b230253f5" providerId="LiveId" clId="{292BEFBA-77C1-4675-9B36-937615D17D2C}" dt="2026-03-27T02:07:47.827" v="2026" actId="207"/>
          <ac:spMkLst>
            <pc:docMk/>
            <pc:sldMk cId="4132861511" sldId="335"/>
            <ac:spMk id="6" creationId="{00BE43D4-6FCD-F766-D937-40CD02636145}"/>
          </ac:spMkLst>
        </pc:spChg>
      </pc:sldChg>
      <pc:sldChg chg="addSp modSp add mod modAnim">
        <pc:chgData name="Eugenia E Haven" userId="e587682b230253f5" providerId="LiveId" clId="{292BEFBA-77C1-4675-9B36-937615D17D2C}" dt="2026-04-10T22:36:50.238" v="2737"/>
        <pc:sldMkLst>
          <pc:docMk/>
          <pc:sldMk cId="3734765628" sldId="336"/>
        </pc:sldMkLst>
        <pc:spChg chg="add mod">
          <ac:chgData name="Eugenia E Haven" userId="e587682b230253f5" providerId="LiveId" clId="{292BEFBA-77C1-4675-9B36-937615D17D2C}" dt="2026-03-27T02:08:56.001" v="2030" actId="207"/>
          <ac:spMkLst>
            <pc:docMk/>
            <pc:sldMk cId="3734765628" sldId="336"/>
            <ac:spMk id="4" creationId="{39F6D618-B929-547F-4523-0C19F837B171}"/>
          </ac:spMkLst>
        </pc:spChg>
        <pc:spChg chg="add mod">
          <ac:chgData name="Eugenia E Haven" userId="e587682b230253f5" providerId="LiveId" clId="{292BEFBA-77C1-4675-9B36-937615D17D2C}" dt="2026-03-27T02:09:00.448" v="2031" actId="207"/>
          <ac:spMkLst>
            <pc:docMk/>
            <pc:sldMk cId="3734765628" sldId="336"/>
            <ac:spMk id="6" creationId="{F598F55B-E258-842D-7054-2D687A968088}"/>
          </ac:spMkLst>
        </pc:spChg>
        <pc:spChg chg="add mod">
          <ac:chgData name="Eugenia E Haven" userId="e587682b230253f5" providerId="LiveId" clId="{292BEFBA-77C1-4675-9B36-937615D17D2C}" dt="2026-03-23T15:23:43.038" v="1090" actId="1076"/>
          <ac:spMkLst>
            <pc:docMk/>
            <pc:sldMk cId="3734765628" sldId="336"/>
            <ac:spMk id="8" creationId="{D765CF3A-70D2-13C5-A26E-6AD3C2D55BC2}"/>
          </ac:spMkLst>
        </pc:spChg>
      </pc:sldChg>
      <pc:sldChg chg="addSp modSp add mod modAnim">
        <pc:chgData name="Eugenia E Haven" userId="e587682b230253f5" providerId="LiveId" clId="{292BEFBA-77C1-4675-9B36-937615D17D2C}" dt="2026-04-10T22:37:48.443" v="2738"/>
        <pc:sldMkLst>
          <pc:docMk/>
          <pc:sldMk cId="1861634738" sldId="337"/>
        </pc:sldMkLst>
        <pc:spChg chg="add mod">
          <ac:chgData name="Eugenia E Haven" userId="e587682b230253f5" providerId="LiveId" clId="{292BEFBA-77C1-4675-9B36-937615D17D2C}" dt="2026-03-27T02:10:00" v="2035" actId="207"/>
          <ac:spMkLst>
            <pc:docMk/>
            <pc:sldMk cId="1861634738" sldId="337"/>
            <ac:spMk id="4" creationId="{0F491652-EB02-C126-9237-BAD0C4402032}"/>
          </ac:spMkLst>
        </pc:spChg>
        <pc:spChg chg="add mod">
          <ac:chgData name="Eugenia E Haven" userId="e587682b230253f5" providerId="LiveId" clId="{292BEFBA-77C1-4675-9B36-937615D17D2C}" dt="2026-03-27T02:09:47.688" v="2033" actId="207"/>
          <ac:spMkLst>
            <pc:docMk/>
            <pc:sldMk cId="1861634738" sldId="337"/>
            <ac:spMk id="6" creationId="{17BE9D38-6A39-EFEF-0AD2-14967CE521C0}"/>
          </ac:spMkLst>
        </pc:spChg>
        <pc:spChg chg="add mod">
          <ac:chgData name="Eugenia E Haven" userId="e587682b230253f5" providerId="LiveId" clId="{292BEFBA-77C1-4675-9B36-937615D17D2C}" dt="2026-03-27T02:09:51.607" v="2034" actId="207"/>
          <ac:spMkLst>
            <pc:docMk/>
            <pc:sldMk cId="1861634738" sldId="337"/>
            <ac:spMk id="8" creationId="{916ED2AD-17DB-060B-7736-D13452551473}"/>
          </ac:spMkLst>
        </pc:spChg>
      </pc:sldChg>
      <pc:sldChg chg="addSp modSp add mod modAnim">
        <pc:chgData name="Eugenia E Haven" userId="e587682b230253f5" providerId="LiveId" clId="{292BEFBA-77C1-4675-9B36-937615D17D2C}" dt="2026-04-10T22:38:24.967" v="2740"/>
        <pc:sldMkLst>
          <pc:docMk/>
          <pc:sldMk cId="3509099003" sldId="338"/>
        </pc:sldMkLst>
        <pc:spChg chg="add mod">
          <ac:chgData name="Eugenia E Haven" userId="e587682b230253f5" providerId="LiveId" clId="{292BEFBA-77C1-4675-9B36-937615D17D2C}" dt="2026-03-27T02:11:22.268" v="2036" actId="207"/>
          <ac:spMkLst>
            <pc:docMk/>
            <pc:sldMk cId="3509099003" sldId="338"/>
            <ac:spMk id="4" creationId="{ACC9D36A-6130-BCFE-7B92-502E981F7055}"/>
          </ac:spMkLst>
        </pc:spChg>
        <pc:spChg chg="add mod">
          <ac:chgData name="Eugenia E Haven" userId="e587682b230253f5" providerId="LiveId" clId="{292BEFBA-77C1-4675-9B36-937615D17D2C}" dt="2026-03-27T02:11:45.748" v="2040" actId="207"/>
          <ac:spMkLst>
            <pc:docMk/>
            <pc:sldMk cId="3509099003" sldId="338"/>
            <ac:spMk id="6" creationId="{956B3D40-868E-E1B4-A041-DADD7A1CC198}"/>
          </ac:spMkLst>
        </pc:spChg>
      </pc:sldChg>
      <pc:sldChg chg="addSp modSp add mod">
        <pc:chgData name="Eugenia E Haven" userId="e587682b230253f5" providerId="LiveId" clId="{292BEFBA-77C1-4675-9B36-937615D17D2C}" dt="2026-03-27T02:13:36.637" v="2044" actId="207"/>
        <pc:sldMkLst>
          <pc:docMk/>
          <pc:sldMk cId="732015540" sldId="339"/>
        </pc:sldMkLst>
        <pc:spChg chg="add mod">
          <ac:chgData name="Eugenia E Haven" userId="e587682b230253f5" providerId="LiveId" clId="{292BEFBA-77C1-4675-9B36-937615D17D2C}" dt="2026-03-27T02:13:31.745" v="2043" actId="207"/>
          <ac:spMkLst>
            <pc:docMk/>
            <pc:sldMk cId="732015540" sldId="339"/>
            <ac:spMk id="4" creationId="{1E0F3123-BAB7-D803-77CC-54F710F39DDF}"/>
          </ac:spMkLst>
        </pc:spChg>
        <pc:spChg chg="add mod">
          <ac:chgData name="Eugenia E Haven" userId="e587682b230253f5" providerId="LiveId" clId="{292BEFBA-77C1-4675-9B36-937615D17D2C}" dt="2026-03-27T02:13:36.637" v="2044" actId="207"/>
          <ac:spMkLst>
            <pc:docMk/>
            <pc:sldMk cId="732015540" sldId="339"/>
            <ac:spMk id="6" creationId="{6EE29A77-21DA-921A-9652-4B8F61C72EEF}"/>
          </ac:spMkLst>
        </pc:spChg>
      </pc:sldChg>
      <pc:sldChg chg="addSp modSp add mod">
        <pc:chgData name="Eugenia E Haven" userId="e587682b230253f5" providerId="LiveId" clId="{292BEFBA-77C1-4675-9B36-937615D17D2C}" dt="2026-03-27T02:14:09.822" v="2047" actId="207"/>
        <pc:sldMkLst>
          <pc:docMk/>
          <pc:sldMk cId="2497105537" sldId="340"/>
        </pc:sldMkLst>
        <pc:spChg chg="add mod">
          <ac:chgData name="Eugenia E Haven" userId="e587682b230253f5" providerId="LiveId" clId="{292BEFBA-77C1-4675-9B36-937615D17D2C}" dt="2026-03-27T02:14:09.822" v="2047" actId="207"/>
          <ac:spMkLst>
            <pc:docMk/>
            <pc:sldMk cId="2497105537" sldId="340"/>
            <ac:spMk id="4" creationId="{C87B2841-EFF1-0968-081F-A0CFB3D71B20}"/>
          </ac:spMkLst>
        </pc:spChg>
        <pc:spChg chg="add mod">
          <ac:chgData name="Eugenia E Haven" userId="e587682b230253f5" providerId="LiveId" clId="{292BEFBA-77C1-4675-9B36-937615D17D2C}" dt="2026-03-27T02:14:03.823" v="2046" actId="207"/>
          <ac:spMkLst>
            <pc:docMk/>
            <pc:sldMk cId="2497105537" sldId="340"/>
            <ac:spMk id="6" creationId="{03C0709B-E5DC-A5A9-A23B-EA5151172F13}"/>
          </ac:spMkLst>
        </pc:spChg>
      </pc:sldChg>
      <pc:sldChg chg="addSp delSp modSp add del mod">
        <pc:chgData name="Eugenia E Haven" userId="e587682b230253f5" providerId="LiveId" clId="{292BEFBA-77C1-4675-9B36-937615D17D2C}" dt="2026-03-27T16:20:01.646" v="2195" actId="47"/>
        <pc:sldMkLst>
          <pc:docMk/>
          <pc:sldMk cId="2725030538" sldId="341"/>
        </pc:sldMkLst>
      </pc:sldChg>
      <pc:sldChg chg="addSp modSp add del mod">
        <pc:chgData name="Eugenia E Haven" userId="e587682b230253f5" providerId="LiveId" clId="{292BEFBA-77C1-4675-9B36-937615D17D2C}" dt="2026-03-22T22:23:33.608" v="498" actId="2696"/>
        <pc:sldMkLst>
          <pc:docMk/>
          <pc:sldMk cId="2703606609" sldId="342"/>
        </pc:sldMkLst>
      </pc:sldChg>
      <pc:sldChg chg="modSp add mod">
        <pc:chgData name="Eugenia E Haven" userId="e587682b230253f5" providerId="LiveId" clId="{292BEFBA-77C1-4675-9B36-937615D17D2C}" dt="2026-04-10T15:57:51.030" v="2516" actId="20577"/>
        <pc:sldMkLst>
          <pc:docMk/>
          <pc:sldMk cId="3045243559" sldId="342"/>
        </pc:sldMkLst>
        <pc:spChg chg="mod">
          <ac:chgData name="Eugenia E Haven" userId="e587682b230253f5" providerId="LiveId" clId="{292BEFBA-77C1-4675-9B36-937615D17D2C}" dt="2026-04-10T15:57:51.030" v="2516" actId="20577"/>
          <ac:spMkLst>
            <pc:docMk/>
            <pc:sldMk cId="3045243559" sldId="342"/>
            <ac:spMk id="4" creationId="{1AE958F1-44D2-7959-18CF-DD0CADF57029}"/>
          </ac:spMkLst>
        </pc:spChg>
      </pc:sldChg>
      <pc:sldChg chg="addSp modSp add mod">
        <pc:chgData name="Eugenia E Haven" userId="e587682b230253f5" providerId="LiveId" clId="{292BEFBA-77C1-4675-9B36-937615D17D2C}" dt="2026-04-10T22:40:13.634" v="2744" actId="115"/>
        <pc:sldMkLst>
          <pc:docMk/>
          <pc:sldMk cId="193681663" sldId="343"/>
        </pc:sldMkLst>
        <pc:spChg chg="add mod">
          <ac:chgData name="Eugenia E Haven" userId="e587682b230253f5" providerId="LiveId" clId="{292BEFBA-77C1-4675-9B36-937615D17D2C}" dt="2026-04-10T22:40:13.634" v="2744" actId="115"/>
          <ac:spMkLst>
            <pc:docMk/>
            <pc:sldMk cId="193681663" sldId="343"/>
            <ac:spMk id="4" creationId="{D24A3D16-ED9D-A2EB-67CD-54D6322F0729}"/>
          </ac:spMkLst>
        </pc:spChg>
        <pc:spChg chg="add mod">
          <ac:chgData name="Eugenia E Haven" userId="e587682b230253f5" providerId="LiveId" clId="{292BEFBA-77C1-4675-9B36-937615D17D2C}" dt="2026-04-08T19:35:28.896" v="2511" actId="208"/>
          <ac:spMkLst>
            <pc:docMk/>
            <pc:sldMk cId="193681663" sldId="343"/>
            <ac:spMk id="5" creationId="{2F5E8085-05CC-59D9-A9D9-88A9E730E8F7}"/>
          </ac:spMkLst>
        </pc:spChg>
      </pc:sldChg>
      <pc:sldChg chg="addSp delSp modSp add mod">
        <pc:chgData name="Eugenia E Haven" userId="e587682b230253f5" providerId="LiveId" clId="{292BEFBA-77C1-4675-9B36-937615D17D2C}" dt="2026-03-26T22:52:34.492" v="1796" actId="207"/>
        <pc:sldMkLst>
          <pc:docMk/>
          <pc:sldMk cId="3452339875" sldId="344"/>
        </pc:sldMkLst>
        <pc:spChg chg="add mod">
          <ac:chgData name="Eugenia E Haven" userId="e587682b230253f5" providerId="LiveId" clId="{292BEFBA-77C1-4675-9B36-937615D17D2C}" dt="2026-03-26T22:45:37.577" v="1786" actId="255"/>
          <ac:spMkLst>
            <pc:docMk/>
            <pc:sldMk cId="3452339875" sldId="344"/>
            <ac:spMk id="4" creationId="{5E429A5D-ECBB-1E24-F2D9-F02906DBEA86}"/>
          </ac:spMkLst>
        </pc:spChg>
        <pc:spChg chg="add mod">
          <ac:chgData name="Eugenia E Haven" userId="e587682b230253f5" providerId="LiveId" clId="{292BEFBA-77C1-4675-9B36-937615D17D2C}" dt="2026-03-26T22:52:34.492" v="1796" actId="207"/>
          <ac:spMkLst>
            <pc:docMk/>
            <pc:sldMk cId="3452339875" sldId="344"/>
            <ac:spMk id="5" creationId="{279926E5-2974-059C-7864-903DF6D46DFF}"/>
          </ac:spMkLst>
        </pc:spChg>
        <pc:picChg chg="add mod">
          <ac:chgData name="Eugenia E Haven" userId="e587682b230253f5" providerId="LiveId" clId="{292BEFBA-77C1-4675-9B36-937615D17D2C}" dt="2026-03-25T20:38:45.209" v="1556" actId="1076"/>
          <ac:picMkLst>
            <pc:docMk/>
            <pc:sldMk cId="3452339875" sldId="344"/>
            <ac:picMk id="4098" creationId="{F4456637-D935-321F-20E3-5AD639F0DED3}"/>
          </ac:picMkLst>
        </pc:picChg>
      </pc:sldChg>
      <pc:sldChg chg="addSp modSp add mod">
        <pc:chgData name="Eugenia E Haven" userId="e587682b230253f5" providerId="LiveId" clId="{292BEFBA-77C1-4675-9B36-937615D17D2C}" dt="2026-03-23T15:33:47.142" v="1146" actId="208"/>
        <pc:sldMkLst>
          <pc:docMk/>
          <pc:sldMk cId="1990075176" sldId="345"/>
        </pc:sldMkLst>
        <pc:spChg chg="add mod">
          <ac:chgData name="Eugenia E Haven" userId="e587682b230253f5" providerId="LiveId" clId="{292BEFBA-77C1-4675-9B36-937615D17D2C}" dt="2026-03-22T22:24:57.605" v="506" actId="113"/>
          <ac:spMkLst>
            <pc:docMk/>
            <pc:sldMk cId="1990075176" sldId="345"/>
            <ac:spMk id="5" creationId="{7BDD4C39-552E-6AB0-143D-51FCA3C3680D}"/>
          </ac:spMkLst>
        </pc:spChg>
        <pc:picChg chg="add mod">
          <ac:chgData name="Eugenia E Haven" userId="e587682b230253f5" providerId="LiveId" clId="{292BEFBA-77C1-4675-9B36-937615D17D2C}" dt="2026-03-23T15:33:47.142" v="1146" actId="208"/>
          <ac:picMkLst>
            <pc:docMk/>
            <pc:sldMk cId="1990075176" sldId="345"/>
            <ac:picMk id="3" creationId="{884DB01B-CF1B-4960-CBF4-BE730CDA77B8}"/>
          </ac:picMkLst>
        </pc:picChg>
      </pc:sldChg>
      <pc:sldChg chg="addSp modSp add mod">
        <pc:chgData name="Eugenia E Haven" userId="e587682b230253f5" providerId="LiveId" clId="{292BEFBA-77C1-4675-9B36-937615D17D2C}" dt="2026-04-10T16:00:17.473" v="2522" actId="207"/>
        <pc:sldMkLst>
          <pc:docMk/>
          <pc:sldMk cId="3820676962" sldId="346"/>
        </pc:sldMkLst>
        <pc:spChg chg="add mod">
          <ac:chgData name="Eugenia E Haven" userId="e587682b230253f5" providerId="LiveId" clId="{292BEFBA-77C1-4675-9B36-937615D17D2C}" dt="2026-04-10T16:00:17.473" v="2522" actId="207"/>
          <ac:spMkLst>
            <pc:docMk/>
            <pc:sldMk cId="3820676962" sldId="346"/>
            <ac:spMk id="4" creationId="{80A104BF-9B31-D01E-E4E6-148D02752BE5}"/>
          </ac:spMkLst>
        </pc:spChg>
      </pc:sldChg>
      <pc:sldChg chg="modSp add mod">
        <pc:chgData name="Eugenia E Haven" userId="e587682b230253f5" providerId="LiveId" clId="{292BEFBA-77C1-4675-9B36-937615D17D2C}" dt="2026-04-10T15:58:28.588" v="2519" actId="115"/>
        <pc:sldMkLst>
          <pc:docMk/>
          <pc:sldMk cId="796863004" sldId="347"/>
        </pc:sldMkLst>
        <pc:spChg chg="mod">
          <ac:chgData name="Eugenia E Haven" userId="e587682b230253f5" providerId="LiveId" clId="{292BEFBA-77C1-4675-9B36-937615D17D2C}" dt="2026-04-10T15:58:28.588" v="2519" actId="115"/>
          <ac:spMkLst>
            <pc:docMk/>
            <pc:sldMk cId="796863004" sldId="347"/>
            <ac:spMk id="4" creationId="{6133D752-7395-EBE8-4EBF-36FF0BB6962E}"/>
          </ac:spMkLst>
        </pc:spChg>
      </pc:sldChg>
      <pc:sldChg chg="addSp modSp add del mod">
        <pc:chgData name="Eugenia E Haven" userId="e587682b230253f5" providerId="LiveId" clId="{292BEFBA-77C1-4675-9B36-937615D17D2C}" dt="2026-03-22T22:23:05.332" v="496" actId="2696"/>
        <pc:sldMkLst>
          <pc:docMk/>
          <pc:sldMk cId="1343962186" sldId="347"/>
        </pc:sldMkLst>
      </pc:sldChg>
      <pc:sldChg chg="addSp modSp add mod">
        <pc:chgData name="Eugenia E Haven" userId="e587682b230253f5" providerId="LiveId" clId="{292BEFBA-77C1-4675-9B36-937615D17D2C}" dt="2026-04-10T21:54:50.672" v="2707" actId="207"/>
        <pc:sldMkLst>
          <pc:docMk/>
          <pc:sldMk cId="1114931223" sldId="348"/>
        </pc:sldMkLst>
        <pc:spChg chg="add mod">
          <ac:chgData name="Eugenia E Haven" userId="e587682b230253f5" providerId="LiveId" clId="{292BEFBA-77C1-4675-9B36-937615D17D2C}" dt="2026-04-10T21:54:50.672" v="2707" actId="207"/>
          <ac:spMkLst>
            <pc:docMk/>
            <pc:sldMk cId="1114931223" sldId="348"/>
            <ac:spMk id="4" creationId="{5F9633EB-570A-6BF8-894B-C831A314A523}"/>
          </ac:spMkLst>
        </pc:spChg>
      </pc:sldChg>
      <pc:sldChg chg="addSp modSp add mod">
        <pc:chgData name="Eugenia E Haven" userId="e587682b230253f5" providerId="LiveId" clId="{292BEFBA-77C1-4675-9B36-937615D17D2C}" dt="2026-04-10T22:59:31.009" v="2793" actId="115"/>
        <pc:sldMkLst>
          <pc:docMk/>
          <pc:sldMk cId="158488570" sldId="349"/>
        </pc:sldMkLst>
        <pc:spChg chg="add mod">
          <ac:chgData name="Eugenia E Haven" userId="e587682b230253f5" providerId="LiveId" clId="{292BEFBA-77C1-4675-9B36-937615D17D2C}" dt="2026-04-10T22:59:31.009" v="2793" actId="115"/>
          <ac:spMkLst>
            <pc:docMk/>
            <pc:sldMk cId="158488570" sldId="349"/>
            <ac:spMk id="4" creationId="{C77372AB-E3DE-841F-0C58-A677BE383B27}"/>
          </ac:spMkLst>
        </pc:spChg>
        <pc:spChg chg="add mod">
          <ac:chgData name="Eugenia E Haven" userId="e587682b230253f5" providerId="LiveId" clId="{292BEFBA-77C1-4675-9B36-937615D17D2C}" dt="2026-04-10T22:59:07.340" v="2792" actId="255"/>
          <ac:spMkLst>
            <pc:docMk/>
            <pc:sldMk cId="158488570" sldId="349"/>
            <ac:spMk id="5" creationId="{81BBCC2E-093B-82A6-C5AA-7E2553D30919}"/>
          </ac:spMkLst>
        </pc:spChg>
        <pc:spChg chg="add mod">
          <ac:chgData name="Eugenia E Haven" userId="e587682b230253f5" providerId="LiveId" clId="{292BEFBA-77C1-4675-9B36-937615D17D2C}" dt="2026-04-10T22:58:21.138" v="2778" actId="1076"/>
          <ac:spMkLst>
            <pc:docMk/>
            <pc:sldMk cId="158488570" sldId="349"/>
            <ac:spMk id="6" creationId="{7BF7DC8F-E492-7574-91A0-4E79CFC5AA7E}"/>
          </ac:spMkLst>
        </pc:spChg>
      </pc:sldChg>
      <pc:sldChg chg="addSp modSp add mod">
        <pc:chgData name="Eugenia E Haven" userId="e587682b230253f5" providerId="LiveId" clId="{292BEFBA-77C1-4675-9B36-937615D17D2C}" dt="2026-04-10T23:00:46.469" v="2797" actId="207"/>
        <pc:sldMkLst>
          <pc:docMk/>
          <pc:sldMk cId="2623000394" sldId="350"/>
        </pc:sldMkLst>
        <pc:spChg chg="add mod">
          <ac:chgData name="Eugenia E Haven" userId="e587682b230253f5" providerId="LiveId" clId="{292BEFBA-77C1-4675-9B36-937615D17D2C}" dt="2026-04-10T23:00:30.973" v="2796" actId="207"/>
          <ac:spMkLst>
            <pc:docMk/>
            <pc:sldMk cId="2623000394" sldId="350"/>
            <ac:spMk id="4" creationId="{2C87183A-4504-1FDE-FF33-DB614B136F5A}"/>
          </ac:spMkLst>
        </pc:spChg>
        <pc:spChg chg="add mod">
          <ac:chgData name="Eugenia E Haven" userId="e587682b230253f5" providerId="LiveId" clId="{292BEFBA-77C1-4675-9B36-937615D17D2C}" dt="2026-04-10T22:59:51.127" v="2794" actId="207"/>
          <ac:spMkLst>
            <pc:docMk/>
            <pc:sldMk cId="2623000394" sldId="350"/>
            <ac:spMk id="6" creationId="{EC6B26A4-7564-BA41-702D-EC16A0C36B5B}"/>
          </ac:spMkLst>
        </pc:spChg>
        <pc:spChg chg="add mod">
          <ac:chgData name="Eugenia E Haven" userId="e587682b230253f5" providerId="LiveId" clId="{292BEFBA-77C1-4675-9B36-937615D17D2C}" dt="2026-04-10T23:00:46.469" v="2797" actId="207"/>
          <ac:spMkLst>
            <pc:docMk/>
            <pc:sldMk cId="2623000394" sldId="350"/>
            <ac:spMk id="8" creationId="{E91FA4DA-9BD3-CFE0-6C75-FEED095E4D38}"/>
          </ac:spMkLst>
        </pc:spChg>
      </pc:sldChg>
      <pc:sldChg chg="addSp modSp add mod">
        <pc:chgData name="Eugenia E Haven" userId="e587682b230253f5" providerId="LiveId" clId="{292BEFBA-77C1-4675-9B36-937615D17D2C}" dt="2026-04-08T16:03:47.582" v="2332" actId="115"/>
        <pc:sldMkLst>
          <pc:docMk/>
          <pc:sldMk cId="651864609" sldId="351"/>
        </pc:sldMkLst>
        <pc:spChg chg="add mod">
          <ac:chgData name="Eugenia E Haven" userId="e587682b230253f5" providerId="LiveId" clId="{292BEFBA-77C1-4675-9B36-937615D17D2C}" dt="2026-04-08T02:29:35.064" v="2253" actId="20577"/>
          <ac:spMkLst>
            <pc:docMk/>
            <pc:sldMk cId="651864609" sldId="351"/>
            <ac:spMk id="4" creationId="{11B39F2B-2BFC-3DAC-5299-9AC61A001DB2}"/>
          </ac:spMkLst>
        </pc:spChg>
        <pc:spChg chg="add mod">
          <ac:chgData name="Eugenia E Haven" userId="e587682b230253f5" providerId="LiveId" clId="{292BEFBA-77C1-4675-9B36-937615D17D2C}" dt="2026-04-08T16:03:47.582" v="2332" actId="115"/>
          <ac:spMkLst>
            <pc:docMk/>
            <pc:sldMk cId="651864609" sldId="351"/>
            <ac:spMk id="6" creationId="{C98CADC3-1983-FBB1-C04D-91B609282694}"/>
          </ac:spMkLst>
        </pc:spChg>
      </pc:sldChg>
      <pc:sldChg chg="addSp delSp modSp add mod modAnim">
        <pc:chgData name="Eugenia E Haven" userId="e587682b230253f5" providerId="LiveId" clId="{292BEFBA-77C1-4675-9B36-937615D17D2C}" dt="2026-04-10T23:02:42.720" v="2802" actId="207"/>
        <pc:sldMkLst>
          <pc:docMk/>
          <pc:sldMk cId="410447271" sldId="352"/>
        </pc:sldMkLst>
        <pc:spChg chg="add mod">
          <ac:chgData name="Eugenia E Haven" userId="e587682b230253f5" providerId="LiveId" clId="{292BEFBA-77C1-4675-9B36-937615D17D2C}" dt="2026-04-10T23:02:14.567" v="2800" actId="207"/>
          <ac:spMkLst>
            <pc:docMk/>
            <pc:sldMk cId="410447271" sldId="352"/>
            <ac:spMk id="6" creationId="{24779E14-D4E4-FEFE-EA43-7A2B2BE90A31}"/>
          </ac:spMkLst>
        </pc:spChg>
        <pc:spChg chg="add mod">
          <ac:chgData name="Eugenia E Haven" userId="e587682b230253f5" providerId="LiveId" clId="{292BEFBA-77C1-4675-9B36-937615D17D2C}" dt="2026-04-10T23:02:42.720" v="2802" actId="207"/>
          <ac:spMkLst>
            <pc:docMk/>
            <pc:sldMk cId="410447271" sldId="352"/>
            <ac:spMk id="8" creationId="{9C6B4903-08AB-B76E-FA2E-C3105C7AA77C}"/>
          </ac:spMkLst>
        </pc:spChg>
        <pc:picChg chg="mod">
          <ac:chgData name="Eugenia E Haven" userId="e587682b230253f5" providerId="LiveId" clId="{292BEFBA-77C1-4675-9B36-937615D17D2C}" dt="2026-03-23T00:29:26.948" v="684" actId="1076"/>
          <ac:picMkLst>
            <pc:docMk/>
            <pc:sldMk cId="410447271" sldId="352"/>
            <ac:picMk id="2" creationId="{AEB13BC7-31DE-6FD9-5647-0DEA303A5DBC}"/>
          </ac:picMkLst>
        </pc:picChg>
      </pc:sldChg>
      <pc:sldChg chg="addSp modSp add">
        <pc:chgData name="Eugenia E Haven" userId="e587682b230253f5" providerId="LiveId" clId="{292BEFBA-77C1-4675-9B36-937615D17D2C}" dt="2026-04-08T16:56:04.800" v="2441" actId="339"/>
        <pc:sldMkLst>
          <pc:docMk/>
          <pc:sldMk cId="4006602680" sldId="353"/>
        </pc:sldMkLst>
        <pc:picChg chg="add mod">
          <ac:chgData name="Eugenia E Haven" userId="e587682b230253f5" providerId="LiveId" clId="{292BEFBA-77C1-4675-9B36-937615D17D2C}" dt="2026-04-08T16:56:04.800" v="2441" actId="339"/>
          <ac:picMkLst>
            <pc:docMk/>
            <pc:sldMk cId="4006602680" sldId="353"/>
            <ac:picMk id="1026" creationId="{94621DBD-2B17-12C7-8034-242EF39C1DD3}"/>
          </ac:picMkLst>
        </pc:picChg>
      </pc:sldChg>
      <pc:sldChg chg="addSp modSp add mod">
        <pc:chgData name="Eugenia E Haven" userId="e587682b230253f5" providerId="LiveId" clId="{292BEFBA-77C1-4675-9B36-937615D17D2C}" dt="2026-04-10T23:13:25.793" v="2840" actId="6549"/>
        <pc:sldMkLst>
          <pc:docMk/>
          <pc:sldMk cId="975177384" sldId="354"/>
        </pc:sldMkLst>
        <pc:spChg chg="add mod">
          <ac:chgData name="Eugenia E Haven" userId="e587682b230253f5" providerId="LiveId" clId="{292BEFBA-77C1-4675-9B36-937615D17D2C}" dt="2026-04-10T23:13:25.793" v="2840" actId="6549"/>
          <ac:spMkLst>
            <pc:docMk/>
            <pc:sldMk cId="975177384" sldId="354"/>
            <ac:spMk id="4" creationId="{B5FDB6D5-142C-CDAC-8902-C494FC759E0A}"/>
          </ac:spMkLst>
        </pc:spChg>
      </pc:sldChg>
      <pc:sldChg chg="addSp modSp add">
        <pc:chgData name="Eugenia E Haven" userId="e587682b230253f5" providerId="LiveId" clId="{292BEFBA-77C1-4675-9B36-937615D17D2C}" dt="2026-03-23T00:27:03.280" v="675" actId="14100"/>
        <pc:sldMkLst>
          <pc:docMk/>
          <pc:sldMk cId="3480481860" sldId="355"/>
        </pc:sldMkLst>
        <pc:picChg chg="mod">
          <ac:chgData name="Eugenia E Haven" userId="e587682b230253f5" providerId="LiveId" clId="{292BEFBA-77C1-4675-9B36-937615D17D2C}" dt="2026-03-23T00:26:50.169" v="673" actId="1076"/>
          <ac:picMkLst>
            <pc:docMk/>
            <pc:sldMk cId="3480481860" sldId="355"/>
            <ac:picMk id="2" creationId="{C95B6338-0AD5-89C4-1CE4-83A12D4FB7F2}"/>
          </ac:picMkLst>
        </pc:picChg>
        <pc:picChg chg="add mod">
          <ac:chgData name="Eugenia E Haven" userId="e587682b230253f5" providerId="LiveId" clId="{292BEFBA-77C1-4675-9B36-937615D17D2C}" dt="2026-03-23T00:27:03.280" v="675" actId="14100"/>
          <ac:picMkLst>
            <pc:docMk/>
            <pc:sldMk cId="3480481860" sldId="355"/>
            <ac:picMk id="3074" creationId="{885EB2E3-300D-991B-32A0-9AC2D73017DB}"/>
          </ac:picMkLst>
        </pc:picChg>
      </pc:sldChg>
      <pc:sldChg chg="addSp delSp modSp add mod">
        <pc:chgData name="Eugenia E Haven" userId="e587682b230253f5" providerId="LiveId" clId="{292BEFBA-77C1-4675-9B36-937615D17D2C}" dt="2026-04-10T23:05:56.700" v="2815" actId="207"/>
        <pc:sldMkLst>
          <pc:docMk/>
          <pc:sldMk cId="1424231797" sldId="356"/>
        </pc:sldMkLst>
        <pc:spChg chg="add mod">
          <ac:chgData name="Eugenia E Haven" userId="e587682b230253f5" providerId="LiveId" clId="{292BEFBA-77C1-4675-9B36-937615D17D2C}" dt="2026-04-10T23:05:56.700" v="2815" actId="207"/>
          <ac:spMkLst>
            <pc:docMk/>
            <pc:sldMk cId="1424231797" sldId="356"/>
            <ac:spMk id="6" creationId="{B98732F1-A503-D8EA-A319-2EF7E86B9071}"/>
          </ac:spMkLst>
        </pc:spChg>
        <pc:picChg chg="mod">
          <ac:chgData name="Eugenia E Haven" userId="e587682b230253f5" providerId="LiveId" clId="{292BEFBA-77C1-4675-9B36-937615D17D2C}" dt="2026-03-23T00:33:26.587" v="705" actId="1076"/>
          <ac:picMkLst>
            <pc:docMk/>
            <pc:sldMk cId="1424231797" sldId="356"/>
            <ac:picMk id="2" creationId="{ABBE1542-881C-F555-A908-7F8FA3272D10}"/>
          </ac:picMkLst>
        </pc:picChg>
      </pc:sldChg>
      <pc:sldChg chg="addSp modSp add mod modAnim">
        <pc:chgData name="Eugenia E Haven" userId="e587682b230253f5" providerId="LiveId" clId="{292BEFBA-77C1-4675-9B36-937615D17D2C}" dt="2026-04-10T23:06:26.443" v="2817" actId="207"/>
        <pc:sldMkLst>
          <pc:docMk/>
          <pc:sldMk cId="580096307" sldId="357"/>
        </pc:sldMkLst>
        <pc:spChg chg="add mod">
          <ac:chgData name="Eugenia E Haven" userId="e587682b230253f5" providerId="LiveId" clId="{292BEFBA-77C1-4675-9B36-937615D17D2C}" dt="2026-04-08T03:03:06.944" v="2317" actId="208"/>
          <ac:spMkLst>
            <pc:docMk/>
            <pc:sldMk cId="580096307" sldId="357"/>
            <ac:spMk id="4" creationId="{9C6C2F07-B4FB-93CC-7F60-1BA3751E1366}"/>
          </ac:spMkLst>
        </pc:spChg>
        <pc:spChg chg="add mod">
          <ac:chgData name="Eugenia E Haven" userId="e587682b230253f5" providerId="LiveId" clId="{292BEFBA-77C1-4675-9B36-937615D17D2C}" dt="2026-04-10T23:06:26.443" v="2817" actId="207"/>
          <ac:spMkLst>
            <pc:docMk/>
            <pc:sldMk cId="580096307" sldId="357"/>
            <ac:spMk id="5" creationId="{DD362F58-765F-3879-6F99-79D40A422DD5}"/>
          </ac:spMkLst>
        </pc:spChg>
        <pc:picChg chg="mod">
          <ac:chgData name="Eugenia E Haven" userId="e587682b230253f5" providerId="LiveId" clId="{292BEFBA-77C1-4675-9B36-937615D17D2C}" dt="2026-03-23T00:40:26.732" v="756" actId="1076"/>
          <ac:picMkLst>
            <pc:docMk/>
            <pc:sldMk cId="580096307" sldId="357"/>
            <ac:picMk id="2" creationId="{30E1512A-0CDA-B20F-24CA-2259716BC5A7}"/>
          </ac:picMkLst>
        </pc:picChg>
      </pc:sldChg>
      <pc:sldChg chg="addSp delSp modSp add mod">
        <pc:chgData name="Eugenia E Haven" userId="e587682b230253f5" providerId="LiveId" clId="{292BEFBA-77C1-4675-9B36-937615D17D2C}" dt="2026-04-08T16:12:59.159" v="2351" actId="1076"/>
        <pc:sldMkLst>
          <pc:docMk/>
          <pc:sldMk cId="4048948600" sldId="358"/>
        </pc:sldMkLst>
        <pc:spChg chg="add mod">
          <ac:chgData name="Eugenia E Haven" userId="e587682b230253f5" providerId="LiveId" clId="{292BEFBA-77C1-4675-9B36-937615D17D2C}" dt="2026-04-08T02:49:09.990" v="2284" actId="207"/>
          <ac:spMkLst>
            <pc:docMk/>
            <pc:sldMk cId="4048948600" sldId="358"/>
            <ac:spMk id="4" creationId="{7595EF5F-693F-9E07-FEFE-DD51B72A07BA}"/>
          </ac:spMkLst>
        </pc:spChg>
        <pc:spChg chg="add mod">
          <ac:chgData name="Eugenia E Haven" userId="e587682b230253f5" providerId="LiveId" clId="{292BEFBA-77C1-4675-9B36-937615D17D2C}" dt="2026-03-23T00:48:33.583" v="780" actId="207"/>
          <ac:spMkLst>
            <pc:docMk/>
            <pc:sldMk cId="4048948600" sldId="358"/>
            <ac:spMk id="10" creationId="{43C27D19-CBFC-4E0C-191F-E2BDEA6E55A9}"/>
          </ac:spMkLst>
        </pc:spChg>
        <pc:graphicFrameChg chg="add mod modGraphic">
          <ac:chgData name="Eugenia E Haven" userId="e587682b230253f5" providerId="LiveId" clId="{292BEFBA-77C1-4675-9B36-937615D17D2C}" dt="2026-04-08T16:12:59.159" v="2351" actId="1076"/>
          <ac:graphicFrameMkLst>
            <pc:docMk/>
            <pc:sldMk cId="4048948600" sldId="358"/>
            <ac:graphicFrameMk id="9" creationId="{1BCEFAD7-9F7F-984D-C0EF-FAC9EEF90009}"/>
          </ac:graphicFrameMkLst>
        </pc:graphicFrameChg>
      </pc:sldChg>
      <pc:sldChg chg="addSp modSp add">
        <pc:chgData name="Eugenia E Haven" userId="e587682b230253f5" providerId="LiveId" clId="{292BEFBA-77C1-4675-9B36-937615D17D2C}" dt="2026-04-08T02:53:19.596" v="2293" actId="339"/>
        <pc:sldMkLst>
          <pc:docMk/>
          <pc:sldMk cId="990027353" sldId="359"/>
        </pc:sldMkLst>
        <pc:picChg chg="add mod">
          <ac:chgData name="Eugenia E Haven" userId="e587682b230253f5" providerId="LiveId" clId="{292BEFBA-77C1-4675-9B36-937615D17D2C}" dt="2026-04-08T02:53:19.596" v="2293" actId="339"/>
          <ac:picMkLst>
            <pc:docMk/>
            <pc:sldMk cId="990027353" sldId="359"/>
            <ac:picMk id="8194" creationId="{4C1ED60C-21F4-AF48-06EB-CD5437781ABC}"/>
          </ac:picMkLst>
        </pc:picChg>
      </pc:sldChg>
      <pc:sldChg chg="addSp modSp add mod">
        <pc:chgData name="Eugenia E Haven" userId="e587682b230253f5" providerId="LiveId" clId="{292BEFBA-77C1-4675-9B36-937615D17D2C}" dt="2026-04-08T16:23:27.959" v="2379" actId="207"/>
        <pc:sldMkLst>
          <pc:docMk/>
          <pc:sldMk cId="3109758717" sldId="360"/>
        </pc:sldMkLst>
        <pc:spChg chg="add mod">
          <ac:chgData name="Eugenia E Haven" userId="e587682b230253f5" providerId="LiveId" clId="{292BEFBA-77C1-4675-9B36-937615D17D2C}" dt="2026-04-08T16:23:27.959" v="2379" actId="207"/>
          <ac:spMkLst>
            <pc:docMk/>
            <pc:sldMk cId="3109758717" sldId="360"/>
            <ac:spMk id="4" creationId="{6C778332-CA6E-8FDB-9D1C-1836EEF97F12}"/>
          </ac:spMkLst>
        </pc:spChg>
        <pc:picChg chg="add mod">
          <ac:chgData name="Eugenia E Haven" userId="e587682b230253f5" providerId="LiveId" clId="{292BEFBA-77C1-4675-9B36-937615D17D2C}" dt="2026-04-08T02:55:24.164" v="2297" actId="339"/>
          <ac:picMkLst>
            <pc:docMk/>
            <pc:sldMk cId="3109758717" sldId="360"/>
            <ac:picMk id="9218" creationId="{3E5D3CFA-0E94-7BDB-3061-45AA843A71A0}"/>
          </ac:picMkLst>
        </pc:picChg>
      </pc:sldChg>
      <pc:sldChg chg="addSp modSp add mod modAnim">
        <pc:chgData name="Eugenia E Haven" userId="e587682b230253f5" providerId="LiveId" clId="{292BEFBA-77C1-4675-9B36-937615D17D2C}" dt="2026-04-10T23:07:39.285" v="2823" actId="208"/>
        <pc:sldMkLst>
          <pc:docMk/>
          <pc:sldMk cId="86504264" sldId="361"/>
        </pc:sldMkLst>
        <pc:spChg chg="add mod">
          <ac:chgData name="Eugenia E Haven" userId="e587682b230253f5" providerId="LiveId" clId="{292BEFBA-77C1-4675-9B36-937615D17D2C}" dt="2026-04-10T23:07:39.285" v="2823" actId="208"/>
          <ac:spMkLst>
            <pc:docMk/>
            <pc:sldMk cId="86504264" sldId="361"/>
            <ac:spMk id="4" creationId="{441B4BC7-2BCA-0BA7-E7EF-9AEE395284C5}"/>
          </ac:spMkLst>
        </pc:spChg>
      </pc:sldChg>
      <pc:sldChg chg="add del">
        <pc:chgData name="Eugenia E Haven" userId="e587682b230253f5" providerId="LiveId" clId="{292BEFBA-77C1-4675-9B36-937615D17D2C}" dt="2026-04-08T12:32:09.178" v="2327" actId="2696"/>
        <pc:sldMkLst>
          <pc:docMk/>
          <pc:sldMk cId="3222155428" sldId="361"/>
        </pc:sldMkLst>
      </pc:sldChg>
      <pc:sldChg chg="addSp modSp add mod modAnim">
        <pc:chgData name="Eugenia E Haven" userId="e587682b230253f5" providerId="LiveId" clId="{292BEFBA-77C1-4675-9B36-937615D17D2C}" dt="2026-04-10T23:11:19.877" v="2832"/>
        <pc:sldMkLst>
          <pc:docMk/>
          <pc:sldMk cId="2542152050" sldId="362"/>
        </pc:sldMkLst>
        <pc:spChg chg="add mod">
          <ac:chgData name="Eugenia E Haven" userId="e587682b230253f5" providerId="LiveId" clId="{292BEFBA-77C1-4675-9B36-937615D17D2C}" dt="2026-04-10T23:10:41.089" v="2827" actId="207"/>
          <ac:spMkLst>
            <pc:docMk/>
            <pc:sldMk cId="2542152050" sldId="362"/>
            <ac:spMk id="4" creationId="{E98B0345-9F4D-126A-8FA3-7F16ED89D626}"/>
          </ac:spMkLst>
        </pc:spChg>
        <pc:spChg chg="add mod">
          <ac:chgData name="Eugenia E Haven" userId="e587682b230253f5" providerId="LiveId" clId="{292BEFBA-77C1-4675-9B36-937615D17D2C}" dt="2026-04-10T23:11:00.568" v="2830" actId="1076"/>
          <ac:spMkLst>
            <pc:docMk/>
            <pc:sldMk cId="2542152050" sldId="362"/>
            <ac:spMk id="6" creationId="{CEEA44CB-45E2-A141-6017-39EF972EA7C9}"/>
          </ac:spMkLst>
        </pc:spChg>
        <pc:spChg chg="add mod">
          <ac:chgData name="Eugenia E Haven" userId="e587682b230253f5" providerId="LiveId" clId="{292BEFBA-77C1-4675-9B36-937615D17D2C}" dt="2026-04-10T23:10:54.806" v="2829" actId="207"/>
          <ac:spMkLst>
            <pc:docMk/>
            <pc:sldMk cId="2542152050" sldId="362"/>
            <ac:spMk id="8" creationId="{BD0E669A-337F-CC3A-AD55-5DAF8C4D879B}"/>
          </ac:spMkLst>
        </pc:spChg>
      </pc:sldChg>
      <pc:sldChg chg="addSp modSp add mod modAnim">
        <pc:chgData name="Eugenia E Haven" userId="e587682b230253f5" providerId="LiveId" clId="{292BEFBA-77C1-4675-9B36-937615D17D2C}" dt="2026-04-10T23:12:03.838" v="2834"/>
        <pc:sldMkLst>
          <pc:docMk/>
          <pc:sldMk cId="1905276309" sldId="363"/>
        </pc:sldMkLst>
        <pc:spChg chg="add mod">
          <ac:chgData name="Eugenia E Haven" userId="e587682b230253f5" providerId="LiveId" clId="{292BEFBA-77C1-4675-9B36-937615D17D2C}" dt="2026-04-10T23:12:00.485" v="2833" actId="1076"/>
          <ac:spMkLst>
            <pc:docMk/>
            <pc:sldMk cId="1905276309" sldId="363"/>
            <ac:spMk id="4" creationId="{4BFA73ED-85AD-30B1-0B03-A9CB11E2C35F}"/>
          </ac:spMkLst>
        </pc:spChg>
      </pc:sldChg>
      <pc:sldChg chg="addSp modSp add mod ord">
        <pc:chgData name="Eugenia E Haven" userId="e587682b230253f5" providerId="LiveId" clId="{292BEFBA-77C1-4675-9B36-937615D17D2C}" dt="2026-04-08T16:54:31.878" v="2433" actId="208"/>
        <pc:sldMkLst>
          <pc:docMk/>
          <pc:sldMk cId="2386727052" sldId="364"/>
        </pc:sldMkLst>
        <pc:spChg chg="add mod">
          <ac:chgData name="Eugenia E Haven" userId="e587682b230253f5" providerId="LiveId" clId="{292BEFBA-77C1-4675-9B36-937615D17D2C}" dt="2026-04-08T16:54:31.878" v="2433" actId="208"/>
          <ac:spMkLst>
            <pc:docMk/>
            <pc:sldMk cId="2386727052" sldId="364"/>
            <ac:spMk id="4" creationId="{1CF985E7-425F-74D3-8733-C171C5B061A9}"/>
          </ac:spMkLst>
        </pc:spChg>
      </pc:sldChg>
      <pc:sldChg chg="addSp delSp modSp add mod">
        <pc:chgData name="Eugenia E Haven" userId="e587682b230253f5" providerId="LiveId" clId="{292BEFBA-77C1-4675-9B36-937615D17D2C}" dt="2026-04-10T23:08:05.663" v="2824" actId="207"/>
        <pc:sldMkLst>
          <pc:docMk/>
          <pc:sldMk cId="2005659662" sldId="365"/>
        </pc:sldMkLst>
        <pc:spChg chg="add mod">
          <ac:chgData name="Eugenia E Haven" userId="e587682b230253f5" providerId="LiveId" clId="{292BEFBA-77C1-4675-9B36-937615D17D2C}" dt="2026-04-10T23:08:05.663" v="2824" actId="207"/>
          <ac:spMkLst>
            <pc:docMk/>
            <pc:sldMk cId="2005659662" sldId="365"/>
            <ac:spMk id="4" creationId="{428EB203-FF02-D4F1-DF87-4413E07276E5}"/>
          </ac:spMkLst>
        </pc:spChg>
        <pc:spChg chg="add mod">
          <ac:chgData name="Eugenia E Haven" userId="e587682b230253f5" providerId="LiveId" clId="{292BEFBA-77C1-4675-9B36-937615D17D2C}" dt="2026-04-08T02:56:41.484" v="2299" actId="113"/>
          <ac:spMkLst>
            <pc:docMk/>
            <pc:sldMk cId="2005659662" sldId="365"/>
            <ac:spMk id="6" creationId="{4246FB6F-2B7A-DCFD-D973-994F8C0627BF}"/>
          </ac:spMkLst>
        </pc:spChg>
      </pc:sldChg>
      <pc:sldChg chg="addSp modSp add mod">
        <pc:chgData name="Eugenia E Haven" userId="e587682b230253f5" providerId="LiveId" clId="{292BEFBA-77C1-4675-9B36-937615D17D2C}" dt="2026-04-10T23:10:31.613" v="2826" actId="207"/>
        <pc:sldMkLst>
          <pc:docMk/>
          <pc:sldMk cId="2635278781" sldId="366"/>
        </pc:sldMkLst>
        <pc:spChg chg="add mod">
          <ac:chgData name="Eugenia E Haven" userId="e587682b230253f5" providerId="LiveId" clId="{292BEFBA-77C1-4675-9B36-937615D17D2C}" dt="2026-04-10T23:10:31.613" v="2826" actId="207"/>
          <ac:spMkLst>
            <pc:docMk/>
            <pc:sldMk cId="2635278781" sldId="366"/>
            <ac:spMk id="4" creationId="{55A024AD-DBDA-2568-EA9C-A6860E2EE1FA}"/>
          </ac:spMkLst>
        </pc:spChg>
      </pc:sldChg>
      <pc:sldChg chg="add del">
        <pc:chgData name="Eugenia E Haven" userId="e587682b230253f5" providerId="LiveId" clId="{292BEFBA-77C1-4675-9B36-937615D17D2C}" dt="2026-03-23T20:01:23.517" v="1175" actId="2696"/>
        <pc:sldMkLst>
          <pc:docMk/>
          <pc:sldMk cId="1595499080" sldId="367"/>
        </pc:sldMkLst>
      </pc:sldChg>
      <pc:sldChg chg="addSp delSp modSp add mod">
        <pc:chgData name="Eugenia E Haven" userId="e587682b230253f5" providerId="LiveId" clId="{292BEFBA-77C1-4675-9B36-937615D17D2C}" dt="2026-04-08T19:30:52.094" v="2502" actId="208"/>
        <pc:sldMkLst>
          <pc:docMk/>
          <pc:sldMk cId="4217665450" sldId="367"/>
        </pc:sldMkLst>
        <pc:spChg chg="add mod">
          <ac:chgData name="Eugenia E Haven" userId="e587682b230253f5" providerId="LiveId" clId="{292BEFBA-77C1-4675-9B36-937615D17D2C}" dt="2026-04-08T19:30:52.094" v="2502" actId="208"/>
          <ac:spMkLst>
            <pc:docMk/>
            <pc:sldMk cId="4217665450" sldId="367"/>
            <ac:spMk id="4" creationId="{D5D4DB53-959F-61AA-0DCF-7308A58A74F4}"/>
          </ac:spMkLst>
        </pc:spChg>
        <pc:spChg chg="add mod">
          <ac:chgData name="Eugenia E Haven" userId="e587682b230253f5" providerId="LiveId" clId="{292BEFBA-77C1-4675-9B36-937615D17D2C}" dt="2026-03-23T20:08:13.596" v="1213" actId="208"/>
          <ac:spMkLst>
            <pc:docMk/>
            <pc:sldMk cId="4217665450" sldId="367"/>
            <ac:spMk id="6" creationId="{8BF99101-0D78-4E22-DC87-D31D0E5D539D}"/>
          </ac:spMkLst>
        </pc:spChg>
      </pc:sldChg>
      <pc:sldChg chg="addSp modSp add mod">
        <pc:chgData name="Eugenia E Haven" userId="e587682b230253f5" providerId="LiveId" clId="{292BEFBA-77C1-4675-9B36-937615D17D2C}" dt="2026-03-23T20:11:26.402" v="1230" actId="208"/>
        <pc:sldMkLst>
          <pc:docMk/>
          <pc:sldMk cId="1562906111" sldId="368"/>
        </pc:sldMkLst>
        <pc:spChg chg="add mod">
          <ac:chgData name="Eugenia E Haven" userId="e587682b230253f5" providerId="LiveId" clId="{292BEFBA-77C1-4675-9B36-937615D17D2C}" dt="2026-03-23T20:11:14.534" v="1228" actId="208"/>
          <ac:spMkLst>
            <pc:docMk/>
            <pc:sldMk cId="1562906111" sldId="368"/>
            <ac:spMk id="4" creationId="{9DC14691-8B69-1386-5C80-F0DAC9AF6590}"/>
          </ac:spMkLst>
        </pc:spChg>
        <pc:picChg chg="add mod">
          <ac:chgData name="Eugenia E Haven" userId="e587682b230253f5" providerId="LiveId" clId="{292BEFBA-77C1-4675-9B36-937615D17D2C}" dt="2026-03-23T20:11:26.402" v="1230" actId="208"/>
          <ac:picMkLst>
            <pc:docMk/>
            <pc:sldMk cId="1562906111" sldId="368"/>
            <ac:picMk id="3074" creationId="{C58A7DF4-AADE-1786-ED26-DE5EAB13BFE2}"/>
          </ac:picMkLst>
        </pc:picChg>
      </pc:sldChg>
      <pc:sldChg chg="add del">
        <pc:chgData name="Eugenia E Haven" userId="e587682b230253f5" providerId="LiveId" clId="{292BEFBA-77C1-4675-9B36-937615D17D2C}" dt="2026-03-23T20:01:23.517" v="1175" actId="2696"/>
        <pc:sldMkLst>
          <pc:docMk/>
          <pc:sldMk cId="3308071064" sldId="368"/>
        </pc:sldMkLst>
      </pc:sldChg>
      <pc:sldChg chg="addSp modSp add mod">
        <pc:chgData name="Eugenia E Haven" userId="e587682b230253f5" providerId="LiveId" clId="{292BEFBA-77C1-4675-9B36-937615D17D2C}" dt="2026-04-10T21:56:34.932" v="2708" actId="207"/>
        <pc:sldMkLst>
          <pc:docMk/>
          <pc:sldMk cId="920191143" sldId="369"/>
        </pc:sldMkLst>
        <pc:spChg chg="add mod">
          <ac:chgData name="Eugenia E Haven" userId="e587682b230253f5" providerId="LiveId" clId="{292BEFBA-77C1-4675-9B36-937615D17D2C}" dt="2026-04-10T21:56:34.932" v="2708" actId="207"/>
          <ac:spMkLst>
            <pc:docMk/>
            <pc:sldMk cId="920191143" sldId="369"/>
            <ac:spMk id="4" creationId="{D969BECB-C8F4-FE93-6E8B-CDEC751F02A8}"/>
          </ac:spMkLst>
        </pc:spChg>
      </pc:sldChg>
      <pc:sldChg chg="add del">
        <pc:chgData name="Eugenia E Haven" userId="e587682b230253f5" providerId="LiveId" clId="{292BEFBA-77C1-4675-9B36-937615D17D2C}" dt="2026-03-23T20:01:23.517" v="1175" actId="2696"/>
        <pc:sldMkLst>
          <pc:docMk/>
          <pc:sldMk cId="3867313909" sldId="369"/>
        </pc:sldMkLst>
      </pc:sldChg>
      <pc:sldChg chg="addSp modSp add del">
        <pc:chgData name="Eugenia E Haven" userId="e587682b230253f5" providerId="LiveId" clId="{292BEFBA-77C1-4675-9B36-937615D17D2C}" dt="2026-04-10T21:57:16.309" v="2709" actId="47"/>
        <pc:sldMkLst>
          <pc:docMk/>
          <pc:sldMk cId="2751735886" sldId="370"/>
        </pc:sldMkLst>
      </pc:sldChg>
      <pc:sldChg chg="add del">
        <pc:chgData name="Eugenia E Haven" userId="e587682b230253f5" providerId="LiveId" clId="{292BEFBA-77C1-4675-9B36-937615D17D2C}" dt="2026-03-23T20:01:23.517" v="1175" actId="2696"/>
        <pc:sldMkLst>
          <pc:docMk/>
          <pc:sldMk cId="3645983174" sldId="370"/>
        </pc:sldMkLst>
      </pc:sldChg>
      <pc:sldChg chg="addSp modSp add mod">
        <pc:chgData name="Eugenia E Haven" userId="e587682b230253f5" providerId="LiveId" clId="{292BEFBA-77C1-4675-9B36-937615D17D2C}" dt="2026-04-10T22:46:29.127" v="2749" actId="207"/>
        <pc:sldMkLst>
          <pc:docMk/>
          <pc:sldMk cId="376376947" sldId="371"/>
        </pc:sldMkLst>
        <pc:spChg chg="add mod">
          <ac:chgData name="Eugenia E Haven" userId="e587682b230253f5" providerId="LiveId" clId="{292BEFBA-77C1-4675-9B36-937615D17D2C}" dt="2026-04-10T22:46:29.127" v="2749" actId="207"/>
          <ac:spMkLst>
            <pc:docMk/>
            <pc:sldMk cId="376376947" sldId="371"/>
            <ac:spMk id="4" creationId="{1F23163A-7E5B-BF2B-56F3-FB989F2D61FF}"/>
          </ac:spMkLst>
        </pc:spChg>
      </pc:sldChg>
      <pc:sldChg chg="add del">
        <pc:chgData name="Eugenia E Haven" userId="e587682b230253f5" providerId="LiveId" clId="{292BEFBA-77C1-4675-9B36-937615D17D2C}" dt="2026-03-23T20:01:23.517" v="1175" actId="2696"/>
        <pc:sldMkLst>
          <pc:docMk/>
          <pc:sldMk cId="3681079186" sldId="371"/>
        </pc:sldMkLst>
      </pc:sldChg>
      <pc:sldChg chg="add del">
        <pc:chgData name="Eugenia E Haven" userId="e587682b230253f5" providerId="LiveId" clId="{292BEFBA-77C1-4675-9B36-937615D17D2C}" dt="2026-03-25T21:18:09.084" v="1579" actId="2696"/>
        <pc:sldMkLst>
          <pc:docMk/>
          <pc:sldMk cId="1375397605" sldId="372"/>
        </pc:sldMkLst>
      </pc:sldChg>
      <pc:sldChg chg="add del">
        <pc:chgData name="Eugenia E Haven" userId="e587682b230253f5" providerId="LiveId" clId="{292BEFBA-77C1-4675-9B36-937615D17D2C}" dt="2026-03-25T21:18:57.063" v="1585" actId="47"/>
        <pc:sldMkLst>
          <pc:docMk/>
          <pc:sldMk cId="2117683369" sldId="372"/>
        </pc:sldMkLst>
      </pc:sldChg>
      <pc:sldChg chg="add del">
        <pc:chgData name="Eugenia E Haven" userId="e587682b230253f5" providerId="LiveId" clId="{292BEFBA-77C1-4675-9B36-937615D17D2C}" dt="2026-04-08T12:32:09.178" v="2327" actId="2696"/>
        <pc:sldMkLst>
          <pc:docMk/>
          <pc:sldMk cId="189681193" sldId="373"/>
        </pc:sldMkLst>
      </pc:sldChg>
      <pc:sldChg chg="addSp modSp add mod setBg">
        <pc:chgData name="Eugenia E Haven" userId="e587682b230253f5" providerId="LiveId" clId="{292BEFBA-77C1-4675-9B36-937615D17D2C}" dt="2026-04-10T21:19:14.199" v="2620" actId="1076"/>
        <pc:sldMkLst>
          <pc:docMk/>
          <pc:sldMk cId="1103753681" sldId="373"/>
        </pc:sldMkLst>
        <pc:spChg chg="add">
          <ac:chgData name="Eugenia E Haven" userId="e587682b230253f5" providerId="LiveId" clId="{292BEFBA-77C1-4675-9B36-937615D17D2C}" dt="2026-04-10T19:49:52.127" v="2592"/>
          <ac:spMkLst>
            <pc:docMk/>
            <pc:sldMk cId="1103753681" sldId="373"/>
            <ac:spMk id="3" creationId="{8B83CB83-EB7C-27BA-74BF-2218984D1A05}"/>
          </ac:spMkLst>
        </pc:spChg>
        <pc:spChg chg="add">
          <ac:chgData name="Eugenia E Haven" userId="e587682b230253f5" providerId="LiveId" clId="{292BEFBA-77C1-4675-9B36-937615D17D2C}" dt="2026-04-10T19:49:52.127" v="2592"/>
          <ac:spMkLst>
            <pc:docMk/>
            <pc:sldMk cId="1103753681" sldId="373"/>
            <ac:spMk id="4" creationId="{0E6DCC1B-0C76-125C-9B5C-381F507CD5A0}"/>
          </ac:spMkLst>
        </pc:spChg>
        <pc:spChg chg="add">
          <ac:chgData name="Eugenia E Haven" userId="e587682b230253f5" providerId="LiveId" clId="{292BEFBA-77C1-4675-9B36-937615D17D2C}" dt="2026-04-10T19:49:52.127" v="2592"/>
          <ac:spMkLst>
            <pc:docMk/>
            <pc:sldMk cId="1103753681" sldId="373"/>
            <ac:spMk id="5" creationId="{5BB2570E-A6A0-790B-00F5-0CAA38972771}"/>
          </ac:spMkLst>
        </pc:spChg>
        <pc:spChg chg="add">
          <ac:chgData name="Eugenia E Haven" userId="e587682b230253f5" providerId="LiveId" clId="{292BEFBA-77C1-4675-9B36-937615D17D2C}" dt="2026-04-10T19:49:52.127" v="2592"/>
          <ac:spMkLst>
            <pc:docMk/>
            <pc:sldMk cId="1103753681" sldId="373"/>
            <ac:spMk id="6" creationId="{27B79471-3393-2F06-79C6-406DF75B44CD}"/>
          </ac:spMkLst>
        </pc:spChg>
        <pc:spChg chg="add mod">
          <ac:chgData name="Eugenia E Haven" userId="e587682b230253f5" providerId="LiveId" clId="{292BEFBA-77C1-4675-9B36-937615D17D2C}" dt="2026-04-10T19:49:58.313" v="2594"/>
          <ac:spMkLst>
            <pc:docMk/>
            <pc:sldMk cId="1103753681" sldId="373"/>
            <ac:spMk id="7" creationId="{8A897B58-A2C9-CECB-87CB-080EC6BA145B}"/>
          </ac:spMkLst>
        </pc:spChg>
        <pc:spChg chg="add mod">
          <ac:chgData name="Eugenia E Haven" userId="e587682b230253f5" providerId="LiveId" clId="{292BEFBA-77C1-4675-9B36-937615D17D2C}" dt="2026-04-10T19:49:58.313" v="2594"/>
          <ac:spMkLst>
            <pc:docMk/>
            <pc:sldMk cId="1103753681" sldId="373"/>
            <ac:spMk id="8" creationId="{91628744-8EDE-BF64-6971-45F2C63B5710}"/>
          </ac:spMkLst>
        </pc:spChg>
        <pc:spChg chg="add mod">
          <ac:chgData name="Eugenia E Haven" userId="e587682b230253f5" providerId="LiveId" clId="{292BEFBA-77C1-4675-9B36-937615D17D2C}" dt="2026-04-10T19:49:58.313" v="2594"/>
          <ac:spMkLst>
            <pc:docMk/>
            <pc:sldMk cId="1103753681" sldId="373"/>
            <ac:spMk id="9" creationId="{B400C498-C868-504E-E5D0-7347CACB921E}"/>
          </ac:spMkLst>
        </pc:spChg>
        <pc:spChg chg="add mod">
          <ac:chgData name="Eugenia E Haven" userId="e587682b230253f5" providerId="LiveId" clId="{292BEFBA-77C1-4675-9B36-937615D17D2C}" dt="2026-04-10T19:49:58.313" v="2594"/>
          <ac:spMkLst>
            <pc:docMk/>
            <pc:sldMk cId="1103753681" sldId="373"/>
            <ac:spMk id="10" creationId="{645A6334-4999-AF50-A217-FBCB0AD8DEE6}"/>
          </ac:spMkLst>
        </pc:spChg>
        <pc:spChg chg="add">
          <ac:chgData name="Eugenia E Haven" userId="e587682b230253f5" providerId="LiveId" clId="{292BEFBA-77C1-4675-9B36-937615D17D2C}" dt="2026-04-10T19:50:14.868" v="2596"/>
          <ac:spMkLst>
            <pc:docMk/>
            <pc:sldMk cId="1103753681" sldId="373"/>
            <ac:spMk id="11" creationId="{2873FD0A-469E-F258-39C0-0B1843B2CEFF}"/>
          </ac:spMkLst>
        </pc:spChg>
        <pc:spChg chg="add">
          <ac:chgData name="Eugenia E Haven" userId="e587682b230253f5" providerId="LiveId" clId="{292BEFBA-77C1-4675-9B36-937615D17D2C}" dt="2026-04-10T19:50:14.868" v="2596"/>
          <ac:spMkLst>
            <pc:docMk/>
            <pc:sldMk cId="1103753681" sldId="373"/>
            <ac:spMk id="12" creationId="{9A7416C9-1373-14B8-2291-EF0BE407D266}"/>
          </ac:spMkLst>
        </pc:spChg>
        <pc:spChg chg="add">
          <ac:chgData name="Eugenia E Haven" userId="e587682b230253f5" providerId="LiveId" clId="{292BEFBA-77C1-4675-9B36-937615D17D2C}" dt="2026-04-10T19:50:14.868" v="2596"/>
          <ac:spMkLst>
            <pc:docMk/>
            <pc:sldMk cId="1103753681" sldId="373"/>
            <ac:spMk id="13" creationId="{A00E1460-B2ED-CA01-CA3A-3ABD84DB7C5A}"/>
          </ac:spMkLst>
        </pc:spChg>
        <pc:spChg chg="add">
          <ac:chgData name="Eugenia E Haven" userId="e587682b230253f5" providerId="LiveId" clId="{292BEFBA-77C1-4675-9B36-937615D17D2C}" dt="2026-04-10T21:17:43.405" v="2610"/>
          <ac:spMkLst>
            <pc:docMk/>
            <pc:sldMk cId="1103753681" sldId="373"/>
            <ac:spMk id="16" creationId="{9B08EACC-CBE9-7469-2D3A-35FC1393C1A1}"/>
          </ac:spMkLst>
        </pc:spChg>
        <pc:spChg chg="add">
          <ac:chgData name="Eugenia E Haven" userId="e587682b230253f5" providerId="LiveId" clId="{292BEFBA-77C1-4675-9B36-937615D17D2C}" dt="2026-04-10T21:17:43.405" v="2610"/>
          <ac:spMkLst>
            <pc:docMk/>
            <pc:sldMk cId="1103753681" sldId="373"/>
            <ac:spMk id="17" creationId="{C3CB116C-490A-2097-F0F9-8D0C1401B72E}"/>
          </ac:spMkLst>
        </pc:spChg>
        <pc:spChg chg="add">
          <ac:chgData name="Eugenia E Haven" userId="e587682b230253f5" providerId="LiveId" clId="{292BEFBA-77C1-4675-9B36-937615D17D2C}" dt="2026-04-10T21:17:43.405" v="2610"/>
          <ac:spMkLst>
            <pc:docMk/>
            <pc:sldMk cId="1103753681" sldId="373"/>
            <ac:spMk id="18" creationId="{49A820AE-EDD3-8660-1986-E0E1225721EE}"/>
          </ac:spMkLst>
        </pc:spChg>
        <pc:spChg chg="add">
          <ac:chgData name="Eugenia E Haven" userId="e587682b230253f5" providerId="LiveId" clId="{292BEFBA-77C1-4675-9B36-937615D17D2C}" dt="2026-04-10T21:17:43.405" v="2610"/>
          <ac:spMkLst>
            <pc:docMk/>
            <pc:sldMk cId="1103753681" sldId="373"/>
            <ac:spMk id="19" creationId="{91C77C71-BBC3-0E53-F2A2-C378D0A684B0}"/>
          </ac:spMkLst>
        </pc:spChg>
        <pc:picChg chg="add mod modCrop">
          <ac:chgData name="Eugenia E Haven" userId="e587682b230253f5" providerId="LiveId" clId="{292BEFBA-77C1-4675-9B36-937615D17D2C}" dt="2026-04-10T19:52:47.109" v="2609" actId="14100"/>
          <ac:picMkLst>
            <pc:docMk/>
            <pc:sldMk cId="1103753681" sldId="373"/>
            <ac:picMk id="15" creationId="{EC88D1FD-3F49-7516-33F3-DD5190586D30}"/>
          </ac:picMkLst>
        </pc:picChg>
        <pc:picChg chg="add mod modCrop">
          <ac:chgData name="Eugenia E Haven" userId="e587682b230253f5" providerId="LiveId" clId="{292BEFBA-77C1-4675-9B36-937615D17D2C}" dt="2026-04-10T21:19:14.199" v="2620" actId="1076"/>
          <ac:picMkLst>
            <pc:docMk/>
            <pc:sldMk cId="1103753681" sldId="373"/>
            <ac:picMk id="21" creationId="{32F494BE-976D-8E82-E1F9-1DB988DA462C}"/>
          </ac:picMkLst>
        </pc:picChg>
      </pc:sldChg>
      <pc:sldChg chg="addSp modSp add mod">
        <pc:chgData name="Eugenia E Haven" userId="e587682b230253f5" providerId="LiveId" clId="{292BEFBA-77C1-4675-9B36-937615D17D2C}" dt="2026-04-10T22:46:59.607" v="2750" actId="207"/>
        <pc:sldMkLst>
          <pc:docMk/>
          <pc:sldMk cId="486914199" sldId="374"/>
        </pc:sldMkLst>
        <pc:spChg chg="add mod">
          <ac:chgData name="Eugenia E Haven" userId="e587682b230253f5" providerId="LiveId" clId="{292BEFBA-77C1-4675-9B36-937615D17D2C}" dt="2026-04-10T22:46:59.607" v="2750" actId="207"/>
          <ac:spMkLst>
            <pc:docMk/>
            <pc:sldMk cId="486914199" sldId="374"/>
            <ac:spMk id="4" creationId="{6A2FE18F-12D2-2AF0-5BBB-7E82BBA4A66B}"/>
          </ac:spMkLst>
        </pc:spChg>
      </pc:sldChg>
      <pc:sldChg chg="addSp modSp add mod">
        <pc:chgData name="Eugenia E Haven" userId="e587682b230253f5" providerId="LiveId" clId="{292BEFBA-77C1-4675-9B36-937615D17D2C}" dt="2026-04-10T22:47:58.381" v="2751" actId="208"/>
        <pc:sldMkLst>
          <pc:docMk/>
          <pc:sldMk cId="2196717029" sldId="375"/>
        </pc:sldMkLst>
        <pc:spChg chg="add mod">
          <ac:chgData name="Eugenia E Haven" userId="e587682b230253f5" providerId="LiveId" clId="{292BEFBA-77C1-4675-9B36-937615D17D2C}" dt="2026-04-10T22:47:58.381" v="2751" actId="208"/>
          <ac:spMkLst>
            <pc:docMk/>
            <pc:sldMk cId="2196717029" sldId="375"/>
            <ac:spMk id="4" creationId="{DFB6E038-09B3-6AA0-8F2B-3A0D775013E2}"/>
          </ac:spMkLst>
        </pc:spChg>
      </pc:sldChg>
      <pc:sldChg chg="addSp delSp modSp add mod">
        <pc:chgData name="Eugenia E Haven" userId="e587682b230253f5" providerId="LiveId" clId="{292BEFBA-77C1-4675-9B36-937615D17D2C}" dt="2026-04-10T22:00:10.690" v="2717" actId="207"/>
        <pc:sldMkLst>
          <pc:docMk/>
          <pc:sldMk cId="857467731" sldId="376"/>
        </pc:sldMkLst>
        <pc:spChg chg="add mod">
          <ac:chgData name="Eugenia E Haven" userId="e587682b230253f5" providerId="LiveId" clId="{292BEFBA-77C1-4675-9B36-937615D17D2C}" dt="2026-04-10T22:00:10.690" v="2717" actId="207"/>
          <ac:spMkLst>
            <pc:docMk/>
            <pc:sldMk cId="857467731" sldId="376"/>
            <ac:spMk id="4" creationId="{7990AAA1-587D-70C9-FFF9-D3D8D4A828F3}"/>
          </ac:spMkLst>
        </pc:spChg>
        <pc:spChg chg="add del mod">
          <ac:chgData name="Eugenia E Haven" userId="e587682b230253f5" providerId="LiveId" clId="{292BEFBA-77C1-4675-9B36-937615D17D2C}" dt="2026-04-10T16:37:09.224" v="2576" actId="478"/>
          <ac:spMkLst>
            <pc:docMk/>
            <pc:sldMk cId="857467731" sldId="376"/>
            <ac:spMk id="6" creationId="{85156B2F-43FF-77DD-28EC-A7C236417D76}"/>
          </ac:spMkLst>
        </pc:spChg>
      </pc:sldChg>
      <pc:sldChg chg="addSp modSp add mod">
        <pc:chgData name="Eugenia E Haven" userId="e587682b230253f5" providerId="LiveId" clId="{292BEFBA-77C1-4675-9B36-937615D17D2C}" dt="2026-04-10T22:49:29.627" v="2754" actId="207"/>
        <pc:sldMkLst>
          <pc:docMk/>
          <pc:sldMk cId="4262993793" sldId="377"/>
        </pc:sldMkLst>
        <pc:spChg chg="add mod">
          <ac:chgData name="Eugenia E Haven" userId="e587682b230253f5" providerId="LiveId" clId="{292BEFBA-77C1-4675-9B36-937615D17D2C}" dt="2026-04-10T22:49:29.627" v="2754" actId="207"/>
          <ac:spMkLst>
            <pc:docMk/>
            <pc:sldMk cId="4262993793" sldId="377"/>
            <ac:spMk id="4" creationId="{97B5E888-4DD2-C252-7D49-A095A979855F}"/>
          </ac:spMkLst>
        </pc:spChg>
        <pc:spChg chg="add mod">
          <ac:chgData name="Eugenia E Haven" userId="e587682b230253f5" providerId="LiveId" clId="{292BEFBA-77C1-4675-9B36-937615D17D2C}" dt="2026-04-10T22:48:44.496" v="2752" actId="207"/>
          <ac:spMkLst>
            <pc:docMk/>
            <pc:sldMk cId="4262993793" sldId="377"/>
            <ac:spMk id="6" creationId="{04EC115B-00E4-7B5F-DAB4-0BE72342F6CE}"/>
          </ac:spMkLst>
        </pc:spChg>
      </pc:sldChg>
      <pc:sldChg chg="addSp modSp add mod">
        <pc:chgData name="Eugenia E Haven" userId="e587682b230253f5" providerId="LiveId" clId="{292BEFBA-77C1-4675-9B36-937615D17D2C}" dt="2026-04-10T22:50:48.917" v="2757" actId="207"/>
        <pc:sldMkLst>
          <pc:docMk/>
          <pc:sldMk cId="2323923738" sldId="378"/>
        </pc:sldMkLst>
        <pc:spChg chg="add mod">
          <ac:chgData name="Eugenia E Haven" userId="e587682b230253f5" providerId="LiveId" clId="{292BEFBA-77C1-4675-9B36-937615D17D2C}" dt="2026-04-10T22:50:48.917" v="2757" actId="207"/>
          <ac:spMkLst>
            <pc:docMk/>
            <pc:sldMk cId="2323923738" sldId="378"/>
            <ac:spMk id="4" creationId="{603DBD80-F471-1254-6155-29B1A11C938D}"/>
          </ac:spMkLst>
        </pc:spChg>
        <pc:spChg chg="add mod">
          <ac:chgData name="Eugenia E Haven" userId="e587682b230253f5" providerId="LiveId" clId="{292BEFBA-77C1-4675-9B36-937615D17D2C}" dt="2026-03-24T00:23:20.049" v="1345" actId="113"/>
          <ac:spMkLst>
            <pc:docMk/>
            <pc:sldMk cId="2323923738" sldId="378"/>
            <ac:spMk id="6" creationId="{8C40E405-5D97-B536-0BD2-6FCF6A756473}"/>
          </ac:spMkLst>
        </pc:spChg>
      </pc:sldChg>
      <pc:sldChg chg="addSp modSp add mod">
        <pc:chgData name="Eugenia E Haven" userId="e587682b230253f5" providerId="LiveId" clId="{292BEFBA-77C1-4675-9B36-937615D17D2C}" dt="2026-04-10T22:01:52.317" v="2722" actId="207"/>
        <pc:sldMkLst>
          <pc:docMk/>
          <pc:sldMk cId="4109516711" sldId="379"/>
        </pc:sldMkLst>
        <pc:spChg chg="add mod">
          <ac:chgData name="Eugenia E Haven" userId="e587682b230253f5" providerId="LiveId" clId="{292BEFBA-77C1-4675-9B36-937615D17D2C}" dt="2026-04-10T22:01:52.317" v="2722" actId="207"/>
          <ac:spMkLst>
            <pc:docMk/>
            <pc:sldMk cId="4109516711" sldId="379"/>
            <ac:spMk id="4" creationId="{BE350023-EAA9-B4B7-9EC0-77317EA7E56B}"/>
          </ac:spMkLst>
        </pc:spChg>
      </pc:sldChg>
      <pc:sldChg chg="addSp delSp modSp add mod">
        <pc:chgData name="Eugenia E Haven" userId="e587682b230253f5" providerId="LiveId" clId="{292BEFBA-77C1-4675-9B36-937615D17D2C}" dt="2026-03-24T00:30:31.958" v="1382" actId="207"/>
        <pc:sldMkLst>
          <pc:docMk/>
          <pc:sldMk cId="267565325" sldId="380"/>
        </pc:sldMkLst>
        <pc:graphicFrameChg chg="add mod modGraphic">
          <ac:chgData name="Eugenia E Haven" userId="e587682b230253f5" providerId="LiveId" clId="{292BEFBA-77C1-4675-9B36-937615D17D2C}" dt="2026-03-24T00:30:31.958" v="1382" actId="207"/>
          <ac:graphicFrameMkLst>
            <pc:docMk/>
            <pc:sldMk cId="267565325" sldId="380"/>
            <ac:graphicFrameMk id="4" creationId="{55D72CDD-52F3-50BE-F91C-B6B8C853D6CB}"/>
          </ac:graphicFrameMkLst>
        </pc:graphicFrameChg>
      </pc:sldChg>
      <pc:sldChg chg="addSp modSp add mod">
        <pc:chgData name="Eugenia E Haven" userId="e587682b230253f5" providerId="LiveId" clId="{292BEFBA-77C1-4675-9B36-937615D17D2C}" dt="2026-04-10T22:53:30.889" v="2765" actId="113"/>
        <pc:sldMkLst>
          <pc:docMk/>
          <pc:sldMk cId="3196416477" sldId="381"/>
        </pc:sldMkLst>
        <pc:spChg chg="add mod">
          <ac:chgData name="Eugenia E Haven" userId="e587682b230253f5" providerId="LiveId" clId="{292BEFBA-77C1-4675-9B36-937615D17D2C}" dt="2026-04-10T22:53:30.889" v="2765" actId="113"/>
          <ac:spMkLst>
            <pc:docMk/>
            <pc:sldMk cId="3196416477" sldId="381"/>
            <ac:spMk id="4" creationId="{CE12A82E-B06E-276B-6F63-6C382437F2A1}"/>
          </ac:spMkLst>
        </pc:spChg>
      </pc:sldChg>
      <pc:sldChg chg="addSp modSp add mod modAnim">
        <pc:chgData name="Eugenia E Haven" userId="e587682b230253f5" providerId="LiveId" clId="{292BEFBA-77C1-4675-9B36-937615D17D2C}" dt="2026-04-10T22:53:41.820" v="2766"/>
        <pc:sldMkLst>
          <pc:docMk/>
          <pc:sldMk cId="3038493607" sldId="382"/>
        </pc:sldMkLst>
        <pc:spChg chg="add mod">
          <ac:chgData name="Eugenia E Haven" userId="e587682b230253f5" providerId="LiveId" clId="{292BEFBA-77C1-4675-9B36-937615D17D2C}" dt="2026-04-10T22:03:35.036" v="2724" actId="207"/>
          <ac:spMkLst>
            <pc:docMk/>
            <pc:sldMk cId="3038493607" sldId="382"/>
            <ac:spMk id="4" creationId="{1CA1FBBA-7198-7D6B-AA79-43F10C9D3BD6}"/>
          </ac:spMkLst>
        </pc:spChg>
        <pc:spChg chg="add mod">
          <ac:chgData name="Eugenia E Haven" userId="e587682b230253f5" providerId="LiveId" clId="{292BEFBA-77C1-4675-9B36-937615D17D2C}" dt="2026-04-10T22:03:39.961" v="2725" actId="207"/>
          <ac:spMkLst>
            <pc:docMk/>
            <pc:sldMk cId="3038493607" sldId="382"/>
            <ac:spMk id="6" creationId="{75E4D133-9BB1-F861-72CE-A4C2B6F61863}"/>
          </ac:spMkLst>
        </pc:spChg>
      </pc:sldChg>
      <pc:sldChg chg="addSp modSp add mod">
        <pc:chgData name="Eugenia E Haven" userId="e587682b230253f5" providerId="LiveId" clId="{292BEFBA-77C1-4675-9B36-937615D17D2C}" dt="2026-03-24T01:51:44.443" v="1451" actId="207"/>
        <pc:sldMkLst>
          <pc:docMk/>
          <pc:sldMk cId="2981195097" sldId="383"/>
        </pc:sldMkLst>
        <pc:spChg chg="add mod">
          <ac:chgData name="Eugenia E Haven" userId="e587682b230253f5" providerId="LiveId" clId="{292BEFBA-77C1-4675-9B36-937615D17D2C}" dt="2026-03-24T01:51:44.443" v="1451" actId="207"/>
          <ac:spMkLst>
            <pc:docMk/>
            <pc:sldMk cId="2981195097" sldId="383"/>
            <ac:spMk id="4" creationId="{2774F11A-1F1C-F47D-9D0D-CD6A0EF833E0}"/>
          </ac:spMkLst>
        </pc:spChg>
      </pc:sldChg>
      <pc:sldChg chg="addSp modSp add mod">
        <pc:chgData name="Eugenia E Haven" userId="e587682b230253f5" providerId="LiveId" clId="{292BEFBA-77C1-4675-9B36-937615D17D2C}" dt="2026-04-10T16:42:21.725" v="2583" actId="115"/>
        <pc:sldMkLst>
          <pc:docMk/>
          <pc:sldMk cId="697290796" sldId="384"/>
        </pc:sldMkLst>
        <pc:spChg chg="add mod">
          <ac:chgData name="Eugenia E Haven" userId="e587682b230253f5" providerId="LiveId" clId="{292BEFBA-77C1-4675-9B36-937615D17D2C}" dt="2026-03-24T01:56:36.724" v="1472" actId="208"/>
          <ac:spMkLst>
            <pc:docMk/>
            <pc:sldMk cId="697290796" sldId="384"/>
            <ac:spMk id="4" creationId="{044B55DF-E2D9-CECC-DD62-8446D8F16DC4}"/>
          </ac:spMkLst>
        </pc:spChg>
        <pc:spChg chg="add mod">
          <ac:chgData name="Eugenia E Haven" userId="e587682b230253f5" providerId="LiveId" clId="{292BEFBA-77C1-4675-9B36-937615D17D2C}" dt="2026-04-10T16:42:21.725" v="2583" actId="115"/>
          <ac:spMkLst>
            <pc:docMk/>
            <pc:sldMk cId="697290796" sldId="384"/>
            <ac:spMk id="6" creationId="{FFD14ED4-0718-F1BB-E07B-34E822C6EC1D}"/>
          </ac:spMkLst>
        </pc:spChg>
      </pc:sldChg>
      <pc:sldChg chg="addSp modSp add mod">
        <pc:chgData name="Eugenia E Haven" userId="e587682b230253f5" providerId="LiveId" clId="{292BEFBA-77C1-4675-9B36-937615D17D2C}" dt="2026-04-10T22:55:48.349" v="2769" actId="113"/>
        <pc:sldMkLst>
          <pc:docMk/>
          <pc:sldMk cId="2702011764" sldId="385"/>
        </pc:sldMkLst>
        <pc:spChg chg="add mod">
          <ac:chgData name="Eugenia E Haven" userId="e587682b230253f5" providerId="LiveId" clId="{292BEFBA-77C1-4675-9B36-937615D17D2C}" dt="2026-04-10T22:55:48.349" v="2769" actId="113"/>
          <ac:spMkLst>
            <pc:docMk/>
            <pc:sldMk cId="2702011764" sldId="385"/>
            <ac:spMk id="4" creationId="{BE487090-DF79-34B6-3A79-DD6694BE49FD}"/>
          </ac:spMkLst>
        </pc:spChg>
      </pc:sldChg>
      <pc:sldChg chg="addSp modSp add mod">
        <pc:chgData name="Eugenia E Haven" userId="e587682b230253f5" providerId="LiveId" clId="{292BEFBA-77C1-4675-9B36-937615D17D2C}" dt="2026-03-24T02:03:33.480" v="1495" actId="113"/>
        <pc:sldMkLst>
          <pc:docMk/>
          <pc:sldMk cId="2909134819" sldId="386"/>
        </pc:sldMkLst>
        <pc:spChg chg="add mod">
          <ac:chgData name="Eugenia E Haven" userId="e587682b230253f5" providerId="LiveId" clId="{292BEFBA-77C1-4675-9B36-937615D17D2C}" dt="2026-03-24T02:02:13.203" v="1486" actId="14100"/>
          <ac:spMkLst>
            <pc:docMk/>
            <pc:sldMk cId="2909134819" sldId="386"/>
            <ac:spMk id="4" creationId="{6110663C-53EB-CB80-ACF0-A1FEDCD8E6A5}"/>
          </ac:spMkLst>
        </pc:spChg>
        <pc:spChg chg="add mod">
          <ac:chgData name="Eugenia E Haven" userId="e587682b230253f5" providerId="LiveId" clId="{292BEFBA-77C1-4675-9B36-937615D17D2C}" dt="2026-03-24T02:03:33.480" v="1495" actId="113"/>
          <ac:spMkLst>
            <pc:docMk/>
            <pc:sldMk cId="2909134819" sldId="386"/>
            <ac:spMk id="6" creationId="{F83CBEA5-0635-DD74-3779-3311DBE0FDCA}"/>
          </ac:spMkLst>
        </pc:spChg>
        <pc:picChg chg="add mod">
          <ac:chgData name="Eugenia E Haven" userId="e587682b230253f5" providerId="LiveId" clId="{292BEFBA-77C1-4675-9B36-937615D17D2C}" dt="2026-03-24T02:02:58.705" v="1491" actId="14100"/>
          <ac:picMkLst>
            <pc:docMk/>
            <pc:sldMk cId="2909134819" sldId="386"/>
            <ac:picMk id="6146" creationId="{17AAB8BA-FF5C-15C7-2A2B-91F0727F57D3}"/>
          </ac:picMkLst>
        </pc:picChg>
      </pc:sldChg>
      <pc:sldChg chg="addSp modSp add mod">
        <pc:chgData name="Eugenia E Haven" userId="e587682b230253f5" providerId="LiveId" clId="{292BEFBA-77C1-4675-9B36-937615D17D2C}" dt="2026-04-10T22:57:17.673" v="2770" actId="207"/>
        <pc:sldMkLst>
          <pc:docMk/>
          <pc:sldMk cId="2115237385" sldId="387"/>
        </pc:sldMkLst>
        <pc:spChg chg="add mod">
          <ac:chgData name="Eugenia E Haven" userId="e587682b230253f5" providerId="LiveId" clId="{292BEFBA-77C1-4675-9B36-937615D17D2C}" dt="2026-03-24T02:29:37.978" v="1519" actId="255"/>
          <ac:spMkLst>
            <pc:docMk/>
            <pc:sldMk cId="2115237385" sldId="387"/>
            <ac:spMk id="5" creationId="{A726E0DB-3A3F-FF04-B8A9-EF74E452BF08}"/>
          </ac:spMkLst>
        </pc:spChg>
        <pc:graphicFrameChg chg="add mod modGraphic">
          <ac:chgData name="Eugenia E Haven" userId="e587682b230253f5" providerId="LiveId" clId="{292BEFBA-77C1-4675-9B36-937615D17D2C}" dt="2026-04-10T22:57:17.673" v="2770" actId="207"/>
          <ac:graphicFrameMkLst>
            <pc:docMk/>
            <pc:sldMk cId="2115237385" sldId="387"/>
            <ac:graphicFrameMk id="3" creationId="{6CECB1D8-DD10-4104-53C4-D44495EA46C1}"/>
          </ac:graphicFrameMkLst>
        </pc:graphicFrameChg>
      </pc:sldChg>
      <pc:sldChg chg="addSp modSp add del mod">
        <pc:chgData name="Eugenia E Haven" userId="e587682b230253f5" providerId="LiveId" clId="{292BEFBA-77C1-4675-9B36-937615D17D2C}" dt="2026-04-10T22:29:25.883" v="2734" actId="14100"/>
        <pc:sldMkLst>
          <pc:docMk/>
          <pc:sldMk cId="1126954241" sldId="388"/>
        </pc:sldMkLst>
        <pc:picChg chg="add mod modCrop">
          <ac:chgData name="Eugenia E Haven" userId="e587682b230253f5" providerId="LiveId" clId="{292BEFBA-77C1-4675-9B36-937615D17D2C}" dt="2026-04-10T22:29:25.883" v="2734" actId="14100"/>
          <ac:picMkLst>
            <pc:docMk/>
            <pc:sldMk cId="1126954241" sldId="388"/>
            <ac:picMk id="4" creationId="{B7123B56-2428-8315-6CBE-C5348426D7DE}"/>
          </ac:picMkLst>
        </pc:picChg>
      </pc:sldChg>
      <pc:sldChg chg="add del">
        <pc:chgData name="Eugenia E Haven" userId="e587682b230253f5" providerId="LiveId" clId="{292BEFBA-77C1-4675-9B36-937615D17D2C}" dt="2026-03-25T21:20:48.815" v="1608" actId="2696"/>
        <pc:sldMkLst>
          <pc:docMk/>
          <pc:sldMk cId="3587779553" sldId="388"/>
        </pc:sldMkLst>
      </pc:sldChg>
      <pc:sldChg chg="add del">
        <pc:chgData name="Eugenia E Haven" userId="e587682b230253f5" providerId="LiveId" clId="{292BEFBA-77C1-4675-9B36-937615D17D2C}" dt="2026-04-08T02:22:22.379" v="2218" actId="47"/>
        <pc:sldMkLst>
          <pc:docMk/>
          <pc:sldMk cId="3653120324" sldId="389"/>
        </pc:sldMkLst>
      </pc:sldChg>
      <pc:sldChg chg="add del">
        <pc:chgData name="Eugenia E Haven" userId="e587682b230253f5" providerId="LiveId" clId="{292BEFBA-77C1-4675-9B36-937615D17D2C}" dt="2026-04-08T02:22:23.267" v="2219" actId="47"/>
        <pc:sldMkLst>
          <pc:docMk/>
          <pc:sldMk cId="1325362815" sldId="390"/>
        </pc:sldMkLst>
      </pc:sldChg>
      <pc:sldChg chg="add del">
        <pc:chgData name="Eugenia E Haven" userId="e587682b230253f5" providerId="LiveId" clId="{292BEFBA-77C1-4675-9B36-937615D17D2C}" dt="2026-04-08T02:22:24.872" v="2220" actId="47"/>
        <pc:sldMkLst>
          <pc:docMk/>
          <pc:sldMk cId="3253128010" sldId="391"/>
        </pc:sldMkLst>
      </pc:sldChg>
      <pc:sldChg chg="add del">
        <pc:chgData name="Eugenia E Haven" userId="e587682b230253f5" providerId="LiveId" clId="{292BEFBA-77C1-4675-9B36-937615D17D2C}" dt="2026-04-08T02:22:31.921" v="2221" actId="47"/>
        <pc:sldMkLst>
          <pc:docMk/>
          <pc:sldMk cId="1926340835" sldId="392"/>
        </pc:sldMkLst>
      </pc:sldChg>
      <pc:sldChg chg="add del">
        <pc:chgData name="Eugenia E Haven" userId="e587682b230253f5" providerId="LiveId" clId="{292BEFBA-77C1-4675-9B36-937615D17D2C}" dt="2026-04-10T22:07:45.771" v="2730" actId="47"/>
        <pc:sldMkLst>
          <pc:docMk/>
          <pc:sldMk cId="3762970359" sldId="393"/>
        </pc:sldMkLst>
      </pc:sldChg>
      <pc:sldChg chg="add del">
        <pc:chgData name="Eugenia E Haven" userId="e587682b230253f5" providerId="LiveId" clId="{292BEFBA-77C1-4675-9B36-937615D17D2C}" dt="2026-03-25T21:18:57.063" v="1585" actId="47"/>
        <pc:sldMkLst>
          <pc:docMk/>
          <pc:sldMk cId="1827512621" sldId="394"/>
        </pc:sldMkLst>
      </pc:sldChg>
      <pc:sldChg chg="modSp new del mod">
        <pc:chgData name="Eugenia E Haven" userId="e587682b230253f5" providerId="LiveId" clId="{292BEFBA-77C1-4675-9B36-937615D17D2C}" dt="2026-03-25T21:20:30.414" v="1607" actId="47"/>
        <pc:sldMkLst>
          <pc:docMk/>
          <pc:sldMk cId="1903623341" sldId="394"/>
        </pc:sldMkLst>
      </pc:sldChg>
      <pc:sldChg chg="addSp modSp add mod">
        <pc:chgData name="Eugenia E Haven" userId="e587682b230253f5" providerId="LiveId" clId="{292BEFBA-77C1-4675-9B36-937615D17D2C}" dt="2026-03-27T15:36:30.785" v="2184" actId="6549"/>
        <pc:sldMkLst>
          <pc:docMk/>
          <pc:sldMk cId="2644384776" sldId="394"/>
        </pc:sldMkLst>
        <pc:spChg chg="add mod">
          <ac:chgData name="Eugenia E Haven" userId="e587682b230253f5" providerId="LiveId" clId="{292BEFBA-77C1-4675-9B36-937615D17D2C}" dt="2026-03-27T15:36:30.785" v="2184" actId="6549"/>
          <ac:spMkLst>
            <pc:docMk/>
            <pc:sldMk cId="2644384776" sldId="394"/>
            <ac:spMk id="4" creationId="{20A0E452-53E6-60DD-B452-AE9649ED29C0}"/>
          </ac:spMkLst>
        </pc:spChg>
      </pc:sldChg>
      <pc:sldChg chg="add del">
        <pc:chgData name="Eugenia E Haven" userId="e587682b230253f5" providerId="LiveId" clId="{292BEFBA-77C1-4675-9B36-937615D17D2C}" dt="2026-03-25T21:18:57.063" v="1585" actId="47"/>
        <pc:sldMkLst>
          <pc:docMk/>
          <pc:sldMk cId="1159871614" sldId="395"/>
        </pc:sldMkLst>
      </pc:sldChg>
      <pc:sldChg chg="addSp modSp add mod modAnim">
        <pc:chgData name="Eugenia E Haven" userId="e587682b230253f5" providerId="LiveId" clId="{292BEFBA-77C1-4675-9B36-937615D17D2C}" dt="2026-03-26T22:54:45.649" v="1801"/>
        <pc:sldMkLst>
          <pc:docMk/>
          <pc:sldMk cId="2899403138" sldId="395"/>
        </pc:sldMkLst>
        <pc:spChg chg="add mod">
          <ac:chgData name="Eugenia E Haven" userId="e587682b230253f5" providerId="LiveId" clId="{292BEFBA-77C1-4675-9B36-937615D17D2C}" dt="2026-03-25T22:15:13.855" v="1737" actId="1076"/>
          <ac:spMkLst>
            <pc:docMk/>
            <pc:sldMk cId="2899403138" sldId="395"/>
            <ac:spMk id="4" creationId="{35C0EB83-9DB5-1B1C-90E8-1EDB9DB1E66D}"/>
          </ac:spMkLst>
        </pc:spChg>
        <pc:spChg chg="add mod">
          <ac:chgData name="Eugenia E Haven" userId="e587682b230253f5" providerId="LiveId" clId="{292BEFBA-77C1-4675-9B36-937615D17D2C}" dt="2026-03-25T22:14:26.746" v="1731" actId="207"/>
          <ac:spMkLst>
            <pc:docMk/>
            <pc:sldMk cId="2899403138" sldId="395"/>
            <ac:spMk id="6" creationId="{43681282-7A5D-1CA3-55EF-21E01F1D562C}"/>
          </ac:spMkLst>
        </pc:spChg>
        <pc:spChg chg="add mod">
          <ac:chgData name="Eugenia E Haven" userId="e587682b230253f5" providerId="LiveId" clId="{292BEFBA-77C1-4675-9B36-937615D17D2C}" dt="2026-03-26T22:54:30.630" v="1800" actId="208"/>
          <ac:spMkLst>
            <pc:docMk/>
            <pc:sldMk cId="2899403138" sldId="395"/>
            <ac:spMk id="8" creationId="{6BB1BB31-8FD7-0C19-36F6-C8351622099E}"/>
          </ac:spMkLst>
        </pc:spChg>
      </pc:sldChg>
      <pc:sldChg chg="add del">
        <pc:chgData name="Eugenia E Haven" userId="e587682b230253f5" providerId="LiveId" clId="{292BEFBA-77C1-4675-9B36-937615D17D2C}" dt="2026-03-25T22:13:40.485" v="1728" actId="47"/>
        <pc:sldMkLst>
          <pc:docMk/>
          <pc:sldMk cId="2474557389" sldId="396"/>
        </pc:sldMkLst>
      </pc:sldChg>
      <pc:sldChg chg="add del">
        <pc:chgData name="Eugenia E Haven" userId="e587682b230253f5" providerId="LiveId" clId="{292BEFBA-77C1-4675-9B36-937615D17D2C}" dt="2026-03-25T21:18:57.063" v="1585" actId="47"/>
        <pc:sldMkLst>
          <pc:docMk/>
          <pc:sldMk cId="3363323130" sldId="396"/>
        </pc:sldMkLst>
      </pc:sldChg>
      <pc:sldChg chg="add del">
        <pc:chgData name="Eugenia E Haven" userId="e587682b230253f5" providerId="LiveId" clId="{292BEFBA-77C1-4675-9B36-937615D17D2C}" dt="2026-03-25T21:18:57.063" v="1585" actId="47"/>
        <pc:sldMkLst>
          <pc:docMk/>
          <pc:sldMk cId="1957799088" sldId="397"/>
        </pc:sldMkLst>
      </pc:sldChg>
      <pc:sldChg chg="add del">
        <pc:chgData name="Eugenia E Haven" userId="e587682b230253f5" providerId="LiveId" clId="{292BEFBA-77C1-4675-9B36-937615D17D2C}" dt="2026-03-25T22:13:44.674" v="1729" actId="47"/>
        <pc:sldMkLst>
          <pc:docMk/>
          <pc:sldMk cId="2912557166" sldId="397"/>
        </pc:sldMkLst>
      </pc:sldChg>
      <pc:sldChg chg="addSp modSp add mod modAnim">
        <pc:chgData name="Eugenia E Haven" userId="e587682b230253f5" providerId="LiveId" clId="{292BEFBA-77C1-4675-9B36-937615D17D2C}" dt="2026-03-26T22:55:08.760" v="1802"/>
        <pc:sldMkLst>
          <pc:docMk/>
          <pc:sldMk cId="520263971" sldId="398"/>
        </pc:sldMkLst>
        <pc:spChg chg="add mod">
          <ac:chgData name="Eugenia E Haven" userId="e587682b230253f5" providerId="LiveId" clId="{292BEFBA-77C1-4675-9B36-937615D17D2C}" dt="2026-03-25T22:14:58.157" v="1735" actId="1076"/>
          <ac:spMkLst>
            <pc:docMk/>
            <pc:sldMk cId="520263971" sldId="398"/>
            <ac:spMk id="4" creationId="{58C171AB-B7FB-D2B0-CE84-7F378AF09F5D}"/>
          </ac:spMkLst>
        </pc:spChg>
        <pc:spChg chg="add mod">
          <ac:chgData name="Eugenia E Haven" userId="e587682b230253f5" providerId="LiveId" clId="{292BEFBA-77C1-4675-9B36-937615D17D2C}" dt="2026-03-25T22:15:03.686" v="1736" actId="1076"/>
          <ac:spMkLst>
            <pc:docMk/>
            <pc:sldMk cId="520263971" sldId="398"/>
            <ac:spMk id="6" creationId="{EB739D6A-B3B6-A917-75B0-08C125015D77}"/>
          </ac:spMkLst>
        </pc:spChg>
      </pc:sldChg>
      <pc:sldChg chg="addSp modSp add mod">
        <pc:chgData name="Eugenia E Haven" userId="e587682b230253f5" providerId="LiveId" clId="{292BEFBA-77C1-4675-9B36-937615D17D2C}" dt="2026-03-27T00:33:34.477" v="1857" actId="113"/>
        <pc:sldMkLst>
          <pc:docMk/>
          <pc:sldMk cId="3585681903" sldId="399"/>
        </pc:sldMkLst>
        <pc:spChg chg="add mod">
          <ac:chgData name="Eugenia E Haven" userId="e587682b230253f5" providerId="LiveId" clId="{292BEFBA-77C1-4675-9B36-937615D17D2C}" dt="2026-03-27T00:33:34.477" v="1857" actId="113"/>
          <ac:spMkLst>
            <pc:docMk/>
            <pc:sldMk cId="3585681903" sldId="399"/>
            <ac:spMk id="4" creationId="{49726008-9E7C-858D-7650-28B8CAF578FD}"/>
          </ac:spMkLst>
        </pc:spChg>
      </pc:sldChg>
      <pc:sldChg chg="add del">
        <pc:chgData name="Eugenia E Haven" userId="e587682b230253f5" providerId="LiveId" clId="{292BEFBA-77C1-4675-9B36-937615D17D2C}" dt="2026-03-27T01:58:11.139" v="1995" actId="47"/>
        <pc:sldMkLst>
          <pc:docMk/>
          <pc:sldMk cId="1496922886" sldId="400"/>
        </pc:sldMkLst>
      </pc:sldChg>
      <pc:sldChg chg="add del">
        <pc:chgData name="Eugenia E Haven" userId="e587682b230253f5" providerId="LiveId" clId="{292BEFBA-77C1-4675-9B36-937615D17D2C}" dt="2026-03-27T01:58:13.334" v="1996" actId="47"/>
        <pc:sldMkLst>
          <pc:docMk/>
          <pc:sldMk cId="185442876" sldId="401"/>
        </pc:sldMkLst>
      </pc:sldChg>
      <pc:sldChg chg="add del">
        <pc:chgData name="Eugenia E Haven" userId="e587682b230253f5" providerId="LiveId" clId="{292BEFBA-77C1-4675-9B36-937615D17D2C}" dt="2026-03-27T01:58:15.248" v="1997" actId="47"/>
        <pc:sldMkLst>
          <pc:docMk/>
          <pc:sldMk cId="701560260" sldId="402"/>
        </pc:sldMkLst>
      </pc:sldChg>
      <pc:sldChg chg="addSp modSp add mod">
        <pc:chgData name="Eugenia E Haven" userId="e587682b230253f5" providerId="LiveId" clId="{292BEFBA-77C1-4675-9B36-937615D17D2C}" dt="2026-03-27T01:55:28.387" v="1988" actId="207"/>
        <pc:sldMkLst>
          <pc:docMk/>
          <pc:sldMk cId="2450594286" sldId="403"/>
        </pc:sldMkLst>
        <pc:spChg chg="add mod">
          <ac:chgData name="Eugenia E Haven" userId="e587682b230253f5" providerId="LiveId" clId="{292BEFBA-77C1-4675-9B36-937615D17D2C}" dt="2026-03-27T01:55:28.387" v="1988" actId="207"/>
          <ac:spMkLst>
            <pc:docMk/>
            <pc:sldMk cId="2450594286" sldId="403"/>
            <ac:spMk id="4" creationId="{FA444C6B-75F7-6C8C-4FDF-439F71CFEB94}"/>
          </ac:spMkLst>
        </pc:spChg>
        <pc:spChg chg="add mod">
          <ac:chgData name="Eugenia E Haven" userId="e587682b230253f5" providerId="LiveId" clId="{292BEFBA-77C1-4675-9B36-937615D17D2C}" dt="2026-03-27T00:34:51.595" v="1864" actId="208"/>
          <ac:spMkLst>
            <pc:docMk/>
            <pc:sldMk cId="2450594286" sldId="403"/>
            <ac:spMk id="6" creationId="{72C3483D-3FC3-6081-A1FB-4A0C26442F3B}"/>
          </ac:spMkLst>
        </pc:spChg>
      </pc:sldChg>
      <pc:sldChg chg="addSp modSp add mod">
        <pc:chgData name="Eugenia E Haven" userId="e587682b230253f5" providerId="LiveId" clId="{292BEFBA-77C1-4675-9B36-937615D17D2C}" dt="2026-03-27T01:55:14.471" v="1987" actId="207"/>
        <pc:sldMkLst>
          <pc:docMk/>
          <pc:sldMk cId="1677165462" sldId="404"/>
        </pc:sldMkLst>
        <pc:spChg chg="add mod">
          <ac:chgData name="Eugenia E Haven" userId="e587682b230253f5" providerId="LiveId" clId="{292BEFBA-77C1-4675-9B36-937615D17D2C}" dt="2026-03-27T01:55:14.471" v="1987" actId="207"/>
          <ac:spMkLst>
            <pc:docMk/>
            <pc:sldMk cId="1677165462" sldId="404"/>
            <ac:spMk id="4" creationId="{C01990A4-AA2F-E87E-EF5C-DA6638C3BEE1}"/>
          </ac:spMkLst>
        </pc:spChg>
        <pc:spChg chg="add mod">
          <ac:chgData name="Eugenia E Haven" userId="e587682b230253f5" providerId="LiveId" clId="{292BEFBA-77C1-4675-9B36-937615D17D2C}" dt="2026-03-27T01:49:49.676" v="1964" actId="207"/>
          <ac:spMkLst>
            <pc:docMk/>
            <pc:sldMk cId="1677165462" sldId="404"/>
            <ac:spMk id="6" creationId="{42BE3537-4A3E-D432-0101-BD38BFAD3454}"/>
          </ac:spMkLst>
        </pc:spChg>
        <pc:spChg chg="add mod">
          <ac:chgData name="Eugenia E Haven" userId="e587682b230253f5" providerId="LiveId" clId="{292BEFBA-77C1-4675-9B36-937615D17D2C}" dt="2026-03-27T01:55:08.501" v="1986" actId="207"/>
          <ac:spMkLst>
            <pc:docMk/>
            <pc:sldMk cId="1677165462" sldId="404"/>
            <ac:spMk id="8" creationId="{8A163737-EB70-A8F5-E338-D9C2A785718B}"/>
          </ac:spMkLst>
        </pc:spChg>
        <pc:picChg chg="add mod modCrop">
          <ac:chgData name="Eugenia E Haven" userId="e587682b230253f5" providerId="LiveId" clId="{292BEFBA-77C1-4675-9B36-937615D17D2C}" dt="2026-03-27T01:42:36.721" v="1939" actId="1076"/>
          <ac:picMkLst>
            <pc:docMk/>
            <pc:sldMk cId="1677165462" sldId="404"/>
            <ac:picMk id="10" creationId="{46842608-D1E5-ED86-6C42-517ABFC453CD}"/>
          </ac:picMkLst>
        </pc:picChg>
      </pc:sldChg>
      <pc:sldChg chg="addSp modSp add mod">
        <pc:chgData name="Eugenia E Haven" userId="e587682b230253f5" providerId="LiveId" clId="{292BEFBA-77C1-4675-9B36-937615D17D2C}" dt="2026-03-27T01:57:29.820" v="1993" actId="113"/>
        <pc:sldMkLst>
          <pc:docMk/>
          <pc:sldMk cId="785463855" sldId="405"/>
        </pc:sldMkLst>
        <pc:spChg chg="add mod">
          <ac:chgData name="Eugenia E Haven" userId="e587682b230253f5" providerId="LiveId" clId="{292BEFBA-77C1-4675-9B36-937615D17D2C}" dt="2026-03-27T01:57:29.820" v="1993" actId="113"/>
          <ac:spMkLst>
            <pc:docMk/>
            <pc:sldMk cId="785463855" sldId="405"/>
            <ac:spMk id="4" creationId="{8A789BBA-65D1-0769-4140-9C2B247B3BA6}"/>
          </ac:spMkLst>
        </pc:spChg>
        <pc:spChg chg="add mod">
          <ac:chgData name="Eugenia E Haven" userId="e587682b230253f5" providerId="LiveId" clId="{292BEFBA-77C1-4675-9B36-937615D17D2C}" dt="2026-03-27T01:56:46.180" v="1992" actId="207"/>
          <ac:spMkLst>
            <pc:docMk/>
            <pc:sldMk cId="785463855" sldId="405"/>
            <ac:spMk id="6" creationId="{21B334C1-7241-75AE-4E1B-FFCC3F053DFD}"/>
          </ac:spMkLst>
        </pc:spChg>
      </pc:sldChg>
      <pc:sldChg chg="addSp modSp add mod">
        <pc:chgData name="Eugenia E Haven" userId="e587682b230253f5" providerId="LiveId" clId="{292BEFBA-77C1-4675-9B36-937615D17D2C}" dt="2026-04-10T22:43:02.120" v="2748" actId="113"/>
        <pc:sldMkLst>
          <pc:docMk/>
          <pc:sldMk cId="605143878" sldId="406"/>
        </pc:sldMkLst>
        <pc:spChg chg="add mod">
          <ac:chgData name="Eugenia E Haven" userId="e587682b230253f5" providerId="LiveId" clId="{292BEFBA-77C1-4675-9B36-937615D17D2C}" dt="2026-04-10T22:43:02.120" v="2748" actId="113"/>
          <ac:spMkLst>
            <pc:docMk/>
            <pc:sldMk cId="605143878" sldId="406"/>
            <ac:spMk id="4" creationId="{8A70AE7F-B5DF-4B97-AA43-50696C500744}"/>
          </ac:spMkLst>
        </pc:spChg>
      </pc:sldChg>
      <pc:sldChg chg="add del">
        <pc:chgData name="Eugenia E Haven" userId="e587682b230253f5" providerId="LiveId" clId="{292BEFBA-77C1-4675-9B36-937615D17D2C}" dt="2026-03-27T01:58:10.118" v="1994" actId="47"/>
        <pc:sldMkLst>
          <pc:docMk/>
          <pc:sldMk cId="4135807973" sldId="406"/>
        </pc:sldMkLst>
      </pc:sldChg>
      <pc:sldChg chg="add del ord">
        <pc:chgData name="Eugenia E Haven" userId="e587682b230253f5" providerId="LiveId" clId="{292BEFBA-77C1-4675-9B36-937615D17D2C}" dt="2026-03-27T02:31:36.030" v="2154" actId="2696"/>
        <pc:sldMkLst>
          <pc:docMk/>
          <pc:sldMk cId="1728078350" sldId="407"/>
        </pc:sldMkLst>
      </pc:sldChg>
      <pc:sldChg chg="add del">
        <pc:chgData name="Eugenia E Haven" userId="e587682b230253f5" providerId="LiveId" clId="{292BEFBA-77C1-4675-9B36-937615D17D2C}" dt="2026-04-10T21:20:02.759" v="2621" actId="47"/>
        <pc:sldMkLst>
          <pc:docMk/>
          <pc:sldMk cId="3787568416" sldId="407"/>
        </pc:sldMkLst>
      </pc:sldChg>
      <pc:sldChg chg="add del">
        <pc:chgData name="Eugenia E Haven" userId="e587682b230253f5" providerId="LiveId" clId="{292BEFBA-77C1-4675-9B36-937615D17D2C}" dt="2026-04-08T12:32:09.178" v="2327" actId="2696"/>
        <pc:sldMkLst>
          <pc:docMk/>
          <pc:sldMk cId="4134623136" sldId="407"/>
        </pc:sldMkLst>
      </pc:sldChg>
      <pc:sldChg chg="add del">
        <pc:chgData name="Eugenia E Haven" userId="e587682b230253f5" providerId="LiveId" clId="{292BEFBA-77C1-4675-9B36-937615D17D2C}" dt="2026-04-10T21:59:14.356" v="2712" actId="47"/>
        <pc:sldMkLst>
          <pc:docMk/>
          <pc:sldMk cId="851104074" sldId="408"/>
        </pc:sldMkLst>
      </pc:sldChg>
      <pc:sldChg chg="new del">
        <pc:chgData name="Eugenia E Haven" userId="e587682b230253f5" providerId="LiveId" clId="{292BEFBA-77C1-4675-9B36-937615D17D2C}" dt="2026-03-27T23:11:14.097" v="2199" actId="2696"/>
        <pc:sldMkLst>
          <pc:docMk/>
          <pc:sldMk cId="3542087738" sldId="408"/>
        </pc:sldMkLst>
      </pc:sldChg>
      <pc:sldChg chg="modSp add mod">
        <pc:chgData name="Eugenia E Haven" userId="e587682b230253f5" providerId="LiveId" clId="{292BEFBA-77C1-4675-9B36-937615D17D2C}" dt="2026-04-10T22:57:37.198" v="2772" actId="20577"/>
        <pc:sldMkLst>
          <pc:docMk/>
          <pc:sldMk cId="3691905478" sldId="409"/>
        </pc:sldMkLst>
        <pc:spChg chg="mod">
          <ac:chgData name="Eugenia E Haven" userId="e587682b230253f5" providerId="LiveId" clId="{292BEFBA-77C1-4675-9B36-937615D17D2C}" dt="2026-04-10T22:57:37.198" v="2772" actId="20577"/>
          <ac:spMkLst>
            <pc:docMk/>
            <pc:sldMk cId="3691905478" sldId="409"/>
            <ac:spMk id="10" creationId="{2CF3CA7A-FCAB-9B2E-C094-6D469F173AD2}"/>
          </ac:spMkLst>
        </pc:spChg>
      </pc:sldChg>
      <pc:sldChg chg="addSp modSp add mod modAnim">
        <pc:chgData name="Eugenia E Haven" userId="e587682b230253f5" providerId="LiveId" clId="{292BEFBA-77C1-4675-9B36-937615D17D2C}" dt="2026-04-10T23:05:05.699" v="2811" actId="115"/>
        <pc:sldMkLst>
          <pc:docMk/>
          <pc:sldMk cId="3529110040" sldId="410"/>
        </pc:sldMkLst>
        <pc:spChg chg="add mod">
          <ac:chgData name="Eugenia E Haven" userId="e587682b230253f5" providerId="LiveId" clId="{292BEFBA-77C1-4675-9B36-937615D17D2C}" dt="2026-04-10T23:03:45.030" v="2805" actId="122"/>
          <ac:spMkLst>
            <pc:docMk/>
            <pc:sldMk cId="3529110040" sldId="410"/>
            <ac:spMk id="4" creationId="{4D64EA7A-8C64-1258-BF53-36652FC7AA6F}"/>
          </ac:spMkLst>
        </pc:spChg>
        <pc:spChg chg="add mod">
          <ac:chgData name="Eugenia E Haven" userId="e587682b230253f5" providerId="LiveId" clId="{292BEFBA-77C1-4675-9B36-937615D17D2C}" dt="2026-04-10T23:05:05.699" v="2811" actId="115"/>
          <ac:spMkLst>
            <pc:docMk/>
            <pc:sldMk cId="3529110040" sldId="410"/>
            <ac:spMk id="6" creationId="{ED05A5C3-594F-F0B1-5D04-4C6A8C80179E}"/>
          </ac:spMkLst>
        </pc:spChg>
      </pc:sldChg>
      <pc:sldChg chg="add del">
        <pc:chgData name="Eugenia E Haven" userId="e587682b230253f5" providerId="LiveId" clId="{292BEFBA-77C1-4675-9B36-937615D17D2C}" dt="2026-04-10T19:42:40.491" v="2591" actId="47"/>
        <pc:sldMkLst>
          <pc:docMk/>
          <pc:sldMk cId="1244322741" sldId="411"/>
        </pc:sldMkLst>
      </pc:sldChg>
      <pc:sldChg chg="addSp modSp add mod">
        <pc:chgData name="Eugenia E Haven" userId="e587682b230253f5" providerId="LiveId" clId="{292BEFBA-77C1-4675-9B36-937615D17D2C}" dt="2026-04-08T17:23:18.797" v="2474" actId="207"/>
        <pc:sldMkLst>
          <pc:docMk/>
          <pc:sldMk cId="2399309420" sldId="412"/>
        </pc:sldMkLst>
        <pc:spChg chg="add mod">
          <ac:chgData name="Eugenia E Haven" userId="e587682b230253f5" providerId="LiveId" clId="{292BEFBA-77C1-4675-9B36-937615D17D2C}" dt="2026-04-08T17:23:18.797" v="2474" actId="207"/>
          <ac:spMkLst>
            <pc:docMk/>
            <pc:sldMk cId="2399309420" sldId="412"/>
            <ac:spMk id="4" creationId="{EB85BFE2-4D84-D969-B256-AB4355A30EC4}"/>
          </ac:spMkLst>
        </pc:spChg>
        <pc:picChg chg="add mod">
          <ac:chgData name="Eugenia E Haven" userId="e587682b230253f5" providerId="LiveId" clId="{292BEFBA-77C1-4675-9B36-937615D17D2C}" dt="2026-04-08T17:22:24.357" v="2467" actId="14100"/>
          <ac:picMkLst>
            <pc:docMk/>
            <pc:sldMk cId="2399309420" sldId="412"/>
            <ac:picMk id="2050" creationId="{81D9C9C9-26FE-A55D-F003-A74215D1DBDC}"/>
          </ac:picMkLst>
        </pc:picChg>
      </pc:sldChg>
      <pc:sldChg chg="addSp modSp add mod modAnim">
        <pc:chgData name="Eugenia E Haven" userId="e587682b230253f5" providerId="LiveId" clId="{292BEFBA-77C1-4675-9B36-937615D17D2C}" dt="2026-04-10T23:14:25.736" v="2844"/>
        <pc:sldMkLst>
          <pc:docMk/>
          <pc:sldMk cId="990954215" sldId="413"/>
        </pc:sldMkLst>
        <pc:spChg chg="add mod">
          <ac:chgData name="Eugenia E Haven" userId="e587682b230253f5" providerId="LiveId" clId="{292BEFBA-77C1-4675-9B36-937615D17D2C}" dt="2026-04-10T21:41:11.246" v="2695" actId="14100"/>
          <ac:spMkLst>
            <pc:docMk/>
            <pc:sldMk cId="990954215" sldId="413"/>
            <ac:spMk id="3" creationId="{001B38AD-FE22-F8B7-B8CE-D7CB869F66BD}"/>
          </ac:spMkLst>
        </pc:spChg>
        <pc:spChg chg="add mod">
          <ac:chgData name="Eugenia E Haven" userId="e587682b230253f5" providerId="LiveId" clId="{292BEFBA-77C1-4675-9B36-937615D17D2C}" dt="2026-04-10T21:41:48.377" v="2697" actId="207"/>
          <ac:spMkLst>
            <pc:docMk/>
            <pc:sldMk cId="990954215" sldId="413"/>
            <ac:spMk id="5" creationId="{7FB1AFC1-F218-7AA8-3923-0CA9190D2248}"/>
          </ac:spMkLst>
        </pc:spChg>
        <pc:spChg chg="add mod">
          <ac:chgData name="Eugenia E Haven" userId="e587682b230253f5" providerId="LiveId" clId="{292BEFBA-77C1-4675-9B36-937615D17D2C}" dt="2026-04-10T21:33:12.515" v="2650" actId="1076"/>
          <ac:spMkLst>
            <pc:docMk/>
            <pc:sldMk cId="990954215" sldId="413"/>
            <ac:spMk id="6" creationId="{2037CBB4-BFBF-9229-5A50-ED6B2F8888AE}"/>
          </ac:spMkLst>
        </pc:spChg>
        <pc:spChg chg="add mod">
          <ac:chgData name="Eugenia E Haven" userId="e587682b230253f5" providerId="LiveId" clId="{292BEFBA-77C1-4675-9B36-937615D17D2C}" dt="2026-04-10T21:35:28.532" v="2664" actId="208"/>
          <ac:spMkLst>
            <pc:docMk/>
            <pc:sldMk cId="990954215" sldId="413"/>
            <ac:spMk id="8" creationId="{EE0E8D0C-3744-219A-E0A2-A274DF1A47D0}"/>
          </ac:spMkLst>
        </pc:spChg>
        <pc:picChg chg="add mod">
          <ac:chgData name="Eugenia E Haven" userId="e587682b230253f5" providerId="LiveId" clId="{292BEFBA-77C1-4675-9B36-937615D17D2C}" dt="2026-04-10T21:32:19.022" v="2645" actId="1076"/>
          <ac:picMkLst>
            <pc:docMk/>
            <pc:sldMk cId="990954215" sldId="413"/>
            <ac:picMk id="2050" creationId="{1D197CE7-D6FB-5C93-5B91-54E3EA28FB4C}"/>
          </ac:picMkLst>
        </pc:picChg>
        <pc:picChg chg="add mod">
          <ac:chgData name="Eugenia E Haven" userId="e587682b230253f5" providerId="LiveId" clId="{292BEFBA-77C1-4675-9B36-937615D17D2C}" dt="2026-04-10T21:33:12.515" v="2650" actId="1076"/>
          <ac:picMkLst>
            <pc:docMk/>
            <pc:sldMk cId="990954215" sldId="413"/>
            <ac:picMk id="2052" creationId="{DFAF23B9-8B88-0CD9-A56B-BF5C3ACFCAD2}"/>
          </ac:picMkLst>
        </pc:picChg>
        <pc:picChg chg="add mod">
          <ac:chgData name="Eugenia E Haven" userId="e587682b230253f5" providerId="LiveId" clId="{292BEFBA-77C1-4675-9B36-937615D17D2C}" dt="2026-04-10T21:33:12.515" v="2650" actId="1076"/>
          <ac:picMkLst>
            <pc:docMk/>
            <pc:sldMk cId="990954215" sldId="413"/>
            <ac:picMk id="2053" creationId="{05E52FE0-443B-0CE1-5F3B-4E479F17FD9A}"/>
          </ac:picMkLst>
        </pc:picChg>
        <pc:picChg chg="add mod">
          <ac:chgData name="Eugenia E Haven" userId="e587682b230253f5" providerId="LiveId" clId="{292BEFBA-77C1-4675-9B36-937615D17D2C}" dt="2026-04-10T21:35:35.048" v="2665" actId="1076"/>
          <ac:picMkLst>
            <pc:docMk/>
            <pc:sldMk cId="990954215" sldId="413"/>
            <ac:picMk id="2055" creationId="{CDDE47BC-29DF-1E06-B2C1-8D34397DBB32}"/>
          </ac:picMkLst>
        </pc:picChg>
        <pc:picChg chg="add mod">
          <ac:chgData name="Eugenia E Haven" userId="e587682b230253f5" providerId="LiveId" clId="{292BEFBA-77C1-4675-9B36-937615D17D2C}" dt="2026-04-10T21:34:59.335" v="2659" actId="14100"/>
          <ac:picMkLst>
            <pc:docMk/>
            <pc:sldMk cId="990954215" sldId="413"/>
            <ac:picMk id="2057" creationId="{BBDA3235-AC91-39F4-510A-63695304F404}"/>
          </ac:picMkLst>
        </pc:picChg>
      </pc:sldChg>
      <pc:sldChg chg="modSp add mod">
        <pc:chgData name="Eugenia E Haven" userId="e587682b230253f5" providerId="LiveId" clId="{292BEFBA-77C1-4675-9B36-937615D17D2C}" dt="2026-04-10T22:39:33.335" v="2742" actId="20577"/>
        <pc:sldMkLst>
          <pc:docMk/>
          <pc:sldMk cId="3185278063" sldId="414"/>
        </pc:sldMkLst>
        <pc:spChg chg="mod">
          <ac:chgData name="Eugenia E Haven" userId="e587682b230253f5" providerId="LiveId" clId="{292BEFBA-77C1-4675-9B36-937615D17D2C}" dt="2026-04-10T22:39:33.335" v="2742" actId="20577"/>
          <ac:spMkLst>
            <pc:docMk/>
            <pc:sldMk cId="3185278063" sldId="414"/>
            <ac:spMk id="10" creationId="{9C5035C3-B9DF-65F1-3710-18C9559526AA}"/>
          </ac:spMkLst>
        </pc:spChg>
      </pc:sldChg>
      <pc:sldMasterChg chg="delSldLayout">
        <pc:chgData name="Eugenia E Haven" userId="e587682b230253f5" providerId="LiveId" clId="{292BEFBA-77C1-4675-9B36-937615D17D2C}" dt="2026-03-21T23:00:47.643" v="81" actId="47"/>
        <pc:sldMasterMkLst>
          <pc:docMk/>
          <pc:sldMasterMk cId="0" sldId="2147483648"/>
        </pc:sldMasterMkLst>
        <pc:sldLayoutChg chg="del">
          <pc:chgData name="Eugenia E Haven" userId="e587682b230253f5" providerId="LiveId" clId="{292BEFBA-77C1-4675-9B36-937615D17D2C}" dt="2026-03-21T23:00:38.241" v="80" actId="47"/>
          <pc:sldLayoutMkLst>
            <pc:docMk/>
            <pc:sldMasterMk cId="0" sldId="2147483648"/>
            <pc:sldLayoutMk cId="3605773850" sldId="2147483666"/>
          </pc:sldLayoutMkLst>
        </pc:sldLayoutChg>
        <pc:sldLayoutChg chg="del">
          <pc:chgData name="Eugenia E Haven" userId="e587682b230253f5" providerId="LiveId" clId="{292BEFBA-77C1-4675-9B36-937615D17D2C}" dt="2026-03-21T22:53:26.113" v="0" actId="47"/>
          <pc:sldLayoutMkLst>
            <pc:docMk/>
            <pc:sldMasterMk cId="0" sldId="2147483648"/>
            <pc:sldLayoutMk cId="9293219" sldId="2147483667"/>
          </pc:sldLayoutMkLst>
        </pc:sldLayoutChg>
        <pc:sldLayoutChg chg="del">
          <pc:chgData name="Eugenia E Haven" userId="e587682b230253f5" providerId="LiveId" clId="{292BEFBA-77C1-4675-9B36-937615D17D2C}" dt="2026-03-21T22:53:26.113" v="0" actId="47"/>
          <pc:sldLayoutMkLst>
            <pc:docMk/>
            <pc:sldMasterMk cId="0" sldId="2147483648"/>
            <pc:sldLayoutMk cId="3231020664" sldId="2147483668"/>
          </pc:sldLayoutMkLst>
        </pc:sldLayoutChg>
        <pc:sldLayoutChg chg="del">
          <pc:chgData name="Eugenia E Haven" userId="e587682b230253f5" providerId="LiveId" clId="{292BEFBA-77C1-4675-9B36-937615D17D2C}" dt="2026-03-21T22:53:26.113" v="0" actId="47"/>
          <pc:sldLayoutMkLst>
            <pc:docMk/>
            <pc:sldMasterMk cId="0" sldId="2147483648"/>
            <pc:sldLayoutMk cId="528714653" sldId="2147483669"/>
          </pc:sldLayoutMkLst>
        </pc:sldLayoutChg>
        <pc:sldLayoutChg chg="del">
          <pc:chgData name="Eugenia E Haven" userId="e587682b230253f5" providerId="LiveId" clId="{292BEFBA-77C1-4675-9B36-937615D17D2C}" dt="2026-03-21T23:00:47.643" v="81" actId="47"/>
          <pc:sldLayoutMkLst>
            <pc:docMk/>
            <pc:sldMasterMk cId="0" sldId="2147483648"/>
            <pc:sldLayoutMk cId="3775077197" sldId="214748367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9925FFA1-AB9E-4F47-B972-A7636881EFD0}" type="datetimeFigureOut">
              <a:rPr lang="es-ES" smtClean="0"/>
              <a:t>10/04/2026</a:t>
            </a:fld>
            <a:endParaRPr lang="es-ES"/>
          </a:p>
        </p:txBody>
      </p:sp>
      <p:sp>
        <p:nvSpPr>
          <p:cNvPr id="4" name="Marcador de imagen de diapositiva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A5CE9D29-6F3D-4BEC-B37A-DB864D65135D}" type="slidenum">
              <a:rPr lang="es-ES" smtClean="0"/>
              <a:t>‹#›</a:t>
            </a:fld>
            <a:endParaRPr lang="es-ES"/>
          </a:p>
        </p:txBody>
      </p:sp>
    </p:spTree>
    <p:extLst>
      <p:ext uri="{BB962C8B-B14F-4D97-AF65-F5344CB8AC3E}">
        <p14:creationId xmlns:p14="http://schemas.microsoft.com/office/powerpoint/2010/main" val="3105295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679194" y="1156208"/>
            <a:ext cx="5785611" cy="6654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1F5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1F5F"/>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4/10/2026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1F5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4/10/2026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4/10/2026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172460" y="1369517"/>
            <a:ext cx="2799079" cy="697230"/>
          </a:xfrm>
          <a:prstGeom prst="rect">
            <a:avLst/>
          </a:prstGeom>
        </p:spPr>
        <p:txBody>
          <a:bodyPr wrap="square" lIns="0" tIns="0" rIns="0" bIns="0">
            <a:spAutoFit/>
          </a:bodyPr>
          <a:lstStyle>
            <a:lvl1pPr>
              <a:defRPr sz="4400" b="1" i="0">
                <a:solidFill>
                  <a:srgbClr val="001F5F"/>
                </a:solidFill>
                <a:latin typeface="Arial"/>
                <a:cs typeface="Arial"/>
              </a:defRPr>
            </a:lvl1pPr>
          </a:lstStyle>
          <a:p>
            <a:endParaRPr/>
          </a:p>
        </p:txBody>
      </p:sp>
      <p:sp>
        <p:nvSpPr>
          <p:cNvPr id="3" name="Holder 3"/>
          <p:cNvSpPr>
            <a:spLocks noGrp="1"/>
          </p:cNvSpPr>
          <p:nvPr>
            <p:ph type="body" idx="1"/>
          </p:nvPr>
        </p:nvSpPr>
        <p:spPr>
          <a:xfrm>
            <a:off x="1487423" y="1943480"/>
            <a:ext cx="6169152" cy="1781810"/>
          </a:xfrm>
          <a:prstGeom prst="rect">
            <a:avLst/>
          </a:prstGeom>
        </p:spPr>
        <p:txBody>
          <a:bodyPr wrap="square" lIns="0" tIns="0" rIns="0" bIns="0">
            <a:spAutoFit/>
          </a:bodyPr>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4/10/2026</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jpeg"/><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6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jpeg"/><Relationship Id="rId1" Type="http://schemas.openxmlformats.org/officeDocument/2006/relationships/slideLayout" Target="../slideLayouts/slideLayout5.xml"/><Relationship Id="rId5" Type="http://schemas.openxmlformats.org/officeDocument/2006/relationships/image" Target="../media/image40.png"/><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object 2">
            <a:extLst>
              <a:ext uri="{FF2B5EF4-FFF2-40B4-BE49-F238E27FC236}">
                <a16:creationId xmlns:a16="http://schemas.microsoft.com/office/drawing/2014/main" id="{38DBD551-9107-4AE7-AC9A-186422CE94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9413" y="1501775"/>
            <a:ext cx="5800725"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ject 6">
            <a:extLst>
              <a:ext uri="{FF2B5EF4-FFF2-40B4-BE49-F238E27FC236}">
                <a16:creationId xmlns:a16="http://schemas.microsoft.com/office/drawing/2014/main" id="{2EACC44E-D75A-41FF-B009-996D0056BE07}"/>
              </a:ext>
            </a:extLst>
          </p:cNvPr>
          <p:cNvSpPr txBox="1"/>
          <p:nvPr/>
        </p:nvSpPr>
        <p:spPr>
          <a:xfrm>
            <a:off x="3997325" y="5854700"/>
            <a:ext cx="3981450" cy="390525"/>
          </a:xfrm>
          <a:prstGeom prst="rect">
            <a:avLst/>
          </a:prstGeom>
        </p:spPr>
        <p:txBody>
          <a:bodyPr lIns="0" tIns="12700" rIns="0" bIns="0">
            <a:spAutoFit/>
          </a:bodyPr>
          <a:lstStyle/>
          <a:p>
            <a:pPr marL="12700">
              <a:spcBef>
                <a:spcPts val="100"/>
              </a:spcBef>
              <a:defRPr/>
            </a:pPr>
            <a:r>
              <a:rPr lang="es-EC" sz="2400" b="1" spc="-85" dirty="0">
                <a:solidFill>
                  <a:srgbClr val="9A1800"/>
                </a:solidFill>
                <a:latin typeface="Century Gothic"/>
                <a:cs typeface="Century Gothic"/>
              </a:rPr>
              <a:t>DR</a:t>
            </a:r>
            <a:r>
              <a:rPr sz="2400" b="1" spc="-85" dirty="0">
                <a:solidFill>
                  <a:srgbClr val="9A1800"/>
                </a:solidFill>
                <a:latin typeface="Century Gothic"/>
                <a:cs typeface="Century Gothic"/>
              </a:rPr>
              <a:t>.</a:t>
            </a:r>
            <a:r>
              <a:rPr sz="2400" b="1" spc="-260" dirty="0">
                <a:solidFill>
                  <a:srgbClr val="9A1800"/>
                </a:solidFill>
                <a:latin typeface="Century Gothic"/>
                <a:cs typeface="Century Gothic"/>
              </a:rPr>
              <a:t> </a:t>
            </a:r>
            <a:r>
              <a:rPr sz="2400" b="1" spc="-95" dirty="0">
                <a:solidFill>
                  <a:srgbClr val="9A1800"/>
                </a:solidFill>
                <a:latin typeface="Century Gothic"/>
                <a:cs typeface="Century Gothic"/>
              </a:rPr>
              <a:t>Marcelo</a:t>
            </a:r>
            <a:r>
              <a:rPr sz="2400" b="1" spc="-260" dirty="0">
                <a:solidFill>
                  <a:srgbClr val="9A1800"/>
                </a:solidFill>
                <a:latin typeface="Century Gothic"/>
                <a:cs typeface="Century Gothic"/>
              </a:rPr>
              <a:t> </a:t>
            </a:r>
            <a:r>
              <a:rPr sz="2400" b="1" spc="-95" dirty="0">
                <a:solidFill>
                  <a:srgbClr val="9A1800"/>
                </a:solidFill>
                <a:latin typeface="Century Gothic"/>
                <a:cs typeface="Century Gothic"/>
              </a:rPr>
              <a:t>Salazar</a:t>
            </a:r>
            <a:r>
              <a:rPr sz="2400" b="1" spc="-270" dirty="0">
                <a:solidFill>
                  <a:srgbClr val="9A1800"/>
                </a:solidFill>
                <a:latin typeface="Century Gothic"/>
                <a:cs typeface="Century Gothic"/>
              </a:rPr>
              <a:t> </a:t>
            </a:r>
            <a:r>
              <a:rPr sz="2400" b="1" spc="-95" dirty="0">
                <a:solidFill>
                  <a:srgbClr val="9A1800"/>
                </a:solidFill>
                <a:latin typeface="Century Gothic"/>
                <a:cs typeface="Century Gothic"/>
              </a:rPr>
              <a:t>Lozada</a:t>
            </a:r>
            <a:endParaRPr sz="2400" dirty="0">
              <a:solidFill>
                <a:srgbClr val="000000"/>
              </a:solidFill>
              <a:latin typeface="Century Gothic"/>
              <a:cs typeface="Century Gothic"/>
            </a:endParaRPr>
          </a:p>
        </p:txBody>
      </p:sp>
      <p:sp>
        <p:nvSpPr>
          <p:cNvPr id="10" name="CuadroTexto 9">
            <a:extLst>
              <a:ext uri="{FF2B5EF4-FFF2-40B4-BE49-F238E27FC236}">
                <a16:creationId xmlns:a16="http://schemas.microsoft.com/office/drawing/2014/main" id="{801B8DFB-B8FB-44E1-B8C4-D0221131E293}"/>
              </a:ext>
            </a:extLst>
          </p:cNvPr>
          <p:cNvSpPr txBox="1"/>
          <p:nvPr/>
        </p:nvSpPr>
        <p:spPr>
          <a:xfrm>
            <a:off x="2286000" y="3213100"/>
            <a:ext cx="4733925" cy="2887970"/>
          </a:xfrm>
          <a:prstGeom prst="rect">
            <a:avLst/>
          </a:prstGeom>
          <a:noFill/>
        </p:spPr>
        <p:txBody>
          <a:bodyPr>
            <a:spAutoFit/>
          </a:bodyPr>
          <a:lstStyle/>
          <a:p>
            <a:pPr marL="12700" algn="ctr">
              <a:spcBef>
                <a:spcPts val="100"/>
              </a:spcBef>
              <a:defRPr/>
            </a:pPr>
            <a:r>
              <a:rPr lang="es-EC" sz="36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rPr>
              <a:t>Optimización aplicada a la Administración y Economía</a:t>
            </a:r>
          </a:p>
          <a:p>
            <a:pPr marL="12700" algn="ctr">
              <a:spcBef>
                <a:spcPts val="100"/>
              </a:spcBef>
              <a:defRPr/>
            </a:pPr>
            <a:r>
              <a:rPr lang="es-EC" sz="36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rPr>
              <a:t>Clase 1-2</a:t>
            </a:r>
          </a:p>
          <a:p>
            <a:pPr marL="12700" algn="ctr">
              <a:spcBef>
                <a:spcPts val="100"/>
              </a:spcBef>
              <a:defRPr/>
            </a:pPr>
            <a:endParaRPr lang="es-EC" sz="36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F8596-2D5E-1955-0ACF-936626679C62}"/>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518E8C66-E752-D3C5-7655-D127DAABCA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5C0EB83-9DB5-1B1C-90E8-1EDB9DB1E66D}"/>
              </a:ext>
            </a:extLst>
          </p:cNvPr>
          <p:cNvSpPr txBox="1"/>
          <p:nvPr/>
        </p:nvSpPr>
        <p:spPr>
          <a:xfrm>
            <a:off x="685800" y="663143"/>
            <a:ext cx="6705600" cy="1019446"/>
          </a:xfrm>
          <a:prstGeom prst="rect">
            <a:avLst/>
          </a:prstGeom>
          <a:solidFill>
            <a:schemeClr val="bg2"/>
          </a:solidFill>
          <a:ln>
            <a:solidFill>
              <a:srgbClr val="0070C0"/>
            </a:solidFill>
          </a:ln>
        </p:spPr>
        <p:txBody>
          <a:bodyPr wrap="square">
            <a:spAutoFit/>
          </a:bodyPr>
          <a:lstStyle/>
          <a:p>
            <a:pPr marL="457200">
              <a:lnSpc>
                <a:spcPct val="115000"/>
              </a:lnSpc>
              <a:spcAft>
                <a:spcPts val="800"/>
              </a:spcAft>
              <a:buNone/>
            </a:pPr>
            <a:r>
              <a:rPr lang="es-EC" sz="24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 Armar la función</a:t>
            </a:r>
            <a:endParaRPr lang="en-US" sz="24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800"/>
              </a:spcAft>
              <a:buNone/>
            </a:pPr>
            <a:r>
              <a:rPr lang="es-EC" sz="2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 = Ingresos – costos   </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esta sería la fórmula</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43681282-7A5D-1CA3-55EF-21E01F1D562C}"/>
              </a:ext>
            </a:extLst>
          </p:cNvPr>
          <p:cNvSpPr txBox="1"/>
          <p:nvPr/>
        </p:nvSpPr>
        <p:spPr>
          <a:xfrm>
            <a:off x="990600" y="2571551"/>
            <a:ext cx="5867400" cy="1546770"/>
          </a:xfrm>
          <a:prstGeom prst="rect">
            <a:avLst/>
          </a:prstGeom>
          <a:solidFill>
            <a:schemeClr val="bg2"/>
          </a:solidFill>
          <a:ln>
            <a:solidFill>
              <a:srgbClr val="0070C0"/>
            </a:solidFill>
          </a:ln>
        </p:spPr>
        <p:txBody>
          <a:bodyPr wrap="square">
            <a:spAutoFit/>
          </a:bodyPr>
          <a:lstStyle/>
          <a:p>
            <a:pPr indent="457200">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f(lápices) = 0.50(lápices) – 0.30(lápices)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f(x) = 0.50(x) – 0.30(x)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ct val="115000"/>
              </a:lnSpc>
              <a:spcAft>
                <a:spcPts val="800"/>
              </a:spcAft>
              <a:buNone/>
            </a:pPr>
            <a:r>
              <a:rPr lang="es-EC" sz="2400" kern="100" dirty="0">
                <a:solidFill>
                  <a:srgbClr val="EE0000"/>
                </a:solidFill>
                <a:effectLst/>
                <a:latin typeface="Calibri" panose="020F0502020204030204" pitchFamily="34" charset="0"/>
                <a:ea typeface="Calibri" panose="020F0502020204030204" pitchFamily="34" charset="0"/>
                <a:cs typeface="Times New Roman" panose="02020603050405020304" pitchFamily="18" charset="0"/>
              </a:rPr>
              <a:t>f(x) = 0.20 x     es lo mismo </a:t>
            </a:r>
            <a:r>
              <a:rPr lang="es-EC" sz="24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y = 0.20x</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6BB1BB31-8FD7-0C19-36F6-C8351622099E}"/>
              </a:ext>
            </a:extLst>
          </p:cNvPr>
          <p:cNvSpPr txBox="1"/>
          <p:nvPr/>
        </p:nvSpPr>
        <p:spPr>
          <a:xfrm>
            <a:off x="304800" y="4876800"/>
            <a:ext cx="8153400" cy="954107"/>
          </a:xfrm>
          <a:prstGeom prst="rect">
            <a:avLst/>
          </a:prstGeom>
          <a:noFill/>
          <a:ln>
            <a:solidFill>
              <a:schemeClr val="accent1"/>
            </a:solidFill>
          </a:ln>
        </p:spPr>
        <p:txBody>
          <a:bodyPr wrap="square">
            <a:spAutoFit/>
          </a:bodyPr>
          <a:lstStyle/>
          <a:p>
            <a:pPr algn="ctr"/>
            <a:r>
              <a:rPr lang="es-EC" sz="2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La grafica se construye dando valores a la </a:t>
            </a:r>
            <a:r>
              <a:rPr lang="es-EC" sz="2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x</a:t>
            </a:r>
            <a:r>
              <a:rPr lang="es-EC" sz="2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para tener resultados de </a:t>
            </a:r>
            <a:r>
              <a:rPr lang="es-EC" sz="2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y</a:t>
            </a:r>
            <a:r>
              <a:rPr lang="es-EC" sz="2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800" dirty="0">
              <a:solidFill>
                <a:srgbClr val="0070C0"/>
              </a:solidFill>
            </a:endParaRPr>
          </a:p>
        </p:txBody>
      </p:sp>
    </p:spTree>
    <p:extLst>
      <p:ext uri="{BB962C8B-B14F-4D97-AF65-F5344CB8AC3E}">
        <p14:creationId xmlns:p14="http://schemas.microsoft.com/office/powerpoint/2010/main" val="2899403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563A1-262D-1D28-79AE-464380B644FC}"/>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C8CC5C33-711A-2725-DA83-C05EF0B59A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58C171AB-B7FB-D2B0-CE84-7F378AF09F5D}"/>
              </a:ext>
            </a:extLst>
          </p:cNvPr>
          <p:cNvSpPr txBox="1"/>
          <p:nvPr/>
        </p:nvSpPr>
        <p:spPr>
          <a:xfrm>
            <a:off x="773113" y="1371600"/>
            <a:ext cx="7597774" cy="1546770"/>
          </a:xfrm>
          <a:prstGeom prst="rect">
            <a:avLst/>
          </a:prstGeom>
          <a:solidFill>
            <a:schemeClr val="bg2"/>
          </a:solidFill>
          <a:ln>
            <a:solidFill>
              <a:srgbClr val="0070C0"/>
            </a:solidFill>
          </a:ln>
        </p:spPr>
        <p:txBody>
          <a:bodyPr wrap="square">
            <a:spAutoFit/>
          </a:bodyPr>
          <a:lstStyle/>
          <a:p>
            <a:pPr indent="457200">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2- Calcular los beneficios de vender 5000 lápices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f(x) = 0.20x</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f(5000) = 0.20 . (5000) = </a:t>
            </a:r>
            <a:r>
              <a:rPr lang="es-EC" sz="2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1000 dólares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EB739D6A-B3B6-A917-75B0-08C125015D77}"/>
              </a:ext>
            </a:extLst>
          </p:cNvPr>
          <p:cNvSpPr txBox="1"/>
          <p:nvPr/>
        </p:nvSpPr>
        <p:spPr>
          <a:xfrm>
            <a:off x="304800" y="3733800"/>
            <a:ext cx="8610600" cy="1546770"/>
          </a:xfrm>
          <a:prstGeom prst="rect">
            <a:avLst/>
          </a:prstGeom>
          <a:solidFill>
            <a:schemeClr val="bg2"/>
          </a:solidFill>
          <a:ln>
            <a:solidFill>
              <a:srgbClr val="0070C0"/>
            </a:solidFill>
          </a:ln>
        </p:spPr>
        <p:txBody>
          <a:bodyPr wrap="square">
            <a:spAutoFit/>
          </a:bodyPr>
          <a:lstStyle/>
          <a:p>
            <a:pPr indent="457200">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3- Qué cantidad debe vender para generar beneficios de $1.648</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f(x) = 0.20x   lo que es igual a   y = 0.20x</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1648 = 0.20x   donde x= 1648/0.20 = </a:t>
            </a:r>
            <a:r>
              <a:rPr lang="es-EC" sz="2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8240 lápices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0263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01837-BB4C-05A4-0D2C-F13467414FBF}"/>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53BC7BB3-6BEC-CF87-9AD9-5653C6EC77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9726008-9E7C-858D-7650-28B8CAF578FD}"/>
              </a:ext>
            </a:extLst>
          </p:cNvPr>
          <p:cNvSpPr txBox="1"/>
          <p:nvPr/>
        </p:nvSpPr>
        <p:spPr>
          <a:xfrm>
            <a:off x="761999" y="803281"/>
            <a:ext cx="7543801" cy="5047216"/>
          </a:xfrm>
          <a:prstGeom prst="rect">
            <a:avLst/>
          </a:prstGeom>
          <a:solidFill>
            <a:schemeClr val="accent6">
              <a:lumMod val="20000"/>
              <a:lumOff val="80000"/>
            </a:schemeClr>
          </a:solidFill>
          <a:ln>
            <a:solidFill>
              <a:schemeClr val="accent1"/>
            </a:solidFill>
          </a:ln>
        </p:spPr>
        <p:txBody>
          <a:bodyPr wrap="square">
            <a:spAutoFit/>
          </a:bodyPr>
          <a:lstStyle/>
          <a:p>
            <a:pPr>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El administrador de un condominio de </a:t>
            </a:r>
            <a:r>
              <a:rPr lang="es-EC" sz="2400" b="1" kern="100" dirty="0">
                <a:effectLst/>
                <a:latin typeface="Calibri" panose="020F0502020204030204" pitchFamily="34" charset="0"/>
                <a:ea typeface="Calibri" panose="020F0502020204030204" pitchFamily="34" charset="0"/>
                <a:cs typeface="Times New Roman" panose="02020603050405020304" pitchFamily="18" charset="0"/>
              </a:rPr>
              <a:t>80</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 departamentos está pensando en aumentar el valor del alquiler mensual que actualmente es de </a:t>
            </a:r>
            <a:r>
              <a:rPr lang="es-EC" sz="2400" b="1" kern="100" dirty="0">
                <a:effectLst/>
                <a:latin typeface="Calibri" panose="020F0502020204030204" pitchFamily="34" charset="0"/>
                <a:ea typeface="Calibri" panose="020F0502020204030204" pitchFamily="34" charset="0"/>
                <a:cs typeface="Times New Roman" panose="02020603050405020304" pitchFamily="18" charset="0"/>
              </a:rPr>
              <a:t>$200 </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por departamento. Un estudio de mercado  revela  que  </a:t>
            </a:r>
            <a:r>
              <a:rPr lang="es-EC" sz="2400" b="1" kern="100" dirty="0">
                <a:effectLst/>
                <a:latin typeface="Calibri" panose="020F0502020204030204" pitchFamily="34" charset="0"/>
                <a:ea typeface="Calibri" panose="020F0502020204030204" pitchFamily="34" charset="0"/>
                <a:cs typeface="Times New Roman" panose="02020603050405020304" pitchFamily="18" charset="0"/>
              </a:rPr>
              <a:t>por  cada  incremento  de  $10  </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en  el  precio  del  alquiler,  2 departamentos quedarán sin alquilarse. Actualmente todos los departamentos están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alquilados.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a) ¿cuál debería  ser el  </a:t>
            </a:r>
            <a:r>
              <a:rPr lang="es-EC" sz="2400" b="1" kern="100" dirty="0">
                <a:effectLst/>
                <a:latin typeface="Calibri" panose="020F0502020204030204" pitchFamily="34" charset="0"/>
                <a:ea typeface="Calibri" panose="020F0502020204030204" pitchFamily="34" charset="0"/>
                <a:cs typeface="Times New Roman" panose="02020603050405020304" pitchFamily="18" charset="0"/>
              </a:rPr>
              <a:t>nuevo  precio </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de  alquiler  para obtener  los ingresos más  altos posibles?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b) ¿cuál es el </a:t>
            </a:r>
            <a:r>
              <a:rPr lang="es-EC" sz="2400" b="1" kern="100" dirty="0">
                <a:effectLst/>
                <a:latin typeface="Calibri" panose="020F0502020204030204" pitchFamily="34" charset="0"/>
                <a:ea typeface="Calibri" panose="020F0502020204030204" pitchFamily="34" charset="0"/>
                <a:cs typeface="Times New Roman" panose="02020603050405020304" pitchFamily="18" charset="0"/>
              </a:rPr>
              <a:t>máximo ingreso </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que el administrador puede obtener?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5681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75374-3321-25A5-BAC3-AE2B4E54B840}"/>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16030364-BD5B-824B-4016-E029B3507F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A444C6B-75F7-6C8C-4FDF-439F71CFEB94}"/>
              </a:ext>
            </a:extLst>
          </p:cNvPr>
          <p:cNvSpPr txBox="1"/>
          <p:nvPr/>
        </p:nvSpPr>
        <p:spPr>
          <a:xfrm>
            <a:off x="228600" y="990600"/>
            <a:ext cx="8305800" cy="2310376"/>
          </a:xfrm>
          <a:prstGeom prst="rect">
            <a:avLst/>
          </a:prstGeom>
          <a:solidFill>
            <a:schemeClr val="accent6">
              <a:lumMod val="20000"/>
              <a:lumOff val="80000"/>
            </a:schemeClr>
          </a:solidFill>
          <a:ln>
            <a:solidFill>
              <a:schemeClr val="accent1"/>
            </a:solidFill>
          </a:ln>
        </p:spPr>
        <p:txBody>
          <a:bodyPr wrap="square">
            <a:spAutoFit/>
          </a:bodyPr>
          <a:lstStyle/>
          <a:p>
            <a:pPr>
              <a:lnSpc>
                <a:spcPct val="115000"/>
              </a:lnSpc>
              <a:spcAft>
                <a:spcPts val="800"/>
              </a:spcAft>
              <a:buNone/>
            </a:pPr>
            <a:r>
              <a:rPr lang="en-US" sz="2400" b="1" kern="100" dirty="0">
                <a:solidFill>
                  <a:srgbClr val="0070C0"/>
                </a:solidFill>
                <a:effectLst/>
                <a:latin typeface="Cambria Math" panose="02040503050406030204" pitchFamily="18" charset="0"/>
                <a:ea typeface="Calibri" panose="020F0502020204030204" pitchFamily="34" charset="0"/>
                <a:cs typeface="Cambria Math" panose="02040503050406030204" pitchFamily="18" charset="0"/>
              </a:rPr>
              <a:t>𝑥</a:t>
            </a:r>
            <a:r>
              <a:rPr lang="es-EC" sz="24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 el número de veces que se incrementan $10 en el precio de alquiler de cada departamento.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Se calcula el ingreso por el alquiler:   </a:t>
            </a:r>
            <a:r>
              <a:rPr lang="en-US" sz="2400" b="1" kern="100" dirty="0">
                <a:solidFill>
                  <a:srgbClr val="C00000"/>
                </a:solidFill>
                <a:effectLst/>
                <a:latin typeface="Cambria Math" panose="02040503050406030204" pitchFamily="18" charset="0"/>
                <a:ea typeface="Calibri" panose="020F0502020204030204" pitchFamily="34" charset="0"/>
                <a:cs typeface="Cambria Math" panose="02040503050406030204" pitchFamily="18" charset="0"/>
              </a:rPr>
              <a:t>𝐼</a:t>
            </a:r>
            <a:r>
              <a:rPr lang="es-EC"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2400" b="1" kern="100" dirty="0">
                <a:solidFill>
                  <a:srgbClr val="C00000"/>
                </a:solidFill>
                <a:effectLst/>
                <a:latin typeface="Cambria Math" panose="02040503050406030204" pitchFamily="18" charset="0"/>
                <a:ea typeface="Calibri" panose="020F0502020204030204" pitchFamily="34" charset="0"/>
                <a:cs typeface="Cambria Math" panose="02040503050406030204" pitchFamily="18" charset="0"/>
              </a:rPr>
              <a:t>𝑥</a:t>
            </a:r>
            <a:r>
              <a:rPr lang="es-EC"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2400" b="1" kern="100" dirty="0">
                <a:solidFill>
                  <a:srgbClr val="C00000"/>
                </a:solidFill>
                <a:effectLst/>
                <a:latin typeface="Cambria Math" panose="02040503050406030204" pitchFamily="18" charset="0"/>
                <a:ea typeface="Calibri" panose="020F0502020204030204" pitchFamily="34" charset="0"/>
                <a:cs typeface="Cambria Math" panose="02040503050406030204" pitchFamily="18" charset="0"/>
              </a:rPr>
              <a:t>𝑝.𝑞</a:t>
            </a:r>
            <a:r>
              <a:rPr lang="en-US"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p>
          <a:p>
            <a:pPr>
              <a:buNone/>
            </a:pPr>
            <a:r>
              <a:rPr lang="es-EC" sz="2400" dirty="0">
                <a:effectLst/>
                <a:latin typeface="Calibri" panose="020F0502020204030204" pitchFamily="34" charset="0"/>
                <a:ea typeface="Calibri" panose="020F0502020204030204" pitchFamily="34" charset="0"/>
                <a:cs typeface="Times New Roman" panose="02020603050405020304" pitchFamily="18" charset="0"/>
              </a:rPr>
              <a:t>Donde </a:t>
            </a:r>
            <a:r>
              <a:rPr lang="en-US" sz="2400" b="1" dirty="0">
                <a:solidFill>
                  <a:srgbClr val="0070C0"/>
                </a:solidFill>
                <a:effectLst/>
                <a:latin typeface="Cambria Math" panose="02040503050406030204" pitchFamily="18" charset="0"/>
                <a:ea typeface="Calibri" panose="020F0502020204030204" pitchFamily="34" charset="0"/>
                <a:cs typeface="Cambria Math" panose="02040503050406030204" pitchFamily="18" charset="0"/>
              </a:rPr>
              <a:t>𝐼</a:t>
            </a:r>
            <a:r>
              <a:rPr lang="es-EC" sz="24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t>
            </a:r>
            <a:r>
              <a:rPr lang="en-US" sz="2400" b="1" dirty="0">
                <a:solidFill>
                  <a:srgbClr val="0070C0"/>
                </a:solidFill>
                <a:effectLst/>
                <a:latin typeface="Cambria Math" panose="02040503050406030204" pitchFamily="18" charset="0"/>
                <a:ea typeface="Calibri" panose="020F0502020204030204" pitchFamily="34" charset="0"/>
                <a:cs typeface="Cambria Math" panose="02040503050406030204" pitchFamily="18" charset="0"/>
              </a:rPr>
              <a:t>𝑥</a:t>
            </a:r>
            <a:r>
              <a:rPr lang="es-EC" sz="24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s-EC" sz="2400" dirty="0">
                <a:effectLst/>
                <a:latin typeface="Calibri" panose="020F0502020204030204" pitchFamily="34" charset="0"/>
                <a:ea typeface="Calibri" panose="020F0502020204030204" pitchFamily="34" charset="0"/>
                <a:cs typeface="Times New Roman" panose="02020603050405020304" pitchFamily="18" charset="0"/>
              </a:rPr>
              <a:t>representa el ingreso, </a:t>
            </a:r>
            <a:r>
              <a:rPr lang="en-US" sz="2400" b="1" dirty="0">
                <a:solidFill>
                  <a:srgbClr val="0070C0"/>
                </a:solidFill>
                <a:effectLst/>
                <a:latin typeface="Cambria Math" panose="02040503050406030204" pitchFamily="18" charset="0"/>
                <a:ea typeface="Calibri" panose="020F0502020204030204" pitchFamily="34" charset="0"/>
                <a:cs typeface="Cambria Math" panose="02040503050406030204" pitchFamily="18" charset="0"/>
              </a:rPr>
              <a:t>𝑝</a:t>
            </a:r>
            <a:r>
              <a:rPr lang="en-US" sz="24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s-EC" sz="2400" dirty="0">
                <a:effectLst/>
                <a:latin typeface="Calibri" panose="020F0502020204030204" pitchFamily="34" charset="0"/>
                <a:ea typeface="Calibri" panose="020F0502020204030204" pitchFamily="34" charset="0"/>
                <a:cs typeface="Times New Roman" panose="02020603050405020304" pitchFamily="18" charset="0"/>
              </a:rPr>
              <a:t>el  precio  del  alquiler,  y  </a:t>
            </a:r>
            <a:r>
              <a:rPr lang="en-US" sz="2400" b="1" dirty="0">
                <a:solidFill>
                  <a:srgbClr val="0070C0"/>
                </a:solidFill>
                <a:effectLst/>
                <a:latin typeface="Cambria Math" panose="02040503050406030204" pitchFamily="18" charset="0"/>
                <a:ea typeface="Calibri" panose="020F0502020204030204" pitchFamily="34" charset="0"/>
                <a:cs typeface="Cambria Math" panose="02040503050406030204" pitchFamily="18" charset="0"/>
              </a:rPr>
              <a:t>𝑞</a:t>
            </a:r>
            <a:r>
              <a:rPr lang="en-US" sz="24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s-EC" sz="2400" dirty="0">
                <a:effectLst/>
                <a:latin typeface="Calibri" panose="020F0502020204030204" pitchFamily="34" charset="0"/>
                <a:ea typeface="Calibri" panose="020F0502020204030204" pitchFamily="34" charset="0"/>
                <a:cs typeface="Times New Roman" panose="02020603050405020304" pitchFamily="18" charset="0"/>
              </a:rPr>
              <a:t>la  cantidad de  departamentos </a:t>
            </a:r>
            <a:endParaRPr lang="en-US" sz="2400" dirty="0"/>
          </a:p>
        </p:txBody>
      </p:sp>
      <p:sp>
        <p:nvSpPr>
          <p:cNvPr id="6" name="TextBox 5">
            <a:extLst>
              <a:ext uri="{FF2B5EF4-FFF2-40B4-BE49-F238E27FC236}">
                <a16:creationId xmlns:a16="http://schemas.microsoft.com/office/drawing/2014/main" id="{72C3483D-3FC3-6081-A1FB-4A0C26442F3B}"/>
              </a:ext>
            </a:extLst>
          </p:cNvPr>
          <p:cNvSpPr txBox="1"/>
          <p:nvPr/>
        </p:nvSpPr>
        <p:spPr>
          <a:xfrm>
            <a:off x="2095500" y="3557025"/>
            <a:ext cx="4572000" cy="3126305"/>
          </a:xfrm>
          <a:prstGeom prst="rect">
            <a:avLst/>
          </a:prstGeom>
          <a:solidFill>
            <a:schemeClr val="accent6">
              <a:lumMod val="20000"/>
              <a:lumOff val="80000"/>
            </a:schemeClr>
          </a:solidFill>
          <a:ln>
            <a:solidFill>
              <a:schemeClr val="accent1"/>
            </a:solidFill>
          </a:ln>
        </p:spPr>
        <p:txBody>
          <a:bodyPr wrap="square">
            <a:spAutoFit/>
          </a:bodyPr>
          <a:lstStyle/>
          <a:p>
            <a:pPr>
              <a:lnSpc>
                <a:spcPct val="115000"/>
              </a:lnSpc>
              <a:spcAft>
                <a:spcPts val="800"/>
              </a:spcAft>
              <a:buNone/>
            </a:pPr>
            <a:r>
              <a:rPr lang="es-EC" sz="2400" b="1" kern="100" dirty="0">
                <a:effectLst/>
                <a:latin typeface="Calibri" panose="020F0502020204030204" pitchFamily="34" charset="0"/>
                <a:ea typeface="Calibri" panose="020F0502020204030204" pitchFamily="34" charset="0"/>
                <a:cs typeface="Times New Roman" panose="02020603050405020304" pitchFamily="18" charset="0"/>
              </a:rPr>
              <a:t>Se tiene entonces: </a:t>
            </a:r>
            <a:endParaRPr lang="en-US" sz="2400" b="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𝐼</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𝑥</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 (200 +10(</a:t>
            </a: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𝑥</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))(80 − 2(</a:t>
            </a: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𝑥</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EC" sz="2400" b="1" kern="100" dirty="0">
                <a:effectLst/>
                <a:latin typeface="Calibri" panose="020F0502020204030204" pitchFamily="34" charset="0"/>
                <a:ea typeface="Calibri" panose="020F0502020204030204" pitchFamily="34" charset="0"/>
                <a:cs typeface="Times New Roman" panose="02020603050405020304" pitchFamily="18" charset="0"/>
              </a:rPr>
              <a:t>Resolviendo: </a:t>
            </a:r>
            <a:endParaRPr lang="en-US" sz="2400" b="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𝐼</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𝑥</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 (200 +10</a:t>
            </a: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𝑥</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)(80 − 2</a:t>
            </a: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𝑥</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EC" sz="2400" b="1" kern="100" dirty="0">
                <a:effectLst/>
                <a:latin typeface="Calibri" panose="020F0502020204030204" pitchFamily="34" charset="0"/>
                <a:ea typeface="Calibri" panose="020F0502020204030204" pitchFamily="34" charset="0"/>
                <a:cs typeface="Times New Roman" panose="02020603050405020304" pitchFamily="18" charset="0"/>
              </a:rPr>
              <a:t>Lo cual se puede expresar como: </a:t>
            </a:r>
            <a:endParaRPr lang="en-US" sz="2400" b="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𝐼</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𝑥</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 10(20 + </a:t>
            </a: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𝑥</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).2(40 − </a:t>
            </a: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𝑥</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0594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BFFD5-61AB-9669-7D65-C29DA0A4C4C9}"/>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30C3D12C-C45C-44BF-94B1-C2CEF744F6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01990A4-AA2F-E87E-EF5C-DA6638C3BEE1}"/>
              </a:ext>
            </a:extLst>
          </p:cNvPr>
          <p:cNvSpPr txBox="1"/>
          <p:nvPr/>
        </p:nvSpPr>
        <p:spPr>
          <a:xfrm>
            <a:off x="2362200" y="304800"/>
            <a:ext cx="4038600" cy="1971502"/>
          </a:xfrm>
          <a:prstGeom prst="rect">
            <a:avLst/>
          </a:prstGeom>
          <a:solidFill>
            <a:schemeClr val="accent6">
              <a:lumMod val="20000"/>
              <a:lumOff val="80000"/>
            </a:schemeClr>
          </a:solidFill>
        </p:spPr>
        <p:txBody>
          <a:bodyPr wrap="square">
            <a:spAutoFit/>
          </a:bodyPr>
          <a:lstStyle/>
          <a:p>
            <a:pPr>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Multiplicando: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𝐼</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𝑥</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)=20(800 +20</a:t>
            </a: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𝑥</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𝑥</a:t>
            </a:r>
            <a:r>
              <a:rPr lang="en-US" sz="2400" kern="100" baseline="30000" dirty="0">
                <a:effectLst/>
                <a:latin typeface="Cambria Math" panose="02040503050406030204" pitchFamily="18" charset="0"/>
                <a:ea typeface="Calibri" panose="020F0502020204030204" pitchFamily="34" charset="0"/>
                <a:cs typeface="Cambria Math" panose="02040503050406030204" pitchFamily="18" charset="0"/>
              </a:rPr>
              <a:t>2</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800"/>
              </a:spcAft>
              <a:buNone/>
            </a:pPr>
            <a:r>
              <a:rPr lang="en-US" sz="2400" b="1" kern="100" dirty="0">
                <a:solidFill>
                  <a:srgbClr val="C00000"/>
                </a:solidFill>
                <a:effectLst/>
                <a:latin typeface="Cambria Math" panose="02040503050406030204" pitchFamily="18" charset="0"/>
                <a:ea typeface="Calibri" panose="020F0502020204030204" pitchFamily="34" charset="0"/>
                <a:cs typeface="Cambria Math" panose="02040503050406030204" pitchFamily="18" charset="0"/>
              </a:rPr>
              <a:t>𝐼</a:t>
            </a:r>
            <a:r>
              <a:rPr lang="es-EC"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2400" b="1" kern="100" dirty="0">
                <a:solidFill>
                  <a:srgbClr val="C00000"/>
                </a:solidFill>
                <a:effectLst/>
                <a:latin typeface="Cambria Math" panose="02040503050406030204" pitchFamily="18" charset="0"/>
                <a:ea typeface="Calibri" panose="020F0502020204030204" pitchFamily="34" charset="0"/>
                <a:cs typeface="Cambria Math" panose="02040503050406030204" pitchFamily="18" charset="0"/>
              </a:rPr>
              <a:t>𝑥</a:t>
            </a:r>
            <a:r>
              <a:rPr lang="es-EC"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−20</a:t>
            </a:r>
            <a:r>
              <a:rPr lang="en-US" sz="2400" b="1" kern="100" dirty="0">
                <a:solidFill>
                  <a:srgbClr val="C00000"/>
                </a:solidFill>
                <a:effectLst/>
                <a:latin typeface="Cambria Math" panose="02040503050406030204" pitchFamily="18" charset="0"/>
                <a:ea typeface="Calibri" panose="020F0502020204030204" pitchFamily="34" charset="0"/>
                <a:cs typeface="Cambria Math" panose="02040503050406030204" pitchFamily="18" charset="0"/>
              </a:rPr>
              <a:t>𝑥</a:t>
            </a:r>
            <a:r>
              <a:rPr lang="en-US" sz="2400" b="1" kern="100" baseline="30000" dirty="0">
                <a:solidFill>
                  <a:srgbClr val="C00000"/>
                </a:solidFill>
                <a:effectLst/>
                <a:latin typeface="Cambria Math" panose="02040503050406030204" pitchFamily="18" charset="0"/>
                <a:ea typeface="Calibri" panose="020F0502020204030204" pitchFamily="34" charset="0"/>
                <a:cs typeface="Cambria Math" panose="02040503050406030204" pitchFamily="18" charset="0"/>
              </a:rPr>
              <a:t>2</a:t>
            </a:r>
            <a:r>
              <a:rPr lang="es-EC"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+400</a:t>
            </a:r>
            <a:r>
              <a:rPr lang="en-US" sz="2400" b="1" kern="100" dirty="0">
                <a:solidFill>
                  <a:srgbClr val="C00000"/>
                </a:solidFill>
                <a:effectLst/>
                <a:latin typeface="Cambria Math" panose="02040503050406030204" pitchFamily="18" charset="0"/>
                <a:ea typeface="Calibri" panose="020F0502020204030204" pitchFamily="34" charset="0"/>
                <a:cs typeface="Cambria Math" panose="02040503050406030204" pitchFamily="18" charset="0"/>
              </a:rPr>
              <a:t>𝑥</a:t>
            </a:r>
            <a:r>
              <a:rPr lang="en-US"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es-EC"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+ 16000  </a:t>
            </a:r>
            <a:r>
              <a:rPr lang="es-EC" sz="24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esta será la función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42BE3537-4A3E-D432-0101-BD38BFAD3454}"/>
              </a:ext>
            </a:extLst>
          </p:cNvPr>
          <p:cNvSpPr txBox="1"/>
          <p:nvPr/>
        </p:nvSpPr>
        <p:spPr>
          <a:xfrm>
            <a:off x="952500" y="2569689"/>
            <a:ext cx="7467600" cy="916854"/>
          </a:xfrm>
          <a:prstGeom prst="rect">
            <a:avLst/>
          </a:prstGeom>
          <a:solidFill>
            <a:schemeClr val="accent2">
              <a:lumMod val="20000"/>
              <a:lumOff val="80000"/>
            </a:schemeClr>
          </a:solidFill>
          <a:ln>
            <a:solidFill>
              <a:schemeClr val="accent1"/>
            </a:solidFill>
          </a:ln>
        </p:spPr>
        <p:txBody>
          <a:bodyPr wrap="square">
            <a:spAutoFit/>
          </a:bodyPr>
          <a:lstStyle/>
          <a:p>
            <a:pPr>
              <a:lnSpc>
                <a:spcPct val="115000"/>
              </a:lnSpc>
              <a:spcAft>
                <a:spcPts val="800"/>
              </a:spcAft>
              <a:buNone/>
            </a:pPr>
            <a:r>
              <a:rPr lang="es-EC" sz="1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a:t>
            </a:r>
            <a:r>
              <a:rPr lang="es-EC" sz="2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¿cuál debería  ser el  nuevo  precio de  alquiler para  obtener los  ingresos más  altos posibles?  </a:t>
            </a:r>
            <a:endParaRPr lang="en-US" sz="2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8A163737-EB70-A8F5-E338-D9C2A785718B}"/>
              </a:ext>
            </a:extLst>
          </p:cNvPr>
          <p:cNvSpPr txBox="1"/>
          <p:nvPr/>
        </p:nvSpPr>
        <p:spPr>
          <a:xfrm>
            <a:off x="1447800" y="3642520"/>
            <a:ext cx="6477000" cy="3023713"/>
          </a:xfrm>
          <a:prstGeom prst="rect">
            <a:avLst/>
          </a:prstGeom>
          <a:solidFill>
            <a:schemeClr val="accent6">
              <a:lumMod val="20000"/>
              <a:lumOff val="80000"/>
            </a:schemeClr>
          </a:solidFill>
        </p:spPr>
        <p:txBody>
          <a:bodyPr wrap="square">
            <a:spAutoFit/>
          </a:bodyPr>
          <a:lstStyle/>
          <a:p>
            <a:pPr>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Para una ecuación de la forma </a:t>
            </a:r>
            <a:r>
              <a:rPr lang="en-US" sz="2400" b="1" kern="100" dirty="0">
                <a:solidFill>
                  <a:srgbClr val="0070C0"/>
                </a:solidFill>
                <a:effectLst/>
                <a:latin typeface="Cambria Math" panose="02040503050406030204" pitchFamily="18" charset="0"/>
                <a:ea typeface="Calibri" panose="020F0502020204030204" pitchFamily="34" charset="0"/>
                <a:cs typeface="Cambria Math" panose="02040503050406030204" pitchFamily="18" charset="0"/>
              </a:rPr>
              <a:t>𝑓</a:t>
            </a:r>
            <a:r>
              <a:rPr lang="es-EC" sz="24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t>
            </a:r>
            <a:r>
              <a:rPr lang="en-US" sz="2400" b="1" kern="100" dirty="0">
                <a:solidFill>
                  <a:srgbClr val="0070C0"/>
                </a:solidFill>
                <a:effectLst/>
                <a:latin typeface="Cambria Math" panose="02040503050406030204" pitchFamily="18" charset="0"/>
                <a:ea typeface="Calibri" panose="020F0502020204030204" pitchFamily="34" charset="0"/>
                <a:cs typeface="Cambria Math" panose="02040503050406030204" pitchFamily="18" charset="0"/>
              </a:rPr>
              <a:t>𝑥</a:t>
            </a:r>
            <a:r>
              <a:rPr lang="es-EC" sz="24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a:solidFill>
                  <a:srgbClr val="0070C0"/>
                </a:solidFill>
                <a:effectLst/>
                <a:latin typeface="Cambria Math" panose="02040503050406030204" pitchFamily="18" charset="0"/>
                <a:ea typeface="Calibri" panose="020F0502020204030204" pitchFamily="34" charset="0"/>
                <a:cs typeface="Cambria Math" panose="02040503050406030204" pitchFamily="18" charset="0"/>
              </a:rPr>
              <a:t>𝑎𝑥</a:t>
            </a:r>
            <a:r>
              <a:rPr lang="es-EC" sz="24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a:t>
            </a:r>
            <a:r>
              <a:rPr lang="en-US" sz="2400" b="1" kern="100" dirty="0">
                <a:solidFill>
                  <a:srgbClr val="0070C0"/>
                </a:solidFill>
                <a:effectLst/>
                <a:latin typeface="Cambria Math" panose="02040503050406030204" pitchFamily="18" charset="0"/>
                <a:ea typeface="Calibri" panose="020F0502020204030204" pitchFamily="34" charset="0"/>
                <a:cs typeface="Cambria Math" panose="02040503050406030204" pitchFamily="18" charset="0"/>
              </a:rPr>
              <a:t>𝑏𝑥</a:t>
            </a:r>
            <a:r>
              <a:rPr lang="en-US" sz="24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s-EC" sz="24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a:solidFill>
                  <a:srgbClr val="0070C0"/>
                </a:solidFill>
                <a:effectLst/>
                <a:latin typeface="Cambria Math" panose="02040503050406030204" pitchFamily="18" charset="0"/>
                <a:ea typeface="Calibri" panose="020F0502020204030204" pitchFamily="34" charset="0"/>
                <a:cs typeface="Cambria Math" panose="02040503050406030204" pitchFamily="18" charset="0"/>
              </a:rPr>
              <a:t>𝑐</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 la </a:t>
            </a:r>
            <a:r>
              <a:rPr lang="es-EC" sz="2400" u="sng" kern="100" dirty="0">
                <a:effectLst/>
                <a:latin typeface="Calibri" panose="020F0502020204030204" pitchFamily="34" charset="0"/>
                <a:ea typeface="Calibri" panose="020F0502020204030204" pitchFamily="34" charset="0"/>
                <a:cs typeface="Times New Roman" panose="02020603050405020304" pitchFamily="18" charset="0"/>
              </a:rPr>
              <a:t>coordenada en </a:t>
            </a:r>
            <a:r>
              <a:rPr lang="en-US" sz="2400" u="sng" kern="100" dirty="0">
                <a:effectLst/>
                <a:latin typeface="Cambria Math" panose="02040503050406030204" pitchFamily="18" charset="0"/>
                <a:ea typeface="Calibri" panose="020F0502020204030204" pitchFamily="34" charset="0"/>
                <a:cs typeface="Cambria Math" panose="02040503050406030204" pitchFamily="18" charset="0"/>
              </a:rPr>
              <a:t>𝑋</a:t>
            </a:r>
            <a:r>
              <a:rPr lang="es-EC" sz="2400" u="sng" kern="100" dirty="0">
                <a:effectLst/>
                <a:latin typeface="Calibri" panose="020F0502020204030204" pitchFamily="34" charset="0"/>
                <a:ea typeface="Calibri" panose="020F0502020204030204" pitchFamily="34" charset="0"/>
                <a:cs typeface="Times New Roman" panose="02020603050405020304" pitchFamily="18" charset="0"/>
              </a:rPr>
              <a:t> del vértice es</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a:solidFill>
                  <a:srgbClr val="0070C0"/>
                </a:solidFill>
                <a:effectLst/>
                <a:latin typeface="Cambria Math" panose="02040503050406030204" pitchFamily="18" charset="0"/>
                <a:ea typeface="Calibri" panose="020F0502020204030204" pitchFamily="34" charset="0"/>
                <a:cs typeface="Cambria Math" panose="02040503050406030204" pitchFamily="18" charset="0"/>
              </a:rPr>
              <a:t>𝑥</a:t>
            </a:r>
            <a:r>
              <a:rPr lang="en-US" sz="24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s-EC" sz="24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 </a:t>
            </a:r>
            <a:r>
              <a:rPr lang="en-US" sz="2400" b="1" kern="100" dirty="0">
                <a:solidFill>
                  <a:srgbClr val="0070C0"/>
                </a:solidFill>
                <a:effectLst/>
                <a:latin typeface="Cambria Math" panose="02040503050406030204" pitchFamily="18" charset="0"/>
                <a:ea typeface="Calibri" panose="020F0502020204030204" pitchFamily="34" charset="0"/>
                <a:cs typeface="Cambria Math" panose="02040503050406030204" pitchFamily="18" charset="0"/>
              </a:rPr>
              <a:t>𝑏/</a:t>
            </a:r>
            <a:r>
              <a:rPr lang="es-EC" sz="24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a:t>
            </a:r>
            <a:r>
              <a:rPr lang="en-US" sz="2400" b="1" kern="100" dirty="0">
                <a:solidFill>
                  <a:srgbClr val="0070C0"/>
                </a:solidFill>
                <a:effectLst/>
                <a:latin typeface="Cambria Math" panose="02040503050406030204" pitchFamily="18" charset="0"/>
                <a:ea typeface="Calibri" panose="020F0502020204030204" pitchFamily="34" charset="0"/>
                <a:cs typeface="Cambria Math" panose="02040503050406030204" pitchFamily="18" charset="0"/>
              </a:rPr>
              <a:t>𝑎</a:t>
            </a:r>
            <a:r>
              <a:rPr lang="en-US" sz="24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reemplazando los valores :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𝑥</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 − 400/2(−20)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Con lo que se obtiene: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US" sz="2400" b="1" kern="100" dirty="0">
                <a:solidFill>
                  <a:srgbClr val="C00000"/>
                </a:solidFill>
                <a:effectLst/>
                <a:latin typeface="Cambria Math" panose="02040503050406030204" pitchFamily="18" charset="0"/>
                <a:ea typeface="Calibri" panose="020F0502020204030204" pitchFamily="34" charset="0"/>
                <a:cs typeface="Cambria Math" panose="02040503050406030204" pitchFamily="18" charset="0"/>
              </a:rPr>
              <a:t>𝑥</a:t>
            </a:r>
            <a:r>
              <a:rPr lang="en-US"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es-EC"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10 </a:t>
            </a:r>
            <a:endParaRPr lang="en-US"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46842608-D1E5-ED86-6C42-517ABFC453CD}"/>
              </a:ext>
            </a:extLst>
          </p:cNvPr>
          <p:cNvPicPr>
            <a:picLocks noChangeAspect="1"/>
          </p:cNvPicPr>
          <p:nvPr/>
        </p:nvPicPr>
        <p:blipFill>
          <a:blip r:embed="rId3"/>
          <a:srcRect l="29149" t="30769" r="27125" b="10930"/>
          <a:stretch>
            <a:fillRect/>
          </a:stretch>
        </p:blipFill>
        <p:spPr>
          <a:xfrm>
            <a:off x="5029200" y="4528930"/>
            <a:ext cx="2743199" cy="2057400"/>
          </a:xfrm>
          <a:prstGeom prst="rect">
            <a:avLst/>
          </a:prstGeom>
        </p:spPr>
      </p:pic>
    </p:spTree>
    <p:extLst>
      <p:ext uri="{BB962C8B-B14F-4D97-AF65-F5344CB8AC3E}">
        <p14:creationId xmlns:p14="http://schemas.microsoft.com/office/powerpoint/2010/main" val="1677165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66416-4AF5-5058-CBB8-4ED6F92C8BE0}"/>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8EAF31CA-5961-B6EE-E53D-937927D795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A789BBA-65D1-0769-4140-9C2B247B3BA6}"/>
              </a:ext>
            </a:extLst>
          </p:cNvPr>
          <p:cNvSpPr txBox="1"/>
          <p:nvPr/>
        </p:nvSpPr>
        <p:spPr>
          <a:xfrm>
            <a:off x="609601" y="152400"/>
            <a:ext cx="6400800" cy="3026149"/>
          </a:xfrm>
          <a:prstGeom prst="rect">
            <a:avLst/>
          </a:prstGeom>
          <a:solidFill>
            <a:schemeClr val="accent6">
              <a:lumMod val="20000"/>
              <a:lumOff val="80000"/>
            </a:schemeClr>
          </a:solidFill>
          <a:ln>
            <a:solidFill>
              <a:schemeClr val="accent1"/>
            </a:solidFill>
          </a:ln>
        </p:spPr>
        <p:txBody>
          <a:bodyPr wrap="square">
            <a:spAutoFit/>
          </a:bodyPr>
          <a:lstStyle/>
          <a:p>
            <a:pPr>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Por lo tanto, </a:t>
            </a:r>
            <a:r>
              <a:rPr lang="es-EC" sz="2400" b="1" kern="100" dirty="0">
                <a:effectLst/>
                <a:latin typeface="Calibri" panose="020F0502020204030204" pitchFamily="34" charset="0"/>
                <a:ea typeface="Calibri" panose="020F0502020204030204" pitchFamily="34" charset="0"/>
                <a:cs typeface="Times New Roman" panose="02020603050405020304" pitchFamily="18" charset="0"/>
              </a:rPr>
              <a:t>se debe incrementar 10 veces el valor de 10 dólares,</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 por lo que el precio sería de: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US" sz="2400" b="1" kern="100" dirty="0">
                <a:solidFill>
                  <a:srgbClr val="0070C0"/>
                </a:solidFill>
                <a:latin typeface="Cambria Math" panose="02040503050406030204" pitchFamily="18" charset="0"/>
                <a:ea typeface="Calibri" panose="020F0502020204030204" pitchFamily="34" charset="0"/>
                <a:cs typeface="Cambria Math" panose="02040503050406030204" pitchFamily="18" charset="0"/>
              </a:rPr>
              <a:t>𝐼</a:t>
            </a:r>
            <a:r>
              <a:rPr lang="es-EC" sz="24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a:t>
            </a:r>
            <a:r>
              <a:rPr lang="en-US" sz="2400" b="1" kern="100" dirty="0">
                <a:solidFill>
                  <a:srgbClr val="0070C0"/>
                </a:solidFill>
                <a:latin typeface="Cambria Math" panose="02040503050406030204" pitchFamily="18" charset="0"/>
                <a:ea typeface="Calibri" panose="020F0502020204030204" pitchFamily="34" charset="0"/>
                <a:cs typeface="Cambria Math" panose="02040503050406030204" pitchFamily="18" charset="0"/>
              </a:rPr>
              <a:t>𝑥</a:t>
            </a:r>
            <a:r>
              <a:rPr lang="es-EC" sz="24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a:t>
            </a:r>
            <a:r>
              <a:rPr lang="en-US" sz="2400" b="1" kern="100" dirty="0">
                <a:solidFill>
                  <a:srgbClr val="0070C0"/>
                </a:solidFill>
                <a:latin typeface="Cambria Math" panose="02040503050406030204" pitchFamily="18" charset="0"/>
                <a:ea typeface="Calibri" panose="020F0502020204030204" pitchFamily="34" charset="0"/>
                <a:cs typeface="Cambria Math" panose="02040503050406030204" pitchFamily="18" charset="0"/>
              </a:rPr>
              <a:t>𝑝.𝑞</a:t>
            </a:r>
            <a:endParaRPr lang="en-US" sz="2400" kern="100" dirty="0">
              <a:solidFill>
                <a:srgbClr val="0070C0"/>
              </a:solidFill>
              <a:latin typeface="Cambria Math" panose="02040503050406030204" pitchFamily="18" charset="0"/>
              <a:ea typeface="Calibri" panose="020F0502020204030204" pitchFamily="34" charset="0"/>
              <a:cs typeface="Cambria Math" panose="02040503050406030204" pitchFamily="18" charset="0"/>
            </a:endParaRPr>
          </a:p>
          <a:p>
            <a:pPr>
              <a:lnSpc>
                <a:spcPct val="115000"/>
              </a:lnSpc>
              <a:spcAft>
                <a:spcPts val="800"/>
              </a:spcAft>
            </a:pPr>
            <a:r>
              <a:rPr lang="en-US" sz="2400" kern="100" dirty="0">
                <a:latin typeface="Cambria Math" panose="02040503050406030204" pitchFamily="18" charset="0"/>
                <a:ea typeface="Calibri" panose="020F0502020204030204" pitchFamily="34" charset="0"/>
                <a:cs typeface="Cambria Math" panose="02040503050406030204" pitchFamily="18" charset="0"/>
              </a:rPr>
              <a:t>𝐼</a:t>
            </a:r>
            <a:r>
              <a:rPr lang="es-EC" sz="2400" kern="100" dirty="0">
                <a:latin typeface="Calibri" panose="020F0502020204030204" pitchFamily="34" charset="0"/>
                <a:ea typeface="Calibri" panose="020F0502020204030204" pitchFamily="34" charset="0"/>
                <a:cs typeface="Times New Roman" panose="02020603050405020304" pitchFamily="18" charset="0"/>
              </a:rPr>
              <a:t>(</a:t>
            </a:r>
            <a:r>
              <a:rPr lang="en-US" sz="2400" kern="100" dirty="0">
                <a:latin typeface="Cambria Math" panose="02040503050406030204" pitchFamily="18" charset="0"/>
                <a:ea typeface="Calibri" panose="020F0502020204030204" pitchFamily="34" charset="0"/>
                <a:cs typeface="Cambria Math" panose="02040503050406030204" pitchFamily="18" charset="0"/>
              </a:rPr>
              <a:t>𝑥</a:t>
            </a:r>
            <a:r>
              <a:rPr lang="es-EC" sz="2400" kern="100" dirty="0">
                <a:latin typeface="Calibri" panose="020F0502020204030204" pitchFamily="34" charset="0"/>
                <a:ea typeface="Calibri" panose="020F0502020204030204" pitchFamily="34" charset="0"/>
                <a:cs typeface="Times New Roman" panose="02020603050405020304" pitchFamily="18" charset="0"/>
              </a:rPr>
              <a:t>)= </a:t>
            </a:r>
            <a:r>
              <a:rPr lang="es-EC" sz="2400"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(200 +10(</a:t>
            </a:r>
            <a:r>
              <a:rPr lang="en-US" sz="2400" kern="100" dirty="0">
                <a:solidFill>
                  <a:srgbClr val="0070C0"/>
                </a:solidFill>
                <a:latin typeface="Cambria Math" panose="02040503050406030204" pitchFamily="18" charset="0"/>
                <a:ea typeface="Calibri" panose="020F0502020204030204" pitchFamily="34" charset="0"/>
                <a:cs typeface="Cambria Math" panose="02040503050406030204" pitchFamily="18" charset="0"/>
              </a:rPr>
              <a:t>𝑥</a:t>
            </a:r>
            <a:r>
              <a:rPr lang="es-EC" sz="2400"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 </a:t>
            </a:r>
            <a:r>
              <a:rPr lang="es-EC" sz="2400" kern="100" dirty="0">
                <a:latin typeface="Calibri" panose="020F0502020204030204" pitchFamily="34" charset="0"/>
                <a:ea typeface="Calibri" panose="020F0502020204030204" pitchFamily="34" charset="0"/>
                <a:cs typeface="Times New Roman" panose="02020603050405020304" pitchFamily="18" charset="0"/>
              </a:rPr>
              <a:t>(80 − 2(</a:t>
            </a:r>
            <a:r>
              <a:rPr lang="en-US" sz="2400" kern="100" dirty="0">
                <a:latin typeface="Cambria Math" panose="02040503050406030204" pitchFamily="18" charset="0"/>
                <a:ea typeface="Calibri" panose="020F0502020204030204" pitchFamily="34" charset="0"/>
                <a:cs typeface="Cambria Math" panose="02040503050406030204" pitchFamily="18" charset="0"/>
              </a:rPr>
              <a:t>𝑥</a:t>
            </a:r>
            <a:r>
              <a:rPr lang="es-EC" sz="2400" kern="100" dirty="0">
                <a:latin typeface="Calibri" panose="020F0502020204030204" pitchFamily="34" charset="0"/>
                <a:ea typeface="Calibri" panose="020F0502020204030204" pitchFamily="34" charset="0"/>
                <a:cs typeface="Times New Roman" panose="02020603050405020304" pitchFamily="18" charset="0"/>
              </a:rPr>
              <a:t>)) </a:t>
            </a:r>
            <a:endParaRPr lang="en-US" sz="24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US" sz="2400" kern="100" dirty="0">
                <a:solidFill>
                  <a:srgbClr val="0070C0"/>
                </a:solidFill>
                <a:effectLst/>
                <a:latin typeface="Cambria Math" panose="02040503050406030204" pitchFamily="18" charset="0"/>
                <a:ea typeface="Calibri" panose="020F0502020204030204" pitchFamily="34" charset="0"/>
                <a:cs typeface="Cambria Math" panose="02040503050406030204" pitchFamily="18" charset="0"/>
              </a:rPr>
              <a:t>𝑝</a:t>
            </a:r>
            <a:r>
              <a:rPr lang="en-US" sz="24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s-EC" sz="24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200 +10(10) </a:t>
            </a:r>
            <a:endParaRPr lang="en-US" sz="24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EC" sz="24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Por lo que el precio solicitado es de </a:t>
            </a:r>
            <a:r>
              <a:rPr lang="es-EC" sz="2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$300. </a:t>
            </a:r>
            <a:endParaRPr lang="en-US" sz="2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21B334C1-7241-75AE-4E1B-FFCC3F053DFD}"/>
              </a:ext>
            </a:extLst>
          </p:cNvPr>
          <p:cNvSpPr txBox="1"/>
          <p:nvPr/>
        </p:nvSpPr>
        <p:spPr>
          <a:xfrm>
            <a:off x="609601" y="3300359"/>
            <a:ext cx="8043862" cy="3290453"/>
          </a:xfrm>
          <a:prstGeom prst="rect">
            <a:avLst/>
          </a:prstGeom>
          <a:solidFill>
            <a:schemeClr val="accent6">
              <a:lumMod val="20000"/>
              <a:lumOff val="80000"/>
            </a:schemeClr>
          </a:solidFill>
          <a:ln>
            <a:solidFill>
              <a:schemeClr val="accent1"/>
            </a:solidFill>
          </a:ln>
        </p:spPr>
        <p:txBody>
          <a:bodyPr wrap="square">
            <a:spAutoFit/>
          </a:bodyPr>
          <a:lstStyle/>
          <a:p>
            <a:pPr>
              <a:lnSpc>
                <a:spcPct val="115000"/>
              </a:lnSpc>
              <a:spcAft>
                <a:spcPts val="800"/>
              </a:spcAft>
              <a:buNone/>
            </a:pPr>
            <a:r>
              <a:rPr lang="es-EC" sz="2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 ¿cuál es el máximo ingreso que el administrador puede obtener? </a:t>
            </a:r>
            <a:endParaRPr lang="en-US" sz="2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Para determinar el máximo ingreso, se evalúa la </a:t>
            </a:r>
            <a:r>
              <a:rPr lang="es-EC" sz="24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función de ingreso en </a:t>
            </a:r>
            <a:r>
              <a:rPr lang="en-US" sz="2400" kern="100" dirty="0">
                <a:solidFill>
                  <a:srgbClr val="0070C0"/>
                </a:solidFill>
                <a:effectLst/>
                <a:latin typeface="Cambria Math" panose="02040503050406030204" pitchFamily="18" charset="0"/>
                <a:ea typeface="Calibri" panose="020F0502020204030204" pitchFamily="34" charset="0"/>
                <a:cs typeface="Cambria Math" panose="02040503050406030204" pitchFamily="18" charset="0"/>
              </a:rPr>
              <a:t>𝑥</a:t>
            </a:r>
            <a:r>
              <a:rPr lang="en-US" sz="24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s-EC" sz="24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10:     </a:t>
            </a:r>
            <a:r>
              <a:rPr lang="en-US" sz="2400" b="1" kern="100" dirty="0">
                <a:solidFill>
                  <a:srgbClr val="0070C0"/>
                </a:solidFill>
                <a:latin typeface="Cambria Math" panose="02040503050406030204" pitchFamily="18" charset="0"/>
                <a:ea typeface="Calibri" panose="020F0502020204030204" pitchFamily="34" charset="0"/>
                <a:cs typeface="Cambria Math" panose="02040503050406030204" pitchFamily="18" charset="0"/>
              </a:rPr>
              <a:t>𝐼</a:t>
            </a:r>
            <a:r>
              <a:rPr lang="es-EC" sz="24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a:t>
            </a:r>
            <a:r>
              <a:rPr lang="en-US" sz="2400" b="1" kern="100" dirty="0">
                <a:solidFill>
                  <a:srgbClr val="0070C0"/>
                </a:solidFill>
                <a:latin typeface="Cambria Math" panose="02040503050406030204" pitchFamily="18" charset="0"/>
                <a:ea typeface="Calibri" panose="020F0502020204030204" pitchFamily="34" charset="0"/>
                <a:cs typeface="Cambria Math" panose="02040503050406030204" pitchFamily="18" charset="0"/>
              </a:rPr>
              <a:t>𝑥</a:t>
            </a:r>
            <a:r>
              <a:rPr lang="es-EC" sz="24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 −20</a:t>
            </a:r>
            <a:r>
              <a:rPr lang="en-US" sz="2400" b="1" kern="100" dirty="0">
                <a:solidFill>
                  <a:srgbClr val="0070C0"/>
                </a:solidFill>
                <a:latin typeface="Cambria Math" panose="02040503050406030204" pitchFamily="18" charset="0"/>
                <a:ea typeface="Calibri" panose="020F0502020204030204" pitchFamily="34" charset="0"/>
                <a:cs typeface="Cambria Math" panose="02040503050406030204" pitchFamily="18" charset="0"/>
              </a:rPr>
              <a:t>𝑥</a:t>
            </a:r>
            <a:r>
              <a:rPr lang="en-US" sz="2400" b="1" kern="100" baseline="30000" dirty="0">
                <a:solidFill>
                  <a:srgbClr val="0070C0"/>
                </a:solidFill>
                <a:latin typeface="Cambria Math" panose="02040503050406030204" pitchFamily="18" charset="0"/>
                <a:ea typeface="Calibri" panose="020F0502020204030204" pitchFamily="34" charset="0"/>
                <a:cs typeface="Cambria Math" panose="02040503050406030204" pitchFamily="18" charset="0"/>
              </a:rPr>
              <a:t>2</a:t>
            </a:r>
            <a:r>
              <a:rPr lang="es-EC" sz="24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+400</a:t>
            </a:r>
            <a:r>
              <a:rPr lang="en-US" sz="2400" b="1" kern="100" dirty="0">
                <a:solidFill>
                  <a:srgbClr val="0070C0"/>
                </a:solidFill>
                <a:latin typeface="Cambria Math" panose="02040503050406030204" pitchFamily="18" charset="0"/>
                <a:ea typeface="Calibri" panose="020F0502020204030204" pitchFamily="34" charset="0"/>
                <a:cs typeface="Cambria Math" panose="02040503050406030204" pitchFamily="18" charset="0"/>
              </a:rPr>
              <a:t>𝑥</a:t>
            </a:r>
            <a:r>
              <a:rPr lang="en-US" sz="24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 </a:t>
            </a:r>
            <a:r>
              <a:rPr lang="es-EC" sz="2400" b="1" kern="100" dirty="0">
                <a:solidFill>
                  <a:srgbClr val="0070C0"/>
                </a:solidFill>
                <a:latin typeface="Calibri" panose="020F0502020204030204" pitchFamily="34" charset="0"/>
                <a:ea typeface="Calibri" panose="020F0502020204030204" pitchFamily="34" charset="0"/>
                <a:cs typeface="Times New Roman" panose="02020603050405020304" pitchFamily="18" charset="0"/>
              </a:rPr>
              <a:t>+ 16000 </a:t>
            </a:r>
            <a:endParaRPr lang="en-US" sz="24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r>
              <a:rPr lang="en-US" sz="2400" dirty="0"/>
              <a:t>𝐼</a:t>
            </a:r>
            <a:r>
              <a:rPr lang="es-EC" sz="2400" dirty="0"/>
              <a:t>(10)= −20(10)</a:t>
            </a:r>
            <a:r>
              <a:rPr lang="es-EC" sz="2400" baseline="30000" dirty="0"/>
              <a:t>2</a:t>
            </a:r>
            <a:r>
              <a:rPr lang="es-EC" sz="2400" dirty="0"/>
              <a:t> +400(10)+16000 </a:t>
            </a:r>
            <a:endParaRPr lang="en-US" sz="2400" dirty="0"/>
          </a:p>
          <a:p>
            <a:pPr>
              <a:lnSpc>
                <a:spcPct val="115000"/>
              </a:lnSpc>
              <a:spcAft>
                <a:spcPts val="800"/>
              </a:spcAft>
              <a:buNone/>
            </a:pP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De donde se obtiene: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US" sz="2400" kern="100" dirty="0">
                <a:effectLst/>
                <a:latin typeface="Cambria Math" panose="02040503050406030204" pitchFamily="18" charset="0"/>
                <a:ea typeface="Calibri" panose="020F0502020204030204" pitchFamily="34" charset="0"/>
                <a:cs typeface="Cambria Math" panose="02040503050406030204" pitchFamily="18" charset="0"/>
              </a:rPr>
              <a:t>𝐼</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(10)=18 000    </a:t>
            </a:r>
            <a:r>
              <a:rPr lang="es-EC" sz="24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el ingreso máximo es </a:t>
            </a:r>
            <a:r>
              <a:rPr lang="es-EC" sz="2400" b="1"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de $18 000</a:t>
            </a:r>
            <a:r>
              <a:rPr lang="es-EC" sz="24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5463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EE53C-327D-A9F4-F32C-D7158DC5C392}"/>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BB8CCA28-B850-43C7-58C0-544930FC58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A04173AD-AB36-16D8-FE49-E6F80345865E}"/>
              </a:ext>
            </a:extLst>
          </p:cNvPr>
          <p:cNvSpPr txBox="1"/>
          <p:nvPr/>
        </p:nvSpPr>
        <p:spPr>
          <a:xfrm>
            <a:off x="457200" y="1371600"/>
            <a:ext cx="8534400" cy="4708981"/>
          </a:xfrm>
          <a:prstGeom prst="rect">
            <a:avLst/>
          </a:prstGeom>
          <a:noFill/>
        </p:spPr>
        <p:txBody>
          <a:bodyPr wrap="square">
            <a:spAutoFit/>
          </a:bodyPr>
          <a:lstStyle/>
          <a:p>
            <a:pPr algn="l">
              <a:buFont typeface="Arial" panose="020B0604020202020204" pitchFamily="34" charset="0"/>
              <a:buChar char="•"/>
            </a:pPr>
            <a:r>
              <a:rPr lang="es-EC" sz="2000" b="1" i="0" dirty="0">
                <a:solidFill>
                  <a:srgbClr val="0070C0"/>
                </a:solidFill>
                <a:effectLst/>
                <a:latin typeface="Montserrat" panose="00000500000000000000" pitchFamily="2" charset="0"/>
              </a:rPr>
              <a:t>Optimización de costos y beneficios</a:t>
            </a:r>
            <a:r>
              <a:rPr lang="es-EC" sz="2000" b="0" i="0" dirty="0">
                <a:solidFill>
                  <a:srgbClr val="002060"/>
                </a:solidFill>
                <a:effectLst/>
                <a:latin typeface="Montserrat" panose="00000500000000000000" pitchFamily="2" charset="0"/>
              </a:rPr>
              <a:t>: Mediante el estudio de funciones, se pueden identificar </a:t>
            </a:r>
            <a:r>
              <a:rPr lang="es-EC" sz="2000" b="1" i="0" dirty="0">
                <a:solidFill>
                  <a:srgbClr val="002060"/>
                </a:solidFill>
                <a:effectLst/>
                <a:latin typeface="Montserrat" panose="00000500000000000000" pitchFamily="2" charset="0"/>
              </a:rPr>
              <a:t>puntos de mínimo y máximo</a:t>
            </a:r>
            <a:r>
              <a:rPr lang="es-EC" sz="2000" b="0" i="0" dirty="0">
                <a:solidFill>
                  <a:srgbClr val="002060"/>
                </a:solidFill>
                <a:effectLst/>
                <a:latin typeface="Montserrat" panose="00000500000000000000" pitchFamily="2" charset="0"/>
              </a:rPr>
              <a:t>, como en la determinación del nivel de producción que minimiza los costos o maximiza los beneficios.</a:t>
            </a:r>
          </a:p>
          <a:p>
            <a:pPr algn="l"/>
            <a:endParaRPr lang="es-EC" sz="2000" dirty="0">
              <a:solidFill>
                <a:srgbClr val="002060"/>
              </a:solidFill>
              <a:latin typeface="Montserrat" panose="00000500000000000000" pitchFamily="2" charset="0"/>
            </a:endParaRPr>
          </a:p>
          <a:p>
            <a:pPr algn="l"/>
            <a:endParaRPr lang="es-EC" sz="2000" b="0" i="0" dirty="0">
              <a:solidFill>
                <a:srgbClr val="002060"/>
              </a:solidFill>
              <a:effectLst/>
              <a:latin typeface="Montserrat" panose="00000500000000000000" pitchFamily="2" charset="0"/>
            </a:endParaRPr>
          </a:p>
          <a:p>
            <a:pPr algn="l">
              <a:buFont typeface="Arial" panose="020B0604020202020204" pitchFamily="34" charset="0"/>
              <a:buChar char="•"/>
            </a:pPr>
            <a:r>
              <a:rPr lang="es-EC" sz="2000" b="1" i="0" dirty="0">
                <a:solidFill>
                  <a:srgbClr val="0070C0"/>
                </a:solidFill>
                <a:effectLst/>
                <a:latin typeface="Montserrat" panose="00000500000000000000" pitchFamily="2" charset="0"/>
              </a:rPr>
              <a:t>Modelos de ingresos y demanda</a:t>
            </a:r>
            <a:r>
              <a:rPr lang="es-EC" sz="2000" b="0" i="0" dirty="0">
                <a:solidFill>
                  <a:srgbClr val="002060"/>
                </a:solidFill>
                <a:effectLst/>
                <a:latin typeface="Montserrat" panose="00000500000000000000" pitchFamily="2" charset="0"/>
              </a:rPr>
              <a:t>: Las funciones </a:t>
            </a:r>
            <a:r>
              <a:rPr lang="es-EC" sz="2000" b="0" i="0" u="sng" dirty="0">
                <a:solidFill>
                  <a:srgbClr val="002060"/>
                </a:solidFill>
                <a:effectLst/>
                <a:latin typeface="Montserrat" panose="00000500000000000000" pitchFamily="2" charset="0"/>
              </a:rPr>
              <a:t>lineales y cuadráticas </a:t>
            </a:r>
            <a:r>
              <a:rPr lang="es-EC" sz="2000" b="0" i="0" dirty="0">
                <a:solidFill>
                  <a:srgbClr val="002060"/>
                </a:solidFill>
                <a:effectLst/>
                <a:latin typeface="Montserrat" panose="00000500000000000000" pitchFamily="2" charset="0"/>
              </a:rPr>
              <a:t>se utilizan para modelar la relación entre el precio de un producto y la cantidad demandada, permitiendo la maximización de ingresos.    </a:t>
            </a:r>
          </a:p>
          <a:p>
            <a:pPr algn="l"/>
            <a:endParaRPr lang="es-EC" sz="2000" b="0" i="0" dirty="0">
              <a:solidFill>
                <a:srgbClr val="002060"/>
              </a:solidFill>
              <a:effectLst/>
              <a:latin typeface="Montserrat" panose="00000500000000000000" pitchFamily="2" charset="0"/>
            </a:endParaRPr>
          </a:p>
          <a:p>
            <a:pPr algn="l">
              <a:buFont typeface="Arial" panose="020B0604020202020204" pitchFamily="34" charset="0"/>
              <a:buChar char="•"/>
            </a:pPr>
            <a:r>
              <a:rPr lang="es-EC" sz="2000" b="1" i="0" dirty="0">
                <a:solidFill>
                  <a:srgbClr val="0070C0"/>
                </a:solidFill>
                <a:effectLst/>
                <a:latin typeface="Montserrat" panose="00000500000000000000" pitchFamily="2" charset="0"/>
              </a:rPr>
              <a:t>Análisis de rendimientos</a:t>
            </a:r>
            <a:r>
              <a:rPr lang="es-EC" sz="2000" b="0" i="0" dirty="0">
                <a:solidFill>
                  <a:srgbClr val="002060"/>
                </a:solidFill>
                <a:effectLst/>
                <a:latin typeface="Montserrat" panose="00000500000000000000" pitchFamily="2" charset="0"/>
              </a:rPr>
              <a:t>: Las funciones </a:t>
            </a:r>
            <a:r>
              <a:rPr lang="es-EC" sz="2000" b="0" i="0" u="sng" dirty="0">
                <a:solidFill>
                  <a:srgbClr val="002060"/>
                </a:solidFill>
                <a:effectLst/>
                <a:latin typeface="Montserrat" panose="00000500000000000000" pitchFamily="2" charset="0"/>
              </a:rPr>
              <a:t>logarítmicas y exponenciales </a:t>
            </a:r>
            <a:r>
              <a:rPr lang="es-EC" sz="2000" b="0" i="0" dirty="0">
                <a:solidFill>
                  <a:srgbClr val="002060"/>
                </a:solidFill>
                <a:effectLst/>
                <a:latin typeface="Montserrat" panose="00000500000000000000" pitchFamily="2" charset="0"/>
              </a:rPr>
              <a:t>son útiles para analizar fenómenos como el crecimiento poblacional o la acumulación de capital en el tiempo</a:t>
            </a:r>
            <a:r>
              <a:rPr lang="es-EC" sz="2000" b="0" i="0" dirty="0">
                <a:solidFill>
                  <a:srgbClr val="000000"/>
                </a:solidFill>
                <a:effectLst/>
                <a:latin typeface="Montserrat" panose="00000500000000000000" pitchFamily="2" charset="0"/>
              </a:rPr>
              <a:t>.</a:t>
            </a:r>
          </a:p>
        </p:txBody>
      </p:sp>
      <p:sp>
        <p:nvSpPr>
          <p:cNvPr id="5" name="TextBox 4">
            <a:extLst>
              <a:ext uri="{FF2B5EF4-FFF2-40B4-BE49-F238E27FC236}">
                <a16:creationId xmlns:a16="http://schemas.microsoft.com/office/drawing/2014/main" id="{EFD85DD5-2D44-C280-C9A9-AB14F0487113}"/>
              </a:ext>
            </a:extLst>
          </p:cNvPr>
          <p:cNvSpPr txBox="1"/>
          <p:nvPr/>
        </p:nvSpPr>
        <p:spPr>
          <a:xfrm>
            <a:off x="1676400" y="760175"/>
            <a:ext cx="5486400" cy="461665"/>
          </a:xfrm>
          <a:prstGeom prst="rect">
            <a:avLst/>
          </a:prstGeom>
          <a:noFill/>
        </p:spPr>
        <p:txBody>
          <a:bodyPr wrap="square">
            <a:spAutoFit/>
          </a:bodyPr>
          <a:lstStyle/>
          <a:p>
            <a:pPr algn="l"/>
            <a:r>
              <a:rPr lang="es-EC" sz="2400" b="1" i="0" dirty="0">
                <a:solidFill>
                  <a:srgbClr val="C00000"/>
                </a:solidFill>
                <a:effectLst/>
                <a:latin typeface="Montserrat" panose="00000500000000000000" pitchFamily="2" charset="0"/>
              </a:rPr>
              <a:t>APLICACIÓN DE FUNCIONES</a:t>
            </a:r>
          </a:p>
        </p:txBody>
      </p:sp>
    </p:spTree>
    <p:extLst>
      <p:ext uri="{BB962C8B-B14F-4D97-AF65-F5344CB8AC3E}">
        <p14:creationId xmlns:p14="http://schemas.microsoft.com/office/powerpoint/2010/main" val="115494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animEffect transition="in" filter="fade">
                                      <p:cBhvr>
                                        <p:cTn id="13"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F8398-440B-8583-C170-DD56D2454740}"/>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0173F82B-3767-3702-2717-07BE0DC24D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F60228A-F37E-D531-ECF5-46746BB6D796}"/>
              </a:ext>
            </a:extLst>
          </p:cNvPr>
          <p:cNvSpPr txBox="1"/>
          <p:nvPr/>
        </p:nvSpPr>
        <p:spPr>
          <a:xfrm>
            <a:off x="1066800" y="990600"/>
            <a:ext cx="6172200" cy="3046988"/>
          </a:xfrm>
          <a:prstGeom prst="rect">
            <a:avLst/>
          </a:prstGeom>
          <a:noFill/>
          <a:ln>
            <a:solidFill>
              <a:schemeClr val="accent1"/>
            </a:solidFill>
          </a:ln>
        </p:spPr>
        <p:txBody>
          <a:bodyPr wrap="square">
            <a:spAutoFit/>
          </a:bodyPr>
          <a:lstStyle/>
          <a:p>
            <a:pPr algn="l">
              <a:buFont typeface="+mj-lt"/>
              <a:buAutoNum type="arabicPeriod"/>
            </a:pPr>
            <a:r>
              <a:rPr lang="es-EC" sz="2400" b="1" i="0" dirty="0">
                <a:solidFill>
                  <a:srgbClr val="0070C0"/>
                </a:solidFill>
                <a:effectLst/>
                <a:latin typeface="Montserrat" panose="00000500000000000000" pitchFamily="2" charset="0"/>
              </a:rPr>
              <a:t>Variable independiente y variable dependiente.</a:t>
            </a:r>
            <a:endParaRPr lang="es-EC" sz="2400" b="0" i="0" dirty="0">
              <a:solidFill>
                <a:srgbClr val="0070C0"/>
              </a:solidFill>
              <a:effectLst/>
              <a:latin typeface="Montserrat" panose="00000500000000000000" pitchFamily="2" charset="0"/>
            </a:endParaRPr>
          </a:p>
          <a:p>
            <a:pPr algn="just">
              <a:spcAft>
                <a:spcPts val="1500"/>
              </a:spcAft>
              <a:buNone/>
            </a:pPr>
            <a:r>
              <a:rPr lang="es-EC" sz="2400" b="0" i="0" dirty="0">
                <a:solidFill>
                  <a:srgbClr val="002060"/>
                </a:solidFill>
                <a:effectLst/>
                <a:latin typeface="Montserrat" panose="00000500000000000000" pitchFamily="2" charset="0"/>
              </a:rPr>
              <a:t>Una variable </a:t>
            </a:r>
            <a:r>
              <a:rPr lang="es-EC" sz="2400" b="1" i="0" dirty="0">
                <a:solidFill>
                  <a:srgbClr val="002060"/>
                </a:solidFill>
                <a:effectLst/>
                <a:latin typeface="Montserrat" panose="00000500000000000000" pitchFamily="2" charset="0"/>
              </a:rPr>
              <a:t>independiente</a:t>
            </a:r>
            <a:r>
              <a:rPr lang="es-EC" sz="2400" b="0" i="0" dirty="0">
                <a:solidFill>
                  <a:srgbClr val="002060"/>
                </a:solidFill>
                <a:effectLst/>
                <a:latin typeface="Montserrat" panose="00000500000000000000" pitchFamily="2" charset="0"/>
              </a:rPr>
              <a:t> es aquella que </a:t>
            </a:r>
            <a:r>
              <a:rPr lang="es-EC" sz="2400" i="0" u="sng" dirty="0">
                <a:solidFill>
                  <a:srgbClr val="002060"/>
                </a:solidFill>
                <a:effectLst/>
                <a:latin typeface="Montserrat" panose="00000500000000000000" pitchFamily="2" charset="0"/>
              </a:rPr>
              <a:t>el investigador puede controlar o modificar</a:t>
            </a:r>
            <a:r>
              <a:rPr lang="es-EC" sz="2400" b="0" i="0" dirty="0">
                <a:solidFill>
                  <a:srgbClr val="002060"/>
                </a:solidFill>
                <a:effectLst/>
                <a:latin typeface="Montserrat" panose="00000500000000000000" pitchFamily="2" charset="0"/>
              </a:rPr>
              <a:t>, mientras que la variable </a:t>
            </a:r>
            <a:r>
              <a:rPr lang="es-EC" sz="2400" b="1" i="0" dirty="0">
                <a:solidFill>
                  <a:srgbClr val="002060"/>
                </a:solidFill>
                <a:effectLst/>
                <a:latin typeface="Montserrat" panose="00000500000000000000" pitchFamily="2" charset="0"/>
              </a:rPr>
              <a:t>dependiente</a:t>
            </a:r>
            <a:r>
              <a:rPr lang="es-EC" sz="2400" b="0" i="0" dirty="0">
                <a:solidFill>
                  <a:srgbClr val="002060"/>
                </a:solidFill>
                <a:effectLst/>
                <a:latin typeface="Montserrat" panose="00000500000000000000" pitchFamily="2" charset="0"/>
              </a:rPr>
              <a:t> representa el resultado o la </a:t>
            </a:r>
            <a:r>
              <a:rPr lang="es-EC" sz="2400" i="0" u="sng" dirty="0">
                <a:solidFill>
                  <a:srgbClr val="002060"/>
                </a:solidFill>
                <a:effectLst/>
                <a:latin typeface="Montserrat" panose="00000500000000000000" pitchFamily="2" charset="0"/>
              </a:rPr>
              <a:t>respuesta que depende de la primera</a:t>
            </a:r>
            <a:r>
              <a:rPr lang="es-EC" i="0" u="sng" dirty="0">
                <a:solidFill>
                  <a:srgbClr val="002060"/>
                </a:solidFill>
                <a:effectLst/>
                <a:latin typeface="Montserrat" panose="00000500000000000000" pitchFamily="2" charset="0"/>
              </a:rPr>
              <a:t>.</a:t>
            </a:r>
          </a:p>
        </p:txBody>
      </p:sp>
      <p:sp>
        <p:nvSpPr>
          <p:cNvPr id="6" name="TextBox 5">
            <a:extLst>
              <a:ext uri="{FF2B5EF4-FFF2-40B4-BE49-F238E27FC236}">
                <a16:creationId xmlns:a16="http://schemas.microsoft.com/office/drawing/2014/main" id="{0E78E0B3-BACD-08F3-239B-3ACE849048D7}"/>
              </a:ext>
            </a:extLst>
          </p:cNvPr>
          <p:cNvSpPr txBox="1"/>
          <p:nvPr/>
        </p:nvSpPr>
        <p:spPr>
          <a:xfrm>
            <a:off x="1425575" y="4970574"/>
            <a:ext cx="6172200" cy="1569660"/>
          </a:xfrm>
          <a:prstGeom prst="rect">
            <a:avLst/>
          </a:prstGeom>
          <a:noFill/>
          <a:ln>
            <a:solidFill>
              <a:srgbClr val="FF0000"/>
            </a:solidFill>
          </a:ln>
        </p:spPr>
        <p:txBody>
          <a:bodyPr wrap="square">
            <a:spAutoFit/>
          </a:bodyPr>
          <a:lstStyle/>
          <a:p>
            <a:r>
              <a:rPr lang="es-EC" sz="2400" b="0" i="0" dirty="0">
                <a:solidFill>
                  <a:srgbClr val="002060"/>
                </a:solidFill>
                <a:effectLst/>
                <a:latin typeface="Montserrat" panose="00000500000000000000" pitchFamily="2" charset="0"/>
              </a:rPr>
              <a:t>Por ejemplo, </a:t>
            </a:r>
          </a:p>
          <a:p>
            <a:r>
              <a:rPr lang="es-EC" sz="2400" b="0" i="0" dirty="0">
                <a:solidFill>
                  <a:srgbClr val="002060"/>
                </a:solidFill>
                <a:effectLst/>
                <a:latin typeface="Montserrat" panose="00000500000000000000" pitchFamily="2" charset="0"/>
              </a:rPr>
              <a:t>en una función de costos </a:t>
            </a:r>
            <a:r>
              <a:rPr lang="es-EC" sz="2400" b="1" i="0" dirty="0">
                <a:solidFill>
                  <a:srgbClr val="002060"/>
                </a:solidFill>
                <a:effectLst/>
                <a:latin typeface="Montserrat" panose="00000500000000000000" pitchFamily="2" charset="0"/>
              </a:rPr>
              <a:t>C=f(Q)</a:t>
            </a:r>
            <a:r>
              <a:rPr lang="es-EC" sz="2400" b="0" i="0" dirty="0">
                <a:solidFill>
                  <a:srgbClr val="002060"/>
                </a:solidFill>
                <a:effectLst/>
                <a:latin typeface="Montserrat" panose="00000500000000000000" pitchFamily="2" charset="0"/>
              </a:rPr>
              <a:t>, el costo total </a:t>
            </a:r>
            <a:r>
              <a:rPr lang="es-EC" sz="2400" b="1" i="0" dirty="0">
                <a:solidFill>
                  <a:srgbClr val="002060"/>
                </a:solidFill>
                <a:effectLst/>
                <a:latin typeface="Montserrat" panose="00000500000000000000" pitchFamily="2" charset="0"/>
              </a:rPr>
              <a:t>(C)</a:t>
            </a:r>
            <a:r>
              <a:rPr lang="es-EC" sz="2400" b="0" i="0" dirty="0">
                <a:solidFill>
                  <a:srgbClr val="002060"/>
                </a:solidFill>
                <a:effectLst/>
                <a:latin typeface="Montserrat" panose="00000500000000000000" pitchFamily="2" charset="0"/>
              </a:rPr>
              <a:t> depende de la cantidad producida </a:t>
            </a:r>
            <a:r>
              <a:rPr lang="es-EC" sz="2400" b="1" i="0" dirty="0">
                <a:solidFill>
                  <a:srgbClr val="002060"/>
                </a:solidFill>
                <a:effectLst/>
                <a:latin typeface="Montserrat" panose="00000500000000000000" pitchFamily="2" charset="0"/>
              </a:rPr>
              <a:t>(Q)</a:t>
            </a:r>
            <a:endParaRPr lang="en-US" sz="2400" b="1" dirty="0">
              <a:solidFill>
                <a:srgbClr val="002060"/>
              </a:solidFill>
            </a:endParaRPr>
          </a:p>
        </p:txBody>
      </p:sp>
    </p:spTree>
    <p:extLst>
      <p:ext uri="{BB962C8B-B14F-4D97-AF65-F5344CB8AC3E}">
        <p14:creationId xmlns:p14="http://schemas.microsoft.com/office/powerpoint/2010/main" val="401328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44AE0-6337-16A2-7C17-F137C8DA73B4}"/>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6BEFADF8-E09D-140B-5ACF-FF53411910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0D969EA-C7FE-56C1-4038-25FEE80EFD3F}"/>
              </a:ext>
            </a:extLst>
          </p:cNvPr>
          <p:cNvSpPr txBox="1"/>
          <p:nvPr/>
        </p:nvSpPr>
        <p:spPr>
          <a:xfrm>
            <a:off x="990600" y="1371600"/>
            <a:ext cx="7239000" cy="2308324"/>
          </a:xfrm>
          <a:prstGeom prst="rect">
            <a:avLst/>
          </a:prstGeom>
          <a:noFill/>
          <a:ln>
            <a:solidFill>
              <a:schemeClr val="tx2">
                <a:lumMod val="60000"/>
                <a:lumOff val="40000"/>
              </a:schemeClr>
            </a:solidFill>
          </a:ln>
        </p:spPr>
        <p:txBody>
          <a:bodyPr wrap="square">
            <a:spAutoFit/>
          </a:bodyPr>
          <a:lstStyle/>
          <a:p>
            <a:pPr algn="l"/>
            <a:r>
              <a:rPr lang="es-EC" sz="2400" b="1" i="0" dirty="0">
                <a:solidFill>
                  <a:srgbClr val="0070C0"/>
                </a:solidFill>
                <a:effectLst/>
                <a:latin typeface="Montserrat" panose="00000500000000000000" pitchFamily="2" charset="0"/>
              </a:rPr>
              <a:t>Dominio y rango</a:t>
            </a:r>
            <a:r>
              <a:rPr lang="es-EC" sz="2400" b="1" i="0" dirty="0">
                <a:solidFill>
                  <a:srgbClr val="002060"/>
                </a:solidFill>
                <a:effectLst/>
                <a:latin typeface="Montserrat" panose="00000500000000000000" pitchFamily="2" charset="0"/>
              </a:rPr>
              <a:t>.</a:t>
            </a:r>
            <a:endParaRPr lang="es-EC" sz="2400" b="0" i="0" dirty="0">
              <a:solidFill>
                <a:srgbClr val="002060"/>
              </a:solidFill>
              <a:effectLst/>
              <a:latin typeface="Montserrat" panose="00000500000000000000" pitchFamily="2" charset="0"/>
            </a:endParaRPr>
          </a:p>
          <a:p>
            <a:pPr algn="l">
              <a:spcAft>
                <a:spcPts val="1500"/>
              </a:spcAft>
              <a:buNone/>
            </a:pPr>
            <a:r>
              <a:rPr lang="es-EC" sz="2400" b="0" i="0" dirty="0">
                <a:solidFill>
                  <a:srgbClr val="002060"/>
                </a:solidFill>
                <a:effectLst/>
                <a:latin typeface="Montserrat" panose="00000500000000000000" pitchFamily="2" charset="0"/>
              </a:rPr>
              <a:t>El </a:t>
            </a:r>
            <a:r>
              <a:rPr lang="es-EC" sz="2400" b="1" i="0" dirty="0">
                <a:solidFill>
                  <a:srgbClr val="002060"/>
                </a:solidFill>
                <a:effectLst/>
                <a:latin typeface="Montserrat" panose="00000500000000000000" pitchFamily="2" charset="0"/>
              </a:rPr>
              <a:t>dominio</a:t>
            </a:r>
            <a:r>
              <a:rPr lang="es-EC" sz="2400" b="0" i="0" dirty="0">
                <a:solidFill>
                  <a:srgbClr val="002060"/>
                </a:solidFill>
                <a:effectLst/>
                <a:latin typeface="Montserrat" panose="00000500000000000000" pitchFamily="2" charset="0"/>
              </a:rPr>
              <a:t> es el conjunto de valores posibles que puede </a:t>
            </a:r>
            <a:r>
              <a:rPr lang="es-EC" sz="2400" b="0" i="0" u="sng" dirty="0">
                <a:solidFill>
                  <a:srgbClr val="002060"/>
                </a:solidFill>
                <a:effectLst/>
                <a:latin typeface="Montserrat" panose="00000500000000000000" pitchFamily="2" charset="0"/>
              </a:rPr>
              <a:t>asumir la variable independiente</a:t>
            </a:r>
            <a:r>
              <a:rPr lang="es-EC" sz="2400" b="0" i="0" dirty="0">
                <a:solidFill>
                  <a:srgbClr val="002060"/>
                </a:solidFill>
                <a:effectLst/>
                <a:latin typeface="Montserrat" panose="00000500000000000000" pitchFamily="2" charset="0"/>
              </a:rPr>
              <a:t>, mientras que el </a:t>
            </a:r>
            <a:r>
              <a:rPr lang="es-EC" sz="2400" b="1" i="0" dirty="0">
                <a:solidFill>
                  <a:srgbClr val="002060"/>
                </a:solidFill>
                <a:effectLst/>
                <a:latin typeface="Montserrat" panose="00000500000000000000" pitchFamily="2" charset="0"/>
              </a:rPr>
              <a:t>rango</a:t>
            </a:r>
            <a:r>
              <a:rPr lang="es-EC" sz="2400" b="0" i="0" dirty="0">
                <a:solidFill>
                  <a:srgbClr val="002060"/>
                </a:solidFill>
                <a:effectLst/>
                <a:latin typeface="Montserrat" panose="00000500000000000000" pitchFamily="2" charset="0"/>
              </a:rPr>
              <a:t> corresponde al conjunto de </a:t>
            </a:r>
            <a:r>
              <a:rPr lang="es-EC" sz="2400" b="0" i="0" u="sng" dirty="0">
                <a:solidFill>
                  <a:srgbClr val="002060"/>
                </a:solidFill>
                <a:effectLst/>
                <a:latin typeface="Montserrat" panose="00000500000000000000" pitchFamily="2" charset="0"/>
              </a:rPr>
              <a:t>valores que toma la variable dependiente.</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69AA1A0-03BA-1D0C-309D-21BBEAA82E9A}"/>
                  </a:ext>
                </a:extLst>
              </p:cNvPr>
              <p:cNvSpPr txBox="1"/>
              <p:nvPr/>
            </p:nvSpPr>
            <p:spPr>
              <a:xfrm>
                <a:off x="762000" y="4800600"/>
                <a:ext cx="7315200" cy="1569660"/>
              </a:xfrm>
              <a:prstGeom prst="rect">
                <a:avLst/>
              </a:prstGeom>
              <a:noFill/>
              <a:ln>
                <a:solidFill>
                  <a:schemeClr val="accent2">
                    <a:lumMod val="75000"/>
                  </a:schemeClr>
                </a:solidFill>
              </a:ln>
            </p:spPr>
            <p:txBody>
              <a:bodyPr wrap="square">
                <a:spAutoFit/>
              </a:bodyPr>
              <a:lstStyle/>
              <a:p>
                <a:r>
                  <a:rPr lang="en-US" sz="2400" b="0" i="0" dirty="0">
                    <a:solidFill>
                      <a:srgbClr val="002060"/>
                    </a:solidFill>
                    <a:effectLst/>
                    <a:latin typeface="Montserrat" panose="00000500000000000000" pitchFamily="2" charset="0"/>
                  </a:rPr>
                  <a:t>Por </a:t>
                </a:r>
                <a:r>
                  <a:rPr lang="en-US" sz="2400" b="0" i="0" dirty="0" err="1">
                    <a:solidFill>
                      <a:srgbClr val="002060"/>
                    </a:solidFill>
                    <a:effectLst/>
                    <a:latin typeface="Montserrat" panose="00000500000000000000" pitchFamily="2" charset="0"/>
                  </a:rPr>
                  <a:t>ejemplo</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en</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una</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función</a:t>
                </a:r>
                <a:r>
                  <a:rPr lang="en-US" sz="2400" b="0" i="0" dirty="0">
                    <a:solidFill>
                      <a:srgbClr val="002060"/>
                    </a:solidFill>
                    <a:effectLst/>
                    <a:latin typeface="Montserrat" panose="00000500000000000000" pitchFamily="2" charset="0"/>
                  </a:rPr>
                  <a:t> de </a:t>
                </a:r>
                <a:r>
                  <a:rPr lang="en-US" sz="2400" b="0" i="0" dirty="0" err="1">
                    <a:solidFill>
                      <a:srgbClr val="002060"/>
                    </a:solidFill>
                    <a:effectLst/>
                    <a:latin typeface="Montserrat" panose="00000500000000000000" pitchFamily="2" charset="0"/>
                  </a:rPr>
                  <a:t>demanda</a:t>
                </a:r>
                <a:r>
                  <a:rPr lang="en-US" sz="2400" b="0" i="0" dirty="0">
                    <a:solidFill>
                      <a:srgbClr val="002060"/>
                    </a:solidFill>
                    <a:effectLst/>
                    <a:latin typeface="Montserrat" panose="00000500000000000000" pitchFamily="2" charset="0"/>
                  </a:rPr>
                  <a:t> </a:t>
                </a:r>
              </a:p>
              <a:p>
                <a14:m>
                  <m:oMath xmlns:m="http://schemas.openxmlformats.org/officeDocument/2006/math">
                    <m:sSub>
                      <m:sSubPr>
                        <m:ctrlPr>
                          <a:rPr lang="ar-AE" sz="2400" b="1" i="1">
                            <a:solidFill>
                              <a:srgbClr val="002060"/>
                            </a:solidFill>
                            <a:latin typeface="Cambria Math" panose="02040503050406030204" pitchFamily="18" charset="0"/>
                          </a:rPr>
                        </m:ctrlPr>
                      </m:sSubPr>
                      <m:e>
                        <m:r>
                          <a:rPr lang="ar-AE" sz="2400" b="1" i="1">
                            <a:solidFill>
                              <a:srgbClr val="002060"/>
                            </a:solidFill>
                            <a:latin typeface="Cambria Math" panose="02040503050406030204" pitchFamily="18" charset="0"/>
                          </a:rPr>
                          <m:t>𝑸</m:t>
                        </m:r>
                      </m:e>
                      <m:sub>
                        <m:r>
                          <a:rPr lang="ar-AE" sz="2400" b="1" i="1">
                            <a:solidFill>
                              <a:srgbClr val="002060"/>
                            </a:solidFill>
                            <a:latin typeface="Cambria Math" panose="02040503050406030204" pitchFamily="18" charset="0"/>
                          </a:rPr>
                          <m:t>𝒅</m:t>
                        </m:r>
                      </m:sub>
                    </m:sSub>
                    <m:r>
                      <a:rPr lang="ar-AE" sz="2400" b="1" i="0">
                        <a:solidFill>
                          <a:srgbClr val="002060"/>
                        </a:solidFill>
                        <a:latin typeface="Cambria Math" panose="02040503050406030204" pitchFamily="18" charset="0"/>
                      </a:rPr>
                      <m:t>=</m:t>
                    </m:r>
                    <m:r>
                      <a:rPr lang="ar-AE" sz="2400" b="1" i="0">
                        <a:solidFill>
                          <a:srgbClr val="002060"/>
                        </a:solidFill>
                        <a:latin typeface="Cambria Math" panose="02040503050406030204" pitchFamily="18" charset="0"/>
                      </a:rPr>
                      <m:t>𝟐𝟎𝟎</m:t>
                    </m:r>
                    <m:r>
                      <a:rPr lang="ar-AE" sz="2400" b="1" i="0">
                        <a:solidFill>
                          <a:srgbClr val="002060"/>
                        </a:solidFill>
                        <a:latin typeface="Cambria Math" panose="02040503050406030204" pitchFamily="18" charset="0"/>
                      </a:rPr>
                      <m:t>−</m:t>
                    </m:r>
                    <m:r>
                      <a:rPr lang="ar-AE" sz="2400" b="1" i="0">
                        <a:solidFill>
                          <a:srgbClr val="002060"/>
                        </a:solidFill>
                        <a:latin typeface="Cambria Math" panose="02040503050406030204" pitchFamily="18" charset="0"/>
                      </a:rPr>
                      <m:t>𝟓</m:t>
                    </m:r>
                    <m:r>
                      <a:rPr lang="ar-AE" sz="2400" b="1" i="1">
                        <a:solidFill>
                          <a:srgbClr val="002060"/>
                        </a:solidFill>
                        <a:latin typeface="Cambria Math" panose="02040503050406030204" pitchFamily="18" charset="0"/>
                      </a:rPr>
                      <m:t>𝑷</m:t>
                    </m:r>
                  </m:oMath>
                </a14:m>
                <a:r>
                  <a:rPr lang="ar-AE" sz="2400" b="1" i="0" dirty="0">
                    <a:solidFill>
                      <a:srgbClr val="002060"/>
                    </a:solidFill>
                    <a:effectLst/>
                    <a:latin typeface="Montserrat" panose="00000500000000000000" pitchFamily="2" charset="0"/>
                  </a:rPr>
                  <a:t> </a:t>
                </a:r>
                <a:r>
                  <a:rPr lang="ar-AE" sz="2400" b="0" i="0" dirty="0">
                    <a:solidFill>
                      <a:srgbClr val="002060"/>
                    </a:solidFill>
                    <a:effectLst/>
                    <a:latin typeface="Montserrat" panose="00000500000000000000" pitchFamily="2" charset="0"/>
                  </a:rPr>
                  <a:t>, </a:t>
                </a:r>
                <a:r>
                  <a:rPr lang="es-EC" sz="2400" b="0" i="0" dirty="0">
                    <a:solidFill>
                      <a:srgbClr val="002060"/>
                    </a:solidFill>
                    <a:effectLst/>
                    <a:latin typeface="Montserrat" panose="00000500000000000000" pitchFamily="2" charset="0"/>
                  </a:rPr>
                  <a:t>e</a:t>
                </a:r>
                <a:r>
                  <a:rPr lang="en-US" sz="2400" b="0" i="0" dirty="0">
                    <a:solidFill>
                      <a:srgbClr val="002060"/>
                    </a:solidFill>
                    <a:effectLst/>
                    <a:latin typeface="Montserrat" panose="00000500000000000000" pitchFamily="2" charset="0"/>
                  </a:rPr>
                  <a:t>l </a:t>
                </a:r>
                <a:r>
                  <a:rPr lang="en-US" sz="2400" b="0" i="0" dirty="0" err="1">
                    <a:solidFill>
                      <a:srgbClr val="002060"/>
                    </a:solidFill>
                    <a:effectLst/>
                    <a:latin typeface="Montserrat" panose="00000500000000000000" pitchFamily="2" charset="0"/>
                  </a:rPr>
                  <a:t>dominio</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podría</a:t>
                </a:r>
                <a:r>
                  <a:rPr lang="en-US" sz="2400" b="0" i="0" dirty="0">
                    <a:solidFill>
                      <a:srgbClr val="002060"/>
                    </a:solidFill>
                    <a:effectLst/>
                    <a:latin typeface="Montserrat" panose="00000500000000000000" pitchFamily="2" charset="0"/>
                  </a:rPr>
                  <a:t> ser </a:t>
                </a:r>
                <a:r>
                  <a:rPr lang="en-US" sz="2400" b="0" i="0" dirty="0" err="1">
                    <a:solidFill>
                      <a:srgbClr val="002060"/>
                    </a:solidFill>
                    <a:effectLst/>
                    <a:latin typeface="Montserrat" panose="00000500000000000000" pitchFamily="2" charset="0"/>
                  </a:rPr>
                  <a:t>el</a:t>
                </a:r>
                <a:r>
                  <a:rPr lang="en-US" sz="2400" b="0" i="0" dirty="0">
                    <a:solidFill>
                      <a:srgbClr val="002060"/>
                    </a:solidFill>
                    <a:effectLst/>
                    <a:latin typeface="Montserrat" panose="00000500000000000000" pitchFamily="2" charset="0"/>
                  </a:rPr>
                  <a:t> conjunto de </a:t>
                </a:r>
                <a:r>
                  <a:rPr lang="en-US" sz="2400" b="0" i="0" dirty="0" err="1">
                    <a:solidFill>
                      <a:srgbClr val="002060"/>
                    </a:solidFill>
                    <a:effectLst/>
                    <a:latin typeface="Montserrat" panose="00000500000000000000" pitchFamily="2" charset="0"/>
                  </a:rPr>
                  <a:t>precios</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positivos</a:t>
                </a:r>
                <a:r>
                  <a:rPr lang="en-US" sz="2400" b="0" i="0" dirty="0">
                    <a:solidFill>
                      <a:srgbClr val="002060"/>
                    </a:solidFill>
                    <a:effectLst/>
                    <a:latin typeface="Montserrat" panose="00000500000000000000" pitchFamily="2" charset="0"/>
                  </a:rPr>
                  <a:t> y </a:t>
                </a:r>
                <a:r>
                  <a:rPr lang="en-US" sz="2400" b="0" i="0" dirty="0" err="1">
                    <a:solidFill>
                      <a:srgbClr val="002060"/>
                    </a:solidFill>
                    <a:effectLst/>
                    <a:latin typeface="Montserrat" panose="00000500000000000000" pitchFamily="2" charset="0"/>
                  </a:rPr>
                  <a:t>el</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rango</a:t>
                </a:r>
                <a:r>
                  <a:rPr lang="en-US" sz="2400" b="0" i="0" dirty="0">
                    <a:solidFill>
                      <a:srgbClr val="002060"/>
                    </a:solidFill>
                    <a:effectLst/>
                    <a:latin typeface="Montserrat" panose="00000500000000000000" pitchFamily="2" charset="0"/>
                  </a:rPr>
                  <a:t> las </a:t>
                </a:r>
                <a:r>
                  <a:rPr lang="en-US" sz="2400" b="0" i="0" dirty="0" err="1">
                    <a:solidFill>
                      <a:srgbClr val="002060"/>
                    </a:solidFill>
                    <a:effectLst/>
                    <a:latin typeface="Montserrat" panose="00000500000000000000" pitchFamily="2" charset="0"/>
                  </a:rPr>
                  <a:t>cantidades</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demandadas</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correspondientes</a:t>
                </a:r>
                <a:r>
                  <a:rPr lang="en-US" b="0" i="0" dirty="0">
                    <a:solidFill>
                      <a:srgbClr val="1D2125"/>
                    </a:solidFill>
                    <a:effectLst/>
                    <a:latin typeface="Montserrat" panose="00000500000000000000" pitchFamily="2" charset="0"/>
                  </a:rPr>
                  <a:t>.</a:t>
                </a:r>
                <a:endParaRPr lang="en-US" dirty="0"/>
              </a:p>
            </p:txBody>
          </p:sp>
        </mc:Choice>
        <mc:Fallback xmlns="">
          <p:sp>
            <p:nvSpPr>
              <p:cNvPr id="6" name="TextBox 5">
                <a:extLst>
                  <a:ext uri="{FF2B5EF4-FFF2-40B4-BE49-F238E27FC236}">
                    <a16:creationId xmlns:a16="http://schemas.microsoft.com/office/drawing/2014/main" id="{F69AA1A0-03BA-1D0C-309D-21BBEAA82E9A}"/>
                  </a:ext>
                </a:extLst>
              </p:cNvPr>
              <p:cNvSpPr txBox="1">
                <a:spLocks noRot="1" noChangeAspect="1" noMove="1" noResize="1" noEditPoints="1" noAdjustHandles="1" noChangeArrowheads="1" noChangeShapeType="1" noTextEdit="1"/>
              </p:cNvSpPr>
              <p:nvPr/>
            </p:nvSpPr>
            <p:spPr>
              <a:xfrm>
                <a:off x="762000" y="4800600"/>
                <a:ext cx="7315200" cy="1569660"/>
              </a:xfrm>
              <a:prstGeom prst="rect">
                <a:avLst/>
              </a:prstGeom>
              <a:blipFill>
                <a:blip r:embed="rId3"/>
                <a:stretch>
                  <a:fillRect l="-1165" t="-2317" b="-7722"/>
                </a:stretch>
              </a:blipFill>
              <a:ln>
                <a:solidFill>
                  <a:schemeClr val="accent2">
                    <a:lumMod val="75000"/>
                  </a:schemeClr>
                </a:solidFill>
              </a:ln>
            </p:spPr>
            <p:txBody>
              <a:bodyPr/>
              <a:lstStyle/>
              <a:p>
                <a:r>
                  <a:rPr lang="en-US">
                    <a:noFill/>
                  </a:rPr>
                  <a:t> </a:t>
                </a:r>
              </a:p>
            </p:txBody>
          </p:sp>
        </mc:Fallback>
      </mc:AlternateContent>
    </p:spTree>
    <p:extLst>
      <p:ext uri="{BB962C8B-B14F-4D97-AF65-F5344CB8AC3E}">
        <p14:creationId xmlns:p14="http://schemas.microsoft.com/office/powerpoint/2010/main" val="414543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9348A-634B-EB86-3969-985A272D74FB}"/>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14B525DC-1139-FBFB-76C3-AFA3ED1EFC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ECFBE455-0730-1BCC-16A0-990EF5AC8B68}"/>
              </a:ext>
            </a:extLst>
          </p:cNvPr>
          <p:cNvSpPr txBox="1"/>
          <p:nvPr/>
        </p:nvSpPr>
        <p:spPr>
          <a:xfrm>
            <a:off x="838199" y="1066800"/>
            <a:ext cx="6759575" cy="1938992"/>
          </a:xfrm>
          <a:prstGeom prst="rect">
            <a:avLst/>
          </a:prstGeom>
          <a:noFill/>
          <a:ln>
            <a:solidFill>
              <a:schemeClr val="tx2">
                <a:lumMod val="60000"/>
                <a:lumOff val="40000"/>
              </a:schemeClr>
            </a:solidFill>
          </a:ln>
        </p:spPr>
        <p:txBody>
          <a:bodyPr wrap="square">
            <a:spAutoFit/>
          </a:bodyPr>
          <a:lstStyle/>
          <a:p>
            <a:pPr algn="l"/>
            <a:r>
              <a:rPr lang="es-EC" sz="2400" b="1" i="0" dirty="0">
                <a:solidFill>
                  <a:srgbClr val="0070C0"/>
                </a:solidFill>
                <a:effectLst/>
                <a:latin typeface="Montserrat" panose="00000500000000000000" pitchFamily="2" charset="0"/>
              </a:rPr>
              <a:t>Notación funcional.</a:t>
            </a:r>
            <a:endParaRPr lang="es-EC" sz="2400" b="0" i="0" dirty="0">
              <a:solidFill>
                <a:srgbClr val="0070C0"/>
              </a:solidFill>
              <a:effectLst/>
              <a:latin typeface="Montserrat" panose="00000500000000000000" pitchFamily="2" charset="0"/>
            </a:endParaRPr>
          </a:p>
          <a:p>
            <a:pPr algn="l">
              <a:spcAft>
                <a:spcPts val="1500"/>
              </a:spcAft>
              <a:buNone/>
            </a:pPr>
            <a:r>
              <a:rPr lang="es-EC" sz="2400" b="0" i="0" dirty="0">
                <a:solidFill>
                  <a:srgbClr val="002060"/>
                </a:solidFill>
                <a:effectLst/>
                <a:latin typeface="Montserrat" panose="00000500000000000000" pitchFamily="2" charset="0"/>
              </a:rPr>
              <a:t>La notación más común para expresar una función es </a:t>
            </a:r>
            <a:r>
              <a:rPr lang="es-EC" sz="2400" b="1" i="0" dirty="0">
                <a:solidFill>
                  <a:srgbClr val="002060"/>
                </a:solidFill>
                <a:effectLst/>
                <a:latin typeface="Montserrat" panose="00000500000000000000" pitchFamily="2" charset="0"/>
              </a:rPr>
              <a:t>y=f(x)</a:t>
            </a:r>
            <a:r>
              <a:rPr lang="es-EC" sz="2400" b="0" i="0" dirty="0">
                <a:solidFill>
                  <a:srgbClr val="002060"/>
                </a:solidFill>
                <a:effectLst/>
                <a:latin typeface="Montserrat" panose="00000500000000000000" pitchFamily="2" charset="0"/>
              </a:rPr>
              <a:t>, donde </a:t>
            </a:r>
            <a:r>
              <a:rPr lang="es-EC" sz="2400" b="1" i="0" dirty="0">
                <a:solidFill>
                  <a:srgbClr val="002060"/>
                </a:solidFill>
                <a:effectLst/>
                <a:latin typeface="Montserrat" panose="00000500000000000000" pitchFamily="2" charset="0"/>
              </a:rPr>
              <a:t>f</a:t>
            </a:r>
            <a:r>
              <a:rPr lang="es-EC" sz="2400" b="0" i="0" dirty="0">
                <a:solidFill>
                  <a:srgbClr val="002060"/>
                </a:solidFill>
                <a:effectLst/>
                <a:latin typeface="Montserrat" panose="00000500000000000000" pitchFamily="2" charset="0"/>
              </a:rPr>
              <a:t> representa la regla que transforma el valor de </a:t>
            </a:r>
            <a:r>
              <a:rPr lang="es-EC" sz="2400" b="1" i="0" dirty="0">
                <a:solidFill>
                  <a:srgbClr val="002060"/>
                </a:solidFill>
                <a:effectLst/>
                <a:latin typeface="Montserrat" panose="00000500000000000000" pitchFamily="2" charset="0"/>
              </a:rPr>
              <a:t>x</a:t>
            </a:r>
            <a:r>
              <a:rPr lang="es-EC" sz="2400" b="0" i="0" dirty="0">
                <a:solidFill>
                  <a:srgbClr val="002060"/>
                </a:solidFill>
                <a:effectLst/>
                <a:latin typeface="Montserrat" panose="00000500000000000000" pitchFamily="2" charset="0"/>
              </a:rPr>
              <a:t> en un valor de </a:t>
            </a:r>
            <a:r>
              <a:rPr lang="es-EC" sz="2400" b="1" i="0" dirty="0">
                <a:solidFill>
                  <a:srgbClr val="002060"/>
                </a:solidFill>
                <a:effectLst/>
                <a:latin typeface="Montserrat" panose="00000500000000000000" pitchFamily="2" charset="0"/>
              </a:rPr>
              <a:t>y</a:t>
            </a:r>
            <a:r>
              <a:rPr lang="es-EC" sz="2400" b="0" i="0" dirty="0">
                <a:solidFill>
                  <a:srgbClr val="002060"/>
                </a:solidFill>
                <a:effectLst/>
                <a:latin typeface="Montserrat" panose="00000500000000000000" pitchFamily="2" charset="0"/>
              </a:rPr>
              <a:t>.</a:t>
            </a:r>
          </a:p>
        </p:txBody>
      </p:sp>
      <p:sp>
        <p:nvSpPr>
          <p:cNvPr id="6" name="TextBox 5">
            <a:extLst>
              <a:ext uri="{FF2B5EF4-FFF2-40B4-BE49-F238E27FC236}">
                <a16:creationId xmlns:a16="http://schemas.microsoft.com/office/drawing/2014/main" id="{A73CE58F-1B45-0862-B79A-99991101331A}"/>
              </a:ext>
            </a:extLst>
          </p:cNvPr>
          <p:cNvSpPr txBox="1"/>
          <p:nvPr/>
        </p:nvSpPr>
        <p:spPr>
          <a:xfrm>
            <a:off x="876300" y="4267200"/>
            <a:ext cx="7734300" cy="1938992"/>
          </a:xfrm>
          <a:prstGeom prst="rect">
            <a:avLst/>
          </a:prstGeom>
          <a:noFill/>
          <a:ln>
            <a:solidFill>
              <a:schemeClr val="tx2">
                <a:lumMod val="60000"/>
                <a:lumOff val="40000"/>
              </a:schemeClr>
            </a:solidFill>
          </a:ln>
        </p:spPr>
        <p:txBody>
          <a:bodyPr wrap="square">
            <a:spAutoFit/>
          </a:bodyPr>
          <a:lstStyle/>
          <a:p>
            <a:r>
              <a:rPr lang="es-EC" sz="2400" b="0" i="0" dirty="0">
                <a:solidFill>
                  <a:srgbClr val="002060"/>
                </a:solidFill>
                <a:effectLst/>
                <a:latin typeface="Montserrat" panose="00000500000000000000" pitchFamily="2" charset="0"/>
              </a:rPr>
              <a:t>Esta notación permite expresar relaciones complejas entre variables económicas, como en la </a:t>
            </a:r>
            <a:r>
              <a:rPr lang="es-EC" sz="2400" b="0" i="0" u="sng" dirty="0">
                <a:solidFill>
                  <a:srgbClr val="002060"/>
                </a:solidFill>
                <a:effectLst/>
                <a:latin typeface="Montserrat" panose="00000500000000000000" pitchFamily="2" charset="0"/>
              </a:rPr>
              <a:t>función de producción </a:t>
            </a:r>
            <a:r>
              <a:rPr lang="es-EC" sz="2400" b="1" i="0" dirty="0">
                <a:solidFill>
                  <a:srgbClr val="002060"/>
                </a:solidFill>
                <a:effectLst/>
                <a:latin typeface="Montserrat" panose="00000500000000000000" pitchFamily="2" charset="0"/>
              </a:rPr>
              <a:t>Q=f(L,K)</a:t>
            </a:r>
            <a:r>
              <a:rPr lang="es-EC" sz="2400" b="0" i="0" dirty="0">
                <a:solidFill>
                  <a:srgbClr val="002060"/>
                </a:solidFill>
                <a:effectLst/>
                <a:latin typeface="Montserrat" panose="00000500000000000000" pitchFamily="2" charset="0"/>
              </a:rPr>
              <a:t>, donde </a:t>
            </a:r>
            <a:r>
              <a:rPr lang="es-EC" sz="2400" b="1" i="0" dirty="0">
                <a:solidFill>
                  <a:srgbClr val="002060"/>
                </a:solidFill>
                <a:effectLst/>
                <a:latin typeface="Montserrat" panose="00000500000000000000" pitchFamily="2" charset="0"/>
              </a:rPr>
              <a:t>Q</a:t>
            </a:r>
            <a:r>
              <a:rPr lang="es-EC" sz="2400" b="0" i="0" dirty="0">
                <a:solidFill>
                  <a:srgbClr val="002060"/>
                </a:solidFill>
                <a:effectLst/>
                <a:latin typeface="Montserrat" panose="00000500000000000000" pitchFamily="2" charset="0"/>
              </a:rPr>
              <a:t> es la cantidad producida, </a:t>
            </a:r>
            <a:r>
              <a:rPr lang="es-EC" sz="2400" b="1" i="0" dirty="0">
                <a:solidFill>
                  <a:srgbClr val="002060"/>
                </a:solidFill>
                <a:effectLst/>
                <a:latin typeface="Montserrat" panose="00000500000000000000" pitchFamily="2" charset="0"/>
              </a:rPr>
              <a:t>L</a:t>
            </a:r>
            <a:r>
              <a:rPr lang="es-EC" sz="2400" b="0" i="0" dirty="0">
                <a:solidFill>
                  <a:srgbClr val="002060"/>
                </a:solidFill>
                <a:effectLst/>
                <a:latin typeface="Montserrat" panose="00000500000000000000" pitchFamily="2" charset="0"/>
              </a:rPr>
              <a:t> la mano de obra y </a:t>
            </a:r>
            <a:r>
              <a:rPr lang="es-EC" sz="2400" b="1" i="0" dirty="0">
                <a:solidFill>
                  <a:srgbClr val="002060"/>
                </a:solidFill>
                <a:effectLst/>
                <a:latin typeface="Montserrat" panose="00000500000000000000" pitchFamily="2" charset="0"/>
              </a:rPr>
              <a:t>K</a:t>
            </a:r>
            <a:r>
              <a:rPr lang="es-EC" sz="2400" b="0" i="0" dirty="0">
                <a:solidFill>
                  <a:srgbClr val="002060"/>
                </a:solidFill>
                <a:effectLst/>
                <a:latin typeface="Montserrat" panose="00000500000000000000" pitchFamily="2" charset="0"/>
              </a:rPr>
              <a:t> el capital </a:t>
            </a:r>
            <a:endParaRPr lang="en-US" sz="2400" dirty="0">
              <a:solidFill>
                <a:srgbClr val="002060"/>
              </a:solidFill>
            </a:endParaRPr>
          </a:p>
        </p:txBody>
      </p:sp>
    </p:spTree>
    <p:extLst>
      <p:ext uri="{BB962C8B-B14F-4D97-AF65-F5344CB8AC3E}">
        <p14:creationId xmlns:p14="http://schemas.microsoft.com/office/powerpoint/2010/main" val="2362613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3">
            <a:extLst>
              <a:ext uri="{FF2B5EF4-FFF2-40B4-BE49-F238E27FC236}">
                <a16:creationId xmlns:a16="http://schemas.microsoft.com/office/drawing/2014/main" id="{FC71E278-5A34-A016-773A-BB895254F1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E2797CF-A645-9098-400D-044308D12B4D}"/>
              </a:ext>
            </a:extLst>
          </p:cNvPr>
          <p:cNvSpPr txBox="1"/>
          <p:nvPr/>
        </p:nvSpPr>
        <p:spPr>
          <a:xfrm>
            <a:off x="838200" y="1219200"/>
            <a:ext cx="6248400" cy="1631216"/>
          </a:xfrm>
          <a:prstGeom prst="rect">
            <a:avLst/>
          </a:prstGeom>
          <a:solidFill>
            <a:schemeClr val="accent4">
              <a:lumMod val="20000"/>
              <a:lumOff val="80000"/>
            </a:schemeClr>
          </a:solidFill>
        </p:spPr>
        <p:txBody>
          <a:bodyPr wrap="square">
            <a:spAutoFit/>
          </a:bodyPr>
          <a:lstStyle/>
          <a:p>
            <a:pPr algn="just"/>
            <a:r>
              <a:rPr lang="es-EC" sz="2000" b="0" i="0" dirty="0">
                <a:solidFill>
                  <a:srgbClr val="1D2125"/>
                </a:solidFill>
                <a:effectLst/>
                <a:latin typeface="Montserrat" panose="00000500000000000000" pitchFamily="2" charset="0"/>
              </a:rPr>
              <a:t>El </a:t>
            </a:r>
            <a:r>
              <a:rPr lang="es-EC" sz="2000" b="1" i="1" dirty="0">
                <a:solidFill>
                  <a:srgbClr val="1D2125"/>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estudio de las funciones </a:t>
            </a:r>
            <a:r>
              <a:rPr lang="es-EC" sz="2000" b="0" i="0" dirty="0">
                <a:solidFill>
                  <a:srgbClr val="1D2125"/>
                </a:solidFill>
                <a:effectLst/>
                <a:latin typeface="Montserrat" panose="00000500000000000000" pitchFamily="2" charset="0"/>
              </a:rPr>
              <a:t>es esencial en la optimización aplicada a la administración y economía, son las herramientas matemáticas necesarias para modelar y analizar fenómenos económicos y administrativos</a:t>
            </a:r>
            <a:endParaRPr lang="en-US" sz="2000" dirty="0"/>
          </a:p>
        </p:txBody>
      </p:sp>
      <p:pic>
        <p:nvPicPr>
          <p:cNvPr id="5" name="Picture 4">
            <a:extLst>
              <a:ext uri="{FF2B5EF4-FFF2-40B4-BE49-F238E27FC236}">
                <a16:creationId xmlns:a16="http://schemas.microsoft.com/office/drawing/2014/main" id="{6ACCABBC-33AE-A7AF-A289-1E8814FE4B80}"/>
              </a:ext>
            </a:extLst>
          </p:cNvPr>
          <p:cNvPicPr>
            <a:picLocks noChangeAspect="1"/>
          </p:cNvPicPr>
          <p:nvPr/>
        </p:nvPicPr>
        <p:blipFill>
          <a:blip r:embed="rId3"/>
          <a:stretch>
            <a:fillRect/>
          </a:stretch>
        </p:blipFill>
        <p:spPr>
          <a:xfrm>
            <a:off x="5638800" y="4191000"/>
            <a:ext cx="2209800" cy="2209800"/>
          </a:xfrm>
          <a:prstGeom prst="rect">
            <a:avLst/>
          </a:prstGeom>
        </p:spPr>
      </p:pic>
    </p:spTree>
    <p:extLst>
      <p:ext uri="{BB962C8B-B14F-4D97-AF65-F5344CB8AC3E}">
        <p14:creationId xmlns:p14="http://schemas.microsoft.com/office/powerpoint/2010/main" val="397029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E2288-B3D3-3291-3E9A-2E09EEC1ED28}"/>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3D1778DE-F132-7AFE-AF8F-F22A9A4420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4E75CBD-70AD-62B7-FEFC-FA4457B05A99}"/>
              </a:ext>
            </a:extLst>
          </p:cNvPr>
          <p:cNvSpPr txBox="1"/>
          <p:nvPr/>
        </p:nvSpPr>
        <p:spPr>
          <a:xfrm>
            <a:off x="304800" y="802383"/>
            <a:ext cx="7086600" cy="1569660"/>
          </a:xfrm>
          <a:prstGeom prst="rect">
            <a:avLst/>
          </a:prstGeom>
          <a:noFill/>
          <a:ln>
            <a:solidFill>
              <a:schemeClr val="tx2">
                <a:lumMod val="60000"/>
                <a:lumOff val="40000"/>
              </a:schemeClr>
            </a:solidFill>
          </a:ln>
        </p:spPr>
        <p:txBody>
          <a:bodyPr wrap="square">
            <a:spAutoFit/>
          </a:bodyPr>
          <a:lstStyle/>
          <a:p>
            <a:pPr algn="l"/>
            <a:r>
              <a:rPr lang="es-EC" sz="2400" b="1" i="0" dirty="0">
                <a:solidFill>
                  <a:srgbClr val="0070C0"/>
                </a:solidFill>
                <a:effectLst/>
                <a:latin typeface="Montserrat" panose="00000500000000000000" pitchFamily="2" charset="0"/>
              </a:rPr>
              <a:t>Gráfica de una función</a:t>
            </a:r>
            <a:r>
              <a:rPr lang="es-EC" sz="2400" b="0" i="0" dirty="0">
                <a:solidFill>
                  <a:srgbClr val="002060"/>
                </a:solidFill>
                <a:effectLst/>
                <a:latin typeface="Montserrat" panose="00000500000000000000" pitchFamily="2" charset="0"/>
              </a:rPr>
              <a:t>.</a:t>
            </a:r>
          </a:p>
          <a:p>
            <a:pPr algn="l">
              <a:spcAft>
                <a:spcPts val="1500"/>
              </a:spcAft>
              <a:buNone/>
            </a:pPr>
            <a:r>
              <a:rPr lang="es-EC" sz="2400" b="0" i="0" dirty="0">
                <a:solidFill>
                  <a:srgbClr val="002060"/>
                </a:solidFill>
                <a:effectLst/>
                <a:latin typeface="Montserrat" panose="00000500000000000000" pitchFamily="2" charset="0"/>
              </a:rPr>
              <a:t>La gráfica muestra de forma visual cómo cambia la variable dependiente respecto a la independiente</a:t>
            </a:r>
            <a:r>
              <a:rPr lang="es-EC" b="0" i="0" dirty="0">
                <a:solidFill>
                  <a:srgbClr val="002060"/>
                </a:solidFill>
                <a:effectLst/>
                <a:latin typeface="Montserrat" panose="00000500000000000000" pitchFamily="2" charset="0"/>
              </a:rPr>
              <a:t>.</a:t>
            </a:r>
          </a:p>
        </p:txBody>
      </p:sp>
      <p:sp>
        <p:nvSpPr>
          <p:cNvPr id="6" name="TextBox 5">
            <a:extLst>
              <a:ext uri="{FF2B5EF4-FFF2-40B4-BE49-F238E27FC236}">
                <a16:creationId xmlns:a16="http://schemas.microsoft.com/office/drawing/2014/main" id="{CE92CB76-460E-84C3-DF13-ECF66803366E}"/>
              </a:ext>
            </a:extLst>
          </p:cNvPr>
          <p:cNvSpPr txBox="1"/>
          <p:nvPr/>
        </p:nvSpPr>
        <p:spPr>
          <a:xfrm>
            <a:off x="1600200" y="2828836"/>
            <a:ext cx="6400800" cy="1200329"/>
          </a:xfrm>
          <a:prstGeom prst="rect">
            <a:avLst/>
          </a:prstGeom>
          <a:noFill/>
          <a:ln>
            <a:solidFill>
              <a:schemeClr val="tx2">
                <a:lumMod val="60000"/>
                <a:lumOff val="40000"/>
              </a:schemeClr>
            </a:solidFill>
          </a:ln>
        </p:spPr>
        <p:txBody>
          <a:bodyPr wrap="square">
            <a:spAutoFit/>
          </a:bodyPr>
          <a:lstStyle/>
          <a:p>
            <a:r>
              <a:rPr lang="es-EC" sz="2400" b="0" i="0" dirty="0">
                <a:solidFill>
                  <a:srgbClr val="002060"/>
                </a:solidFill>
                <a:effectLst/>
                <a:latin typeface="Montserrat" panose="00000500000000000000" pitchFamily="2" charset="0"/>
              </a:rPr>
              <a:t>En economía, las curvas de oferta, demanda, costos o beneficios son representaciones gráficas de funciones</a:t>
            </a:r>
            <a:r>
              <a:rPr lang="es-EC" b="0" i="0" dirty="0">
                <a:solidFill>
                  <a:srgbClr val="1D2125"/>
                </a:solidFill>
                <a:effectLst/>
                <a:latin typeface="Montserrat" panose="00000500000000000000" pitchFamily="2" charset="0"/>
              </a:rPr>
              <a:t>.</a:t>
            </a:r>
            <a:endParaRPr lang="en-US" dirty="0"/>
          </a:p>
        </p:txBody>
      </p:sp>
      <p:sp>
        <p:nvSpPr>
          <p:cNvPr id="8" name="TextBox 7">
            <a:extLst>
              <a:ext uri="{FF2B5EF4-FFF2-40B4-BE49-F238E27FC236}">
                <a16:creationId xmlns:a16="http://schemas.microsoft.com/office/drawing/2014/main" id="{74D3BC02-8A53-0E87-C0ED-99561559FA9A}"/>
              </a:ext>
            </a:extLst>
          </p:cNvPr>
          <p:cNvSpPr txBox="1"/>
          <p:nvPr/>
        </p:nvSpPr>
        <p:spPr>
          <a:xfrm>
            <a:off x="742950" y="4953000"/>
            <a:ext cx="7658100" cy="1200329"/>
          </a:xfrm>
          <a:prstGeom prst="rect">
            <a:avLst/>
          </a:prstGeom>
          <a:noFill/>
          <a:ln>
            <a:solidFill>
              <a:schemeClr val="tx2">
                <a:lumMod val="60000"/>
                <a:lumOff val="40000"/>
              </a:schemeClr>
            </a:solidFill>
          </a:ln>
        </p:spPr>
        <p:txBody>
          <a:bodyPr wrap="square">
            <a:spAutoFit/>
          </a:bodyPr>
          <a:lstStyle/>
          <a:p>
            <a:r>
              <a:rPr lang="es-EC" b="0" i="0" dirty="0">
                <a:solidFill>
                  <a:srgbClr val="1D2125"/>
                </a:solidFill>
                <a:effectLst/>
                <a:latin typeface="Montserrat" panose="00000500000000000000" pitchFamily="2" charset="0"/>
              </a:rPr>
              <a:t>“</a:t>
            </a:r>
            <a:r>
              <a:rPr lang="es-EC" sz="2400" b="0" i="0" dirty="0">
                <a:solidFill>
                  <a:srgbClr val="0070C0"/>
                </a:solidFill>
                <a:effectLst/>
                <a:latin typeface="Montserrat" panose="00000500000000000000" pitchFamily="2" charset="0"/>
              </a:rPr>
              <a:t>la representación gráfica de una función es una herramienta didáctica y analítica para visualizar tendencias y puntos de optimización”</a:t>
            </a:r>
            <a:endParaRPr lang="en-US" sz="2400" dirty="0">
              <a:solidFill>
                <a:srgbClr val="0070C0"/>
              </a:solidFill>
            </a:endParaRPr>
          </a:p>
        </p:txBody>
      </p:sp>
    </p:spTree>
    <p:extLst>
      <p:ext uri="{BB962C8B-B14F-4D97-AF65-F5344CB8AC3E}">
        <p14:creationId xmlns:p14="http://schemas.microsoft.com/office/powerpoint/2010/main" val="174270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D4645-A980-C55E-2314-46D6DA555300}"/>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3E02DDBC-4300-82DE-07E7-4C44DD99E3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4158F3A-43C5-8323-728E-CC26B1F1CF40}"/>
              </a:ext>
            </a:extLst>
          </p:cNvPr>
          <p:cNvSpPr txBox="1"/>
          <p:nvPr/>
        </p:nvSpPr>
        <p:spPr>
          <a:xfrm>
            <a:off x="838200" y="1219200"/>
            <a:ext cx="7467600" cy="1938992"/>
          </a:xfrm>
          <a:prstGeom prst="rect">
            <a:avLst/>
          </a:prstGeom>
          <a:noFill/>
          <a:ln>
            <a:solidFill>
              <a:schemeClr val="tx2">
                <a:lumMod val="60000"/>
                <a:lumOff val="40000"/>
              </a:schemeClr>
            </a:solidFill>
          </a:ln>
        </p:spPr>
        <p:txBody>
          <a:bodyPr wrap="square">
            <a:spAutoFit/>
          </a:bodyPr>
          <a:lstStyle/>
          <a:p>
            <a:pPr algn="l"/>
            <a:r>
              <a:rPr lang="es-EC" sz="2400" b="1" i="0" dirty="0">
                <a:solidFill>
                  <a:srgbClr val="0070C0"/>
                </a:solidFill>
                <a:effectLst/>
                <a:latin typeface="Montserrat" panose="00000500000000000000" pitchFamily="2" charset="0"/>
              </a:rPr>
              <a:t>Crecimiento, decrecimiento </a:t>
            </a:r>
            <a:r>
              <a:rPr lang="es-EC" sz="2400" b="0" i="0" dirty="0">
                <a:solidFill>
                  <a:srgbClr val="0070C0"/>
                </a:solidFill>
                <a:effectLst/>
                <a:latin typeface="Montserrat" panose="00000500000000000000" pitchFamily="2" charset="0"/>
              </a:rPr>
              <a:t>y </a:t>
            </a:r>
            <a:r>
              <a:rPr lang="es-EC" sz="2400" b="1" i="0" dirty="0">
                <a:solidFill>
                  <a:srgbClr val="0070C0"/>
                </a:solidFill>
                <a:effectLst/>
                <a:latin typeface="Montserrat" panose="00000500000000000000" pitchFamily="2" charset="0"/>
              </a:rPr>
              <a:t>puntos críticos</a:t>
            </a:r>
            <a:r>
              <a:rPr lang="es-EC" sz="2400" b="0" i="0" dirty="0">
                <a:solidFill>
                  <a:srgbClr val="002060"/>
                </a:solidFill>
                <a:effectLst/>
                <a:latin typeface="Montserrat" panose="00000500000000000000" pitchFamily="2" charset="0"/>
              </a:rPr>
              <a:t>.</a:t>
            </a:r>
          </a:p>
          <a:p>
            <a:pPr algn="l">
              <a:spcAft>
                <a:spcPts val="1500"/>
              </a:spcAft>
              <a:buNone/>
            </a:pPr>
            <a:r>
              <a:rPr lang="es-EC" sz="2400" b="0" i="0" dirty="0">
                <a:solidFill>
                  <a:srgbClr val="002060"/>
                </a:solidFill>
                <a:effectLst/>
                <a:latin typeface="Montserrat" panose="00000500000000000000" pitchFamily="2" charset="0"/>
              </a:rPr>
              <a:t>Una función creciente muestra que, a medida que la variable independiente aumenta, la dependiente también lo hace. Una función decreciente muestra el efecto contrario.</a:t>
            </a:r>
          </a:p>
        </p:txBody>
      </p:sp>
      <p:sp>
        <p:nvSpPr>
          <p:cNvPr id="6" name="TextBox 5">
            <a:extLst>
              <a:ext uri="{FF2B5EF4-FFF2-40B4-BE49-F238E27FC236}">
                <a16:creationId xmlns:a16="http://schemas.microsoft.com/office/drawing/2014/main" id="{00BE43D4-6FCD-F766-D937-40CD02636145}"/>
              </a:ext>
            </a:extLst>
          </p:cNvPr>
          <p:cNvSpPr txBox="1"/>
          <p:nvPr/>
        </p:nvSpPr>
        <p:spPr>
          <a:xfrm>
            <a:off x="810419" y="4191000"/>
            <a:ext cx="7843044" cy="1200329"/>
          </a:xfrm>
          <a:prstGeom prst="rect">
            <a:avLst/>
          </a:prstGeom>
          <a:noFill/>
          <a:ln>
            <a:solidFill>
              <a:schemeClr val="tx2">
                <a:lumMod val="60000"/>
                <a:lumOff val="40000"/>
              </a:schemeClr>
            </a:solidFill>
          </a:ln>
        </p:spPr>
        <p:txBody>
          <a:bodyPr wrap="square">
            <a:spAutoFit/>
          </a:bodyPr>
          <a:lstStyle/>
          <a:p>
            <a:r>
              <a:rPr lang="es-EC" sz="2400" b="0" i="0" dirty="0">
                <a:solidFill>
                  <a:srgbClr val="002060"/>
                </a:solidFill>
                <a:effectLst/>
                <a:latin typeface="Montserrat" panose="00000500000000000000" pitchFamily="2" charset="0"/>
              </a:rPr>
              <a:t>Los puntos críticos se identifican </a:t>
            </a:r>
            <a:r>
              <a:rPr lang="es-EC" sz="2400" b="1" i="0" dirty="0">
                <a:solidFill>
                  <a:srgbClr val="002060"/>
                </a:solidFill>
                <a:effectLst/>
                <a:latin typeface="Montserrat" panose="00000500000000000000" pitchFamily="2" charset="0"/>
              </a:rPr>
              <a:t>donde la derivada de la función es igual a cero </a:t>
            </a:r>
            <a:r>
              <a:rPr lang="es-EC" sz="2400" b="0" i="0" dirty="0">
                <a:solidFill>
                  <a:srgbClr val="002060"/>
                </a:solidFill>
                <a:effectLst/>
                <a:latin typeface="Montserrat" panose="00000500000000000000" pitchFamily="2" charset="0"/>
              </a:rPr>
              <a:t>y permiten determinar máximos o mínimos loca</a:t>
            </a:r>
            <a:r>
              <a:rPr lang="es-EC" sz="2400" b="0" i="0" dirty="0">
                <a:solidFill>
                  <a:srgbClr val="1D2125"/>
                </a:solidFill>
                <a:effectLst/>
                <a:latin typeface="Montserrat" panose="00000500000000000000" pitchFamily="2" charset="0"/>
              </a:rPr>
              <a:t>les.</a:t>
            </a:r>
            <a:endParaRPr lang="en-US" sz="2400" dirty="0"/>
          </a:p>
        </p:txBody>
      </p:sp>
    </p:spTree>
    <p:extLst>
      <p:ext uri="{BB962C8B-B14F-4D97-AF65-F5344CB8AC3E}">
        <p14:creationId xmlns:p14="http://schemas.microsoft.com/office/powerpoint/2010/main" val="413286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CFC1A-9190-67F4-2127-1AEE4539018B}"/>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5FCE1CC9-68C9-D3C9-904C-62C377D8C9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9F6D618-B929-547F-4523-0C19F837B171}"/>
              </a:ext>
            </a:extLst>
          </p:cNvPr>
          <p:cNvSpPr txBox="1"/>
          <p:nvPr/>
        </p:nvSpPr>
        <p:spPr>
          <a:xfrm>
            <a:off x="550068" y="560050"/>
            <a:ext cx="6934200" cy="1938992"/>
          </a:xfrm>
          <a:prstGeom prst="rect">
            <a:avLst/>
          </a:prstGeom>
          <a:noFill/>
          <a:ln>
            <a:solidFill>
              <a:schemeClr val="tx2">
                <a:lumMod val="60000"/>
                <a:lumOff val="40000"/>
              </a:schemeClr>
            </a:solidFill>
          </a:ln>
        </p:spPr>
        <p:txBody>
          <a:bodyPr wrap="square">
            <a:spAutoFit/>
          </a:bodyPr>
          <a:lstStyle/>
          <a:p>
            <a:pPr algn="l"/>
            <a:r>
              <a:rPr lang="es-EC" sz="2400" b="1" i="0" dirty="0">
                <a:solidFill>
                  <a:srgbClr val="0070C0"/>
                </a:solidFill>
                <a:effectLst/>
                <a:latin typeface="Montserrat" panose="00000500000000000000" pitchFamily="2" charset="0"/>
              </a:rPr>
              <a:t>Máximos y mínimos</a:t>
            </a:r>
            <a:r>
              <a:rPr lang="es-EC" sz="2400" b="1" i="0" dirty="0">
                <a:solidFill>
                  <a:srgbClr val="1D2125"/>
                </a:solidFill>
                <a:effectLst/>
                <a:latin typeface="Montserrat" panose="00000500000000000000" pitchFamily="2" charset="0"/>
              </a:rPr>
              <a:t>.</a:t>
            </a:r>
            <a:endParaRPr lang="es-EC" sz="2400" b="0" i="0" dirty="0">
              <a:solidFill>
                <a:srgbClr val="1D2125"/>
              </a:solidFill>
              <a:effectLst/>
              <a:latin typeface="Montserrat" panose="00000500000000000000" pitchFamily="2" charset="0"/>
            </a:endParaRPr>
          </a:p>
          <a:p>
            <a:pPr algn="l">
              <a:spcAft>
                <a:spcPts val="1500"/>
              </a:spcAft>
              <a:buNone/>
            </a:pPr>
            <a:r>
              <a:rPr lang="es-EC" sz="2400" b="0" i="0" dirty="0">
                <a:solidFill>
                  <a:srgbClr val="002060"/>
                </a:solidFill>
                <a:effectLst/>
                <a:latin typeface="Montserrat" panose="00000500000000000000" pitchFamily="2" charset="0"/>
              </a:rPr>
              <a:t>Los máximos representan los valores más altos que puede alcanzar una función dentro de un intervalo, y los mínimos los más bajos</a:t>
            </a:r>
            <a:r>
              <a:rPr lang="es-EC" b="0" i="0" dirty="0">
                <a:solidFill>
                  <a:srgbClr val="002060"/>
                </a:solidFill>
                <a:effectLst/>
                <a:latin typeface="Montserrat" panose="00000500000000000000" pitchFamily="2" charset="0"/>
              </a:rPr>
              <a:t>.</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598F55B-E258-842D-7054-2D687A968088}"/>
                  </a:ext>
                </a:extLst>
              </p:cNvPr>
              <p:cNvSpPr txBox="1"/>
              <p:nvPr/>
            </p:nvSpPr>
            <p:spPr>
              <a:xfrm>
                <a:off x="685800" y="2971800"/>
                <a:ext cx="8043863" cy="1569660"/>
              </a:xfrm>
              <a:prstGeom prst="rect">
                <a:avLst/>
              </a:prstGeom>
              <a:noFill/>
              <a:ln>
                <a:solidFill>
                  <a:schemeClr val="tx2">
                    <a:lumMod val="60000"/>
                    <a:lumOff val="40000"/>
                  </a:schemeClr>
                </a:solidFill>
              </a:ln>
            </p:spPr>
            <p:txBody>
              <a:bodyPr wrap="square">
                <a:spAutoFit/>
              </a:bodyPr>
              <a:lstStyle/>
              <a:p>
                <a:r>
                  <a:rPr lang="en-US" sz="2400" b="0" i="0" dirty="0">
                    <a:solidFill>
                      <a:srgbClr val="002060"/>
                    </a:solidFill>
                    <a:effectLst/>
                    <a:latin typeface="Montserrat" panose="00000500000000000000" pitchFamily="2" charset="0"/>
                  </a:rPr>
                  <a:t>Por </a:t>
                </a:r>
                <a:r>
                  <a:rPr lang="en-US" sz="2400" b="0" i="0" dirty="0" err="1">
                    <a:solidFill>
                      <a:srgbClr val="002060"/>
                    </a:solidFill>
                    <a:effectLst/>
                    <a:latin typeface="Montserrat" panose="00000500000000000000" pitchFamily="2" charset="0"/>
                  </a:rPr>
                  <a:t>ejemplo</a:t>
                </a:r>
                <a:r>
                  <a:rPr lang="en-US" sz="2400" b="0" i="0" dirty="0">
                    <a:solidFill>
                      <a:srgbClr val="002060"/>
                    </a:solidFill>
                    <a:effectLst/>
                    <a:latin typeface="Montserrat" panose="00000500000000000000" pitchFamily="2" charset="0"/>
                  </a:rPr>
                  <a:t>, al </a:t>
                </a:r>
                <a:r>
                  <a:rPr lang="en-US" sz="2400" b="0" i="0" dirty="0" err="1">
                    <a:solidFill>
                      <a:srgbClr val="002060"/>
                    </a:solidFill>
                    <a:effectLst/>
                    <a:latin typeface="Montserrat" panose="00000500000000000000" pitchFamily="2" charset="0"/>
                  </a:rPr>
                  <a:t>analizar</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una</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función</a:t>
                </a:r>
                <a:r>
                  <a:rPr lang="en-US" sz="2400" b="0" i="0" dirty="0">
                    <a:solidFill>
                      <a:srgbClr val="002060"/>
                    </a:solidFill>
                    <a:effectLst/>
                    <a:latin typeface="Montserrat" panose="00000500000000000000" pitchFamily="2" charset="0"/>
                  </a:rPr>
                  <a:t> de </a:t>
                </a:r>
                <a:r>
                  <a:rPr lang="en-US" sz="2400" b="0" i="0" dirty="0" err="1">
                    <a:solidFill>
                      <a:srgbClr val="002060"/>
                    </a:solidFill>
                    <a:effectLst/>
                    <a:latin typeface="Montserrat" panose="00000500000000000000" pitchFamily="2" charset="0"/>
                  </a:rPr>
                  <a:t>beneficio</a:t>
                </a:r>
                <a:r>
                  <a:rPr lang="en-US" sz="2400" b="0" i="0" dirty="0">
                    <a:solidFill>
                      <a:srgbClr val="002060"/>
                    </a:solidFill>
                    <a:effectLst/>
                    <a:latin typeface="Montserrat" panose="00000500000000000000" pitchFamily="2" charset="0"/>
                  </a:rPr>
                  <a:t> </a:t>
                </a:r>
                <a14:m>
                  <m:oMath xmlns:m="http://schemas.openxmlformats.org/officeDocument/2006/math">
                    <m:r>
                      <a:rPr lang="en-US" sz="2400" b="1" i="1">
                        <a:solidFill>
                          <a:srgbClr val="002060"/>
                        </a:solidFill>
                        <a:latin typeface="Cambria Math" panose="02040503050406030204" pitchFamily="18" charset="0"/>
                      </a:rPr>
                      <m:t>𝑩</m:t>
                    </m:r>
                    <m:d>
                      <m:dPr>
                        <m:ctrlPr>
                          <a:rPr lang="ar-AE" sz="2400" b="1" i="1">
                            <a:solidFill>
                              <a:srgbClr val="002060"/>
                            </a:solidFill>
                            <a:latin typeface="Cambria Math" panose="02040503050406030204" pitchFamily="18" charset="0"/>
                          </a:rPr>
                        </m:ctrlPr>
                      </m:dPr>
                      <m:e>
                        <m:r>
                          <a:rPr lang="ar-AE" sz="2400" b="1" i="1">
                            <a:solidFill>
                              <a:srgbClr val="002060"/>
                            </a:solidFill>
                            <a:latin typeface="Cambria Math" panose="02040503050406030204" pitchFamily="18" charset="0"/>
                          </a:rPr>
                          <m:t>𝑸</m:t>
                        </m:r>
                      </m:e>
                    </m:d>
                    <m:r>
                      <a:rPr lang="ar-AE" sz="2400" b="1" i="0">
                        <a:solidFill>
                          <a:srgbClr val="002060"/>
                        </a:solidFill>
                        <a:latin typeface="Cambria Math" panose="02040503050406030204" pitchFamily="18" charset="0"/>
                      </a:rPr>
                      <m:t>=</m:t>
                    </m:r>
                    <m:r>
                      <a:rPr lang="ar-AE" sz="2400" b="1" i="1">
                        <a:solidFill>
                          <a:srgbClr val="002060"/>
                        </a:solidFill>
                        <a:latin typeface="Cambria Math" panose="02040503050406030204" pitchFamily="18" charset="0"/>
                      </a:rPr>
                      <m:t>𝑰</m:t>
                    </m:r>
                    <m:d>
                      <m:dPr>
                        <m:ctrlPr>
                          <a:rPr lang="ar-AE" sz="2400" b="1" i="1">
                            <a:solidFill>
                              <a:srgbClr val="002060"/>
                            </a:solidFill>
                            <a:latin typeface="Cambria Math" panose="02040503050406030204" pitchFamily="18" charset="0"/>
                          </a:rPr>
                        </m:ctrlPr>
                      </m:dPr>
                      <m:e>
                        <m:r>
                          <a:rPr lang="ar-AE" sz="2400" b="1" i="1">
                            <a:solidFill>
                              <a:srgbClr val="002060"/>
                            </a:solidFill>
                            <a:latin typeface="Cambria Math" panose="02040503050406030204" pitchFamily="18" charset="0"/>
                          </a:rPr>
                          <m:t>𝑸</m:t>
                        </m:r>
                      </m:e>
                    </m:d>
                    <m:r>
                      <a:rPr lang="ar-AE" sz="2400" b="1" i="0">
                        <a:solidFill>
                          <a:srgbClr val="002060"/>
                        </a:solidFill>
                        <a:latin typeface="Cambria Math" panose="02040503050406030204" pitchFamily="18" charset="0"/>
                      </a:rPr>
                      <m:t>−</m:t>
                    </m:r>
                    <m:r>
                      <a:rPr lang="ar-AE" sz="2400" b="1" i="1">
                        <a:solidFill>
                          <a:srgbClr val="002060"/>
                        </a:solidFill>
                        <a:latin typeface="Cambria Math" panose="02040503050406030204" pitchFamily="18" charset="0"/>
                      </a:rPr>
                      <m:t>𝑪</m:t>
                    </m:r>
                    <m:d>
                      <m:dPr>
                        <m:ctrlPr>
                          <a:rPr lang="ar-AE" sz="2400" b="1" i="1">
                            <a:solidFill>
                              <a:srgbClr val="002060"/>
                            </a:solidFill>
                            <a:latin typeface="Cambria Math" panose="02040503050406030204" pitchFamily="18" charset="0"/>
                          </a:rPr>
                        </m:ctrlPr>
                      </m:dPr>
                      <m:e>
                        <m:r>
                          <a:rPr lang="ar-AE" sz="2400" b="1" i="1">
                            <a:solidFill>
                              <a:srgbClr val="002060"/>
                            </a:solidFill>
                            <a:latin typeface="Cambria Math" panose="02040503050406030204" pitchFamily="18" charset="0"/>
                          </a:rPr>
                          <m:t>𝑸</m:t>
                        </m:r>
                      </m:e>
                    </m:d>
                  </m:oMath>
                </a14:m>
                <a:r>
                  <a:rPr lang="ar-AE" sz="2400" b="1" i="0" dirty="0">
                    <a:solidFill>
                      <a:srgbClr val="002060"/>
                    </a:solidFill>
                    <a:effectLst/>
                    <a:latin typeface="Montserrat" panose="00000500000000000000" pitchFamily="2" charset="0"/>
                  </a:rPr>
                  <a:t> </a:t>
                </a:r>
                <a:r>
                  <a:rPr lang="ar-AE"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el</a:t>
                </a:r>
                <a:r>
                  <a:rPr lang="en-US" sz="2400" b="0" i="0" dirty="0">
                    <a:solidFill>
                      <a:srgbClr val="002060"/>
                    </a:solidFill>
                    <a:effectLst/>
                    <a:latin typeface="Montserrat" panose="00000500000000000000" pitchFamily="2" charset="0"/>
                  </a:rPr>
                  <a:t> punto </a:t>
                </a:r>
                <a:r>
                  <a:rPr lang="en-US" sz="2400" b="0" i="0" dirty="0" err="1">
                    <a:solidFill>
                      <a:srgbClr val="002060"/>
                    </a:solidFill>
                    <a:effectLst/>
                    <a:latin typeface="Montserrat" panose="00000500000000000000" pitchFamily="2" charset="0"/>
                  </a:rPr>
                  <a:t>donde</a:t>
                </a:r>
                <a:r>
                  <a:rPr lang="en-US" sz="2400" b="0" i="0" dirty="0">
                    <a:solidFill>
                      <a:srgbClr val="002060"/>
                    </a:solidFill>
                    <a:effectLst/>
                    <a:latin typeface="Montserrat" panose="00000500000000000000" pitchFamily="2" charset="0"/>
                  </a:rPr>
                  <a:t> la </a:t>
                </a:r>
                <a:r>
                  <a:rPr lang="en-US" sz="2400" b="0" i="0" dirty="0" err="1">
                    <a:solidFill>
                      <a:srgbClr val="002060"/>
                    </a:solidFill>
                    <a:effectLst/>
                    <a:latin typeface="Montserrat" panose="00000500000000000000" pitchFamily="2" charset="0"/>
                  </a:rPr>
                  <a:t>derivada</a:t>
                </a:r>
                <a:r>
                  <a:rPr lang="en-US" sz="2400" b="0" i="0" dirty="0">
                    <a:solidFill>
                      <a:srgbClr val="002060"/>
                    </a:solidFill>
                    <a:effectLst/>
                    <a:latin typeface="Montserrat" panose="00000500000000000000" pitchFamily="2" charset="0"/>
                  </a:rPr>
                  <a:t> </a:t>
                </a:r>
                <a14:m>
                  <m:oMath xmlns:m="http://schemas.openxmlformats.org/officeDocument/2006/math">
                    <m:sSup>
                      <m:sSupPr>
                        <m:ctrlPr>
                          <a:rPr lang="ar-AE" sz="2400" b="1" i="1">
                            <a:solidFill>
                              <a:srgbClr val="002060"/>
                            </a:solidFill>
                            <a:latin typeface="Cambria Math" panose="02040503050406030204" pitchFamily="18" charset="0"/>
                          </a:rPr>
                        </m:ctrlPr>
                      </m:sSupPr>
                      <m:e>
                        <m:r>
                          <a:rPr lang="ar-AE" sz="2400" b="1" i="1">
                            <a:solidFill>
                              <a:srgbClr val="002060"/>
                            </a:solidFill>
                            <a:latin typeface="Cambria Math" panose="02040503050406030204" pitchFamily="18" charset="0"/>
                          </a:rPr>
                          <m:t>𝑩</m:t>
                        </m:r>
                      </m:e>
                      <m:sup>
                        <m:r>
                          <a:rPr lang="ar-AE" sz="2400" b="1" i="0">
                            <a:solidFill>
                              <a:srgbClr val="002060"/>
                            </a:solidFill>
                            <a:latin typeface="Cambria Math" panose="02040503050406030204" pitchFamily="18" charset="0"/>
                          </a:rPr>
                          <m:t>′</m:t>
                        </m:r>
                      </m:sup>
                    </m:sSup>
                    <m:d>
                      <m:dPr>
                        <m:ctrlPr>
                          <a:rPr lang="ar-AE" sz="2400" b="1" i="1">
                            <a:solidFill>
                              <a:srgbClr val="002060"/>
                            </a:solidFill>
                            <a:latin typeface="Cambria Math" panose="02040503050406030204" pitchFamily="18" charset="0"/>
                          </a:rPr>
                        </m:ctrlPr>
                      </m:dPr>
                      <m:e>
                        <m:r>
                          <a:rPr lang="ar-AE" sz="2400" b="1" i="1">
                            <a:solidFill>
                              <a:srgbClr val="002060"/>
                            </a:solidFill>
                            <a:latin typeface="Cambria Math" panose="02040503050406030204" pitchFamily="18" charset="0"/>
                          </a:rPr>
                          <m:t>𝑸</m:t>
                        </m:r>
                      </m:e>
                    </m:d>
                    <m:r>
                      <a:rPr lang="ar-AE" sz="2400" b="1" i="0">
                        <a:solidFill>
                          <a:srgbClr val="002060"/>
                        </a:solidFill>
                        <a:latin typeface="Cambria Math" panose="02040503050406030204" pitchFamily="18" charset="0"/>
                      </a:rPr>
                      <m:t>=</m:t>
                    </m:r>
                    <m:r>
                      <a:rPr lang="ar-AE" sz="2400" b="1" i="0">
                        <a:solidFill>
                          <a:srgbClr val="002060"/>
                        </a:solidFill>
                        <a:latin typeface="Cambria Math" panose="02040503050406030204" pitchFamily="18" charset="0"/>
                      </a:rPr>
                      <m:t>𝟎</m:t>
                    </m:r>
                  </m:oMath>
                </a14:m>
                <a:r>
                  <a:rPr lang="ar-AE" sz="2400" b="1" i="0" dirty="0">
                    <a:solidFill>
                      <a:srgbClr val="002060"/>
                    </a:solidFill>
                    <a:effectLst/>
                    <a:latin typeface="Montserrat" panose="00000500000000000000" pitchFamily="2" charset="0"/>
                  </a:rPr>
                  <a:t> </a:t>
                </a:r>
                <a:r>
                  <a:rPr lang="en-US" sz="2400" b="0" i="0" dirty="0">
                    <a:solidFill>
                      <a:srgbClr val="002060"/>
                    </a:solidFill>
                    <a:effectLst/>
                    <a:latin typeface="Montserrat" panose="00000500000000000000" pitchFamily="2" charset="0"/>
                  </a:rPr>
                  <a:t>indica </a:t>
                </a:r>
                <a:r>
                  <a:rPr lang="en-US" sz="2400" b="0" i="0" dirty="0" err="1">
                    <a:solidFill>
                      <a:srgbClr val="002060"/>
                    </a:solidFill>
                    <a:effectLst/>
                    <a:latin typeface="Montserrat" panose="00000500000000000000" pitchFamily="2" charset="0"/>
                  </a:rPr>
                  <a:t>el</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nivel</a:t>
                </a:r>
                <a:r>
                  <a:rPr lang="en-US" sz="2400" b="0" i="0" dirty="0">
                    <a:solidFill>
                      <a:srgbClr val="002060"/>
                    </a:solidFill>
                    <a:effectLst/>
                    <a:latin typeface="Montserrat" panose="00000500000000000000" pitchFamily="2" charset="0"/>
                  </a:rPr>
                  <a:t> de </a:t>
                </a:r>
                <a:r>
                  <a:rPr lang="en-US" sz="2400" b="0" i="0" dirty="0" err="1">
                    <a:solidFill>
                      <a:srgbClr val="002060"/>
                    </a:solidFill>
                    <a:effectLst/>
                    <a:latin typeface="Montserrat" panose="00000500000000000000" pitchFamily="2" charset="0"/>
                  </a:rPr>
                  <a:t>producción</a:t>
                </a:r>
                <a:r>
                  <a:rPr lang="en-US" sz="2400" b="0" i="0" dirty="0">
                    <a:solidFill>
                      <a:srgbClr val="002060"/>
                    </a:solidFill>
                    <a:effectLst/>
                    <a:latin typeface="Montserrat" panose="00000500000000000000" pitchFamily="2" charset="0"/>
                  </a:rPr>
                  <a:t> que </a:t>
                </a:r>
                <a:r>
                  <a:rPr lang="en-US" sz="2400" b="1" i="0" dirty="0" err="1">
                    <a:solidFill>
                      <a:srgbClr val="002060"/>
                    </a:solidFill>
                    <a:effectLst/>
                    <a:latin typeface="Montserrat" panose="00000500000000000000" pitchFamily="2" charset="0"/>
                  </a:rPr>
                  <a:t>maximiza</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el</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beneficio</a:t>
                </a:r>
                <a:r>
                  <a:rPr lang="en-US" sz="2400" b="0" i="0" dirty="0">
                    <a:solidFill>
                      <a:srgbClr val="002060"/>
                    </a:solidFill>
                    <a:effectLst/>
                    <a:latin typeface="Montserrat" panose="00000500000000000000" pitchFamily="2" charset="0"/>
                  </a:rPr>
                  <a:t>.</a:t>
                </a:r>
                <a:endParaRPr lang="en-US" sz="2400" dirty="0">
                  <a:solidFill>
                    <a:srgbClr val="002060"/>
                  </a:solidFill>
                </a:endParaRPr>
              </a:p>
            </p:txBody>
          </p:sp>
        </mc:Choice>
        <mc:Fallback xmlns="">
          <p:sp>
            <p:nvSpPr>
              <p:cNvPr id="6" name="TextBox 5">
                <a:extLst>
                  <a:ext uri="{FF2B5EF4-FFF2-40B4-BE49-F238E27FC236}">
                    <a16:creationId xmlns:a16="http://schemas.microsoft.com/office/drawing/2014/main" id="{F598F55B-E258-842D-7054-2D687A968088}"/>
                  </a:ext>
                </a:extLst>
              </p:cNvPr>
              <p:cNvSpPr txBox="1">
                <a:spLocks noRot="1" noChangeAspect="1" noMove="1" noResize="1" noEditPoints="1" noAdjustHandles="1" noChangeArrowheads="1" noChangeShapeType="1" noTextEdit="1"/>
              </p:cNvSpPr>
              <p:nvPr/>
            </p:nvSpPr>
            <p:spPr>
              <a:xfrm>
                <a:off x="685800" y="2971800"/>
                <a:ext cx="8043863" cy="1569660"/>
              </a:xfrm>
              <a:prstGeom prst="rect">
                <a:avLst/>
              </a:prstGeom>
              <a:blipFill>
                <a:blip r:embed="rId3"/>
                <a:stretch>
                  <a:fillRect l="-1136" t="-2317" b="-7336"/>
                </a:stretch>
              </a:blipFill>
              <a:ln>
                <a:solidFill>
                  <a:schemeClr val="tx2">
                    <a:lumMod val="60000"/>
                    <a:lumOff val="40000"/>
                  </a:schemeClr>
                </a:solidFill>
              </a:ln>
            </p:spPr>
            <p:txBody>
              <a:bodyPr/>
              <a:lstStyle/>
              <a:p>
                <a:r>
                  <a:rPr lang="en-US">
                    <a:noFill/>
                  </a:rPr>
                  <a:t> </a:t>
                </a:r>
              </a:p>
            </p:txBody>
          </p:sp>
        </mc:Fallback>
      </mc:AlternateContent>
      <p:sp>
        <p:nvSpPr>
          <p:cNvPr id="8" name="TextBox 7">
            <a:extLst>
              <a:ext uri="{FF2B5EF4-FFF2-40B4-BE49-F238E27FC236}">
                <a16:creationId xmlns:a16="http://schemas.microsoft.com/office/drawing/2014/main" id="{D765CF3A-70D2-13C5-A26E-6AD3C2D55BC2}"/>
              </a:ext>
            </a:extLst>
          </p:cNvPr>
          <p:cNvSpPr txBox="1"/>
          <p:nvPr/>
        </p:nvSpPr>
        <p:spPr>
          <a:xfrm>
            <a:off x="1219200" y="5134835"/>
            <a:ext cx="7620000" cy="1200329"/>
          </a:xfrm>
          <a:prstGeom prst="rect">
            <a:avLst/>
          </a:prstGeom>
          <a:noFill/>
          <a:ln>
            <a:solidFill>
              <a:schemeClr val="tx2">
                <a:lumMod val="60000"/>
                <a:lumOff val="40000"/>
              </a:schemeClr>
            </a:solidFill>
          </a:ln>
        </p:spPr>
        <p:txBody>
          <a:bodyPr wrap="square">
            <a:spAutoFit/>
          </a:bodyPr>
          <a:lstStyle/>
          <a:p>
            <a:r>
              <a:rPr lang="es-EC" sz="2400" b="0" i="0" dirty="0">
                <a:solidFill>
                  <a:srgbClr val="0070C0"/>
                </a:solidFill>
                <a:effectLst/>
                <a:latin typeface="Montserrat" panose="00000500000000000000" pitchFamily="2" charset="0"/>
              </a:rPr>
              <a:t>“el cálculo de máximos y mínimos constituye el núcleo de los problemas de optimización en la gestión empresarial”</a:t>
            </a:r>
            <a:endParaRPr lang="en-US" sz="2400" dirty="0">
              <a:solidFill>
                <a:srgbClr val="0070C0"/>
              </a:solidFill>
            </a:endParaRPr>
          </a:p>
        </p:txBody>
      </p:sp>
    </p:spTree>
    <p:extLst>
      <p:ext uri="{BB962C8B-B14F-4D97-AF65-F5344CB8AC3E}">
        <p14:creationId xmlns:p14="http://schemas.microsoft.com/office/powerpoint/2010/main" val="3734765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FEAD0-D458-7E38-7536-556B8356BE95}"/>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191F2CBC-DDFC-98C2-24D5-9B68791A16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F491652-EB02-C126-9237-BAD0C4402032}"/>
                  </a:ext>
                </a:extLst>
              </p:cNvPr>
              <p:cNvSpPr txBox="1"/>
              <p:nvPr/>
            </p:nvSpPr>
            <p:spPr>
              <a:xfrm>
                <a:off x="1295400" y="1066800"/>
                <a:ext cx="6096000" cy="1515800"/>
              </a:xfrm>
              <a:prstGeom prst="rect">
                <a:avLst/>
              </a:prstGeom>
              <a:noFill/>
              <a:ln>
                <a:solidFill>
                  <a:schemeClr val="tx2">
                    <a:lumMod val="60000"/>
                    <a:lumOff val="40000"/>
                  </a:schemeClr>
                </a:solidFill>
              </a:ln>
            </p:spPr>
            <p:txBody>
              <a:bodyPr wrap="square">
                <a:spAutoFit/>
              </a:bodyPr>
              <a:lstStyle/>
              <a:p>
                <a:pPr algn="l">
                  <a:buFont typeface="+mj-lt"/>
                  <a:buAutoNum type="arabicPeriod"/>
                </a:pPr>
                <a:r>
                  <a:rPr lang="es-EC" b="1" i="0" dirty="0">
                    <a:solidFill>
                      <a:srgbClr val="1D2125"/>
                    </a:solidFill>
                    <a:effectLst/>
                    <a:latin typeface="Montserrat" panose="00000500000000000000" pitchFamily="2" charset="0"/>
                  </a:rPr>
                  <a:t> 1. </a:t>
                </a:r>
                <a:r>
                  <a:rPr lang="es-EC" sz="2000" b="1" i="0" dirty="0">
                    <a:solidFill>
                      <a:srgbClr val="0070C0"/>
                    </a:solidFill>
                    <a:effectLst/>
                    <a:latin typeface="Montserrat" panose="00000500000000000000" pitchFamily="2" charset="0"/>
                  </a:rPr>
                  <a:t>Efectos lineales y su interpretación.</a:t>
                </a:r>
                <a:endParaRPr lang="es-EC" sz="2000" b="0" i="0" dirty="0">
                  <a:solidFill>
                    <a:srgbClr val="0070C0"/>
                  </a:solidFill>
                  <a:effectLst/>
                  <a:latin typeface="Montserrat" panose="00000500000000000000" pitchFamily="2" charset="0"/>
                </a:endParaRPr>
              </a:p>
              <a:p>
                <a:pPr algn="l">
                  <a:spcAft>
                    <a:spcPts val="1500"/>
                  </a:spcAft>
                  <a:buNone/>
                </a:pPr>
                <a:r>
                  <a:rPr lang="es-EC" sz="2000" b="0" i="0" dirty="0">
                    <a:solidFill>
                      <a:srgbClr val="0070C0"/>
                    </a:solidFill>
                    <a:effectLst/>
                    <a:latin typeface="Montserrat" panose="00000500000000000000" pitchFamily="2" charset="0"/>
                  </a:rPr>
                  <a:t>Un efecto lineal se representa mediante </a:t>
                </a:r>
                <a:r>
                  <a:rPr lang="es-EC" sz="2000" b="0" i="0" dirty="0">
                    <a:solidFill>
                      <a:srgbClr val="002060"/>
                    </a:solidFill>
                    <a:effectLst/>
                    <a:latin typeface="Montserrat" panose="00000500000000000000" pitchFamily="2" charset="0"/>
                  </a:rPr>
                  <a:t>una función del tipo:    </a:t>
                </a:r>
                <a14:m>
                  <m:oMath xmlns:m="http://schemas.openxmlformats.org/officeDocument/2006/math">
                    <m:r>
                      <a:rPr lang="es-EC" sz="2000" b="1" i="1">
                        <a:solidFill>
                          <a:srgbClr val="002060"/>
                        </a:solidFill>
                        <a:latin typeface="Cambria Math" panose="02040503050406030204" pitchFamily="18" charset="0"/>
                      </a:rPr>
                      <m:t>𝒀</m:t>
                    </m:r>
                    <m:r>
                      <a:rPr lang="es-EC" sz="2000" b="1" i="0">
                        <a:solidFill>
                          <a:srgbClr val="002060"/>
                        </a:solidFill>
                        <a:latin typeface="Cambria Math" panose="02040503050406030204" pitchFamily="18" charset="0"/>
                      </a:rPr>
                      <m:t>=</m:t>
                    </m:r>
                    <m:r>
                      <a:rPr lang="es-EC" sz="2000" b="1" i="1">
                        <a:solidFill>
                          <a:srgbClr val="002060"/>
                        </a:solidFill>
                        <a:latin typeface="Cambria Math" panose="02040503050406030204" pitchFamily="18" charset="0"/>
                      </a:rPr>
                      <m:t>𝒂</m:t>
                    </m:r>
                    <m:r>
                      <a:rPr lang="es-EC" sz="2000" b="1" i="0">
                        <a:solidFill>
                          <a:srgbClr val="002060"/>
                        </a:solidFill>
                        <a:latin typeface="Cambria Math" panose="02040503050406030204" pitchFamily="18" charset="0"/>
                      </a:rPr>
                      <m:t>+</m:t>
                    </m:r>
                    <m:r>
                      <a:rPr lang="es-EC" sz="2000" b="1" i="1">
                        <a:solidFill>
                          <a:srgbClr val="002060"/>
                        </a:solidFill>
                        <a:latin typeface="Cambria Math" panose="02040503050406030204" pitchFamily="18" charset="0"/>
                      </a:rPr>
                      <m:t>𝒃𝑿</m:t>
                    </m:r>
                  </m:oMath>
                </a14:m>
                <a:endParaRPr lang="es-EC" sz="2000" b="1" i="0" dirty="0">
                  <a:solidFill>
                    <a:srgbClr val="002060"/>
                  </a:solidFill>
                  <a:effectLst/>
                  <a:latin typeface="Montserrat" panose="00000500000000000000" pitchFamily="2" charset="0"/>
                </a:endParaRPr>
              </a:p>
              <a:p>
                <a:pPr algn="l">
                  <a:spcAft>
                    <a:spcPts val="1500"/>
                  </a:spcAft>
                  <a:buNone/>
                </a:pPr>
                <a:r>
                  <a:rPr lang="es-EC" sz="2000" b="0" i="0" dirty="0">
                    <a:solidFill>
                      <a:srgbClr val="002060"/>
                    </a:solidFill>
                    <a:effectLst/>
                    <a:latin typeface="Montserrat" panose="00000500000000000000" pitchFamily="2" charset="0"/>
                  </a:rPr>
                  <a:t>donde:</a:t>
                </a:r>
                <a:endParaRPr lang="es-EC" sz="2000" b="0" i="0" dirty="0">
                  <a:solidFill>
                    <a:srgbClr val="1D2125"/>
                  </a:solidFill>
                  <a:effectLst/>
                  <a:latin typeface="Montserrat" panose="00000500000000000000" pitchFamily="2" charset="0"/>
                </a:endParaRPr>
              </a:p>
            </p:txBody>
          </p:sp>
        </mc:Choice>
        <mc:Fallback xmlns="">
          <p:sp>
            <p:nvSpPr>
              <p:cNvPr id="4" name="TextBox 3">
                <a:extLst>
                  <a:ext uri="{FF2B5EF4-FFF2-40B4-BE49-F238E27FC236}">
                    <a16:creationId xmlns:a16="http://schemas.microsoft.com/office/drawing/2014/main" id="{0F491652-EB02-C126-9237-BAD0C4402032}"/>
                  </a:ext>
                </a:extLst>
              </p:cNvPr>
              <p:cNvSpPr txBox="1">
                <a:spLocks noRot="1" noChangeAspect="1" noMove="1" noResize="1" noEditPoints="1" noAdjustHandles="1" noChangeArrowheads="1" noChangeShapeType="1" noTextEdit="1"/>
              </p:cNvSpPr>
              <p:nvPr/>
            </p:nvSpPr>
            <p:spPr>
              <a:xfrm>
                <a:off x="1295400" y="1066800"/>
                <a:ext cx="6096000" cy="1515800"/>
              </a:xfrm>
              <a:prstGeom prst="rect">
                <a:avLst/>
              </a:prstGeom>
              <a:blipFill>
                <a:blip r:embed="rId3"/>
                <a:stretch>
                  <a:fillRect l="-998" t="-1195" b="-5976"/>
                </a:stretch>
              </a:blipFill>
              <a:ln>
                <a:solidFill>
                  <a:schemeClr val="tx2">
                    <a:lumMod val="60000"/>
                    <a:lumOff val="40000"/>
                  </a:schemeClr>
                </a:solidFill>
              </a:ln>
            </p:spPr>
            <p:txBody>
              <a:bodyPr/>
              <a:lstStyle/>
              <a:p>
                <a:r>
                  <a:rPr lang="en-US">
                    <a:noFill/>
                  </a:rPr>
                  <a:t> </a:t>
                </a:r>
              </a:p>
            </p:txBody>
          </p:sp>
        </mc:Fallback>
      </mc:AlternateContent>
      <p:sp>
        <p:nvSpPr>
          <p:cNvPr id="6" name="TextBox 5">
            <a:extLst>
              <a:ext uri="{FF2B5EF4-FFF2-40B4-BE49-F238E27FC236}">
                <a16:creationId xmlns:a16="http://schemas.microsoft.com/office/drawing/2014/main" id="{17BE9D38-6A39-EFEF-0AD2-14967CE521C0}"/>
              </a:ext>
            </a:extLst>
          </p:cNvPr>
          <p:cNvSpPr txBox="1"/>
          <p:nvPr/>
        </p:nvSpPr>
        <p:spPr>
          <a:xfrm>
            <a:off x="2133600" y="2874504"/>
            <a:ext cx="6248400" cy="1938992"/>
          </a:xfrm>
          <a:prstGeom prst="rect">
            <a:avLst/>
          </a:prstGeom>
          <a:noFill/>
          <a:ln>
            <a:solidFill>
              <a:schemeClr val="tx2">
                <a:lumMod val="60000"/>
                <a:lumOff val="40000"/>
              </a:schemeClr>
            </a:solidFill>
          </a:ln>
        </p:spPr>
        <p:txBody>
          <a:bodyPr wrap="square">
            <a:spAutoFit/>
          </a:bodyPr>
          <a:lstStyle/>
          <a:p>
            <a:pPr algn="l">
              <a:buFont typeface="Arial" panose="020B0604020202020204" pitchFamily="34" charset="0"/>
              <a:buChar char="•"/>
            </a:pPr>
            <a:r>
              <a:rPr lang="es-EC" sz="2000" b="0" i="0" dirty="0">
                <a:solidFill>
                  <a:srgbClr val="002060"/>
                </a:solidFill>
                <a:effectLst/>
                <a:latin typeface="Montserrat" panose="00000500000000000000" pitchFamily="2" charset="0"/>
              </a:rPr>
              <a:t>Y: variable dependiente (resultado o efecto).</a:t>
            </a:r>
          </a:p>
          <a:p>
            <a:pPr algn="l">
              <a:buFont typeface="Arial" panose="020B0604020202020204" pitchFamily="34" charset="0"/>
              <a:buChar char="•"/>
            </a:pPr>
            <a:r>
              <a:rPr lang="es-EC" sz="2000" b="0" i="0" dirty="0">
                <a:solidFill>
                  <a:srgbClr val="002060"/>
                </a:solidFill>
                <a:effectLst/>
                <a:latin typeface="Montserrat" panose="00000500000000000000" pitchFamily="2" charset="0"/>
              </a:rPr>
              <a:t>X: variable independiente (causa o decisión).</a:t>
            </a:r>
          </a:p>
          <a:p>
            <a:pPr algn="l">
              <a:buFont typeface="Arial" panose="020B0604020202020204" pitchFamily="34" charset="0"/>
              <a:buChar char="•"/>
            </a:pPr>
            <a:r>
              <a:rPr lang="es-EC" sz="2000" b="0" i="0" dirty="0">
                <a:solidFill>
                  <a:srgbClr val="002060"/>
                </a:solidFill>
                <a:effectLst/>
                <a:latin typeface="Montserrat" panose="00000500000000000000" pitchFamily="2" charset="0"/>
              </a:rPr>
              <a:t>a: intercepto (valor inicial o fijo).</a:t>
            </a:r>
          </a:p>
          <a:p>
            <a:pPr algn="l">
              <a:buFont typeface="Arial" panose="020B0604020202020204" pitchFamily="34" charset="0"/>
              <a:buChar char="•"/>
            </a:pPr>
            <a:r>
              <a:rPr lang="es-EC" sz="2000" b="0" i="0" dirty="0">
                <a:solidFill>
                  <a:srgbClr val="002060"/>
                </a:solidFill>
                <a:effectLst/>
                <a:latin typeface="Montserrat" panose="00000500000000000000" pitchFamily="2" charset="0"/>
              </a:rPr>
              <a:t>b: pendiente o coeficiente marginal, que representa el cambio en Y cuando X aumenta en una unidad.</a:t>
            </a:r>
          </a:p>
        </p:txBody>
      </p:sp>
      <p:sp>
        <p:nvSpPr>
          <p:cNvPr id="8" name="TextBox 7">
            <a:extLst>
              <a:ext uri="{FF2B5EF4-FFF2-40B4-BE49-F238E27FC236}">
                <a16:creationId xmlns:a16="http://schemas.microsoft.com/office/drawing/2014/main" id="{916ED2AD-17DB-060B-7736-D13452551473}"/>
              </a:ext>
            </a:extLst>
          </p:cNvPr>
          <p:cNvSpPr txBox="1"/>
          <p:nvPr/>
        </p:nvSpPr>
        <p:spPr>
          <a:xfrm>
            <a:off x="1033463" y="5105400"/>
            <a:ext cx="7620000" cy="1015663"/>
          </a:xfrm>
          <a:prstGeom prst="rect">
            <a:avLst/>
          </a:prstGeom>
          <a:noFill/>
          <a:ln>
            <a:solidFill>
              <a:schemeClr val="tx2">
                <a:lumMod val="60000"/>
                <a:lumOff val="40000"/>
              </a:schemeClr>
            </a:solidFill>
          </a:ln>
        </p:spPr>
        <p:txBody>
          <a:bodyPr wrap="square">
            <a:spAutoFit/>
          </a:bodyPr>
          <a:lstStyle/>
          <a:p>
            <a:r>
              <a:rPr lang="es-EC" sz="2000" b="0" i="0" dirty="0">
                <a:solidFill>
                  <a:srgbClr val="002060"/>
                </a:solidFill>
                <a:effectLst/>
                <a:latin typeface="Montserrat" panose="00000500000000000000" pitchFamily="2" charset="0"/>
              </a:rPr>
              <a:t>si la función de ingresos de una empresa es </a:t>
            </a:r>
            <a:r>
              <a:rPr lang="es-EC" sz="2000" b="1" i="0" dirty="0">
                <a:solidFill>
                  <a:srgbClr val="002060"/>
                </a:solidFill>
                <a:effectLst/>
                <a:latin typeface="Montserrat" panose="00000500000000000000" pitchFamily="2" charset="0"/>
              </a:rPr>
              <a:t>I=500+20Q, </a:t>
            </a:r>
            <a:r>
              <a:rPr lang="es-EC" sz="2000" b="0" i="0" dirty="0">
                <a:solidFill>
                  <a:srgbClr val="002060"/>
                </a:solidFill>
                <a:effectLst/>
                <a:latin typeface="Montserrat" panose="00000500000000000000" pitchFamily="2" charset="0"/>
              </a:rPr>
              <a:t>cada unidad adicional vendida </a:t>
            </a:r>
            <a:r>
              <a:rPr lang="es-EC" sz="2000" b="1" i="0" dirty="0">
                <a:solidFill>
                  <a:srgbClr val="002060"/>
                </a:solidFill>
                <a:effectLst/>
                <a:latin typeface="Montserrat" panose="00000500000000000000" pitchFamily="2" charset="0"/>
              </a:rPr>
              <a:t>(Q)</a:t>
            </a:r>
            <a:r>
              <a:rPr lang="es-EC" sz="2000" b="0" i="0" dirty="0">
                <a:solidFill>
                  <a:srgbClr val="002060"/>
                </a:solidFill>
                <a:effectLst/>
                <a:latin typeface="Montserrat" panose="00000500000000000000" pitchFamily="2" charset="0"/>
              </a:rPr>
              <a:t> incrementa los ingresos en </a:t>
            </a:r>
            <a:r>
              <a:rPr lang="es-EC" sz="2000" b="1" i="0" dirty="0">
                <a:solidFill>
                  <a:srgbClr val="002060"/>
                </a:solidFill>
                <a:effectLst/>
                <a:latin typeface="Montserrat" panose="00000500000000000000" pitchFamily="2" charset="0"/>
              </a:rPr>
              <a:t>20 </a:t>
            </a:r>
            <a:r>
              <a:rPr lang="es-EC" sz="2000" b="0" i="0" dirty="0">
                <a:solidFill>
                  <a:srgbClr val="002060"/>
                </a:solidFill>
                <a:effectLst/>
                <a:latin typeface="Montserrat" panose="00000500000000000000" pitchFamily="2" charset="0"/>
              </a:rPr>
              <a:t>unidades monetarias</a:t>
            </a:r>
            <a:r>
              <a:rPr lang="es-EC" b="0" i="0" dirty="0">
                <a:solidFill>
                  <a:srgbClr val="002060"/>
                </a:solidFill>
                <a:effectLst/>
                <a:latin typeface="Montserrat" panose="00000500000000000000" pitchFamily="2" charset="0"/>
              </a:rPr>
              <a:t>.</a:t>
            </a:r>
            <a:endParaRPr lang="en-US" dirty="0">
              <a:solidFill>
                <a:srgbClr val="002060"/>
              </a:solidFill>
            </a:endParaRPr>
          </a:p>
        </p:txBody>
      </p:sp>
    </p:spTree>
    <p:extLst>
      <p:ext uri="{BB962C8B-B14F-4D97-AF65-F5344CB8AC3E}">
        <p14:creationId xmlns:p14="http://schemas.microsoft.com/office/powerpoint/2010/main" val="1861634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199B3-F157-DEA3-BCA4-951E465BDB5F}"/>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A9C07950-B258-CFAF-D04A-E33BDFC26C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ACC9D36A-6130-BCFE-7B92-502E981F7055}"/>
              </a:ext>
            </a:extLst>
          </p:cNvPr>
          <p:cNvSpPr txBox="1"/>
          <p:nvPr/>
        </p:nvSpPr>
        <p:spPr>
          <a:xfrm>
            <a:off x="1104900" y="685800"/>
            <a:ext cx="6324600" cy="1323439"/>
          </a:xfrm>
          <a:prstGeom prst="rect">
            <a:avLst/>
          </a:prstGeom>
          <a:noFill/>
          <a:ln>
            <a:solidFill>
              <a:schemeClr val="tx2">
                <a:lumMod val="60000"/>
                <a:lumOff val="40000"/>
              </a:schemeClr>
            </a:solidFill>
          </a:ln>
        </p:spPr>
        <p:txBody>
          <a:bodyPr wrap="square">
            <a:spAutoFit/>
          </a:bodyPr>
          <a:lstStyle/>
          <a:p>
            <a:pPr algn="l"/>
            <a:r>
              <a:rPr lang="es-EC" sz="2000" b="1" i="0" dirty="0">
                <a:solidFill>
                  <a:srgbClr val="002060"/>
                </a:solidFill>
                <a:effectLst/>
                <a:latin typeface="Montserrat" panose="00000500000000000000" pitchFamily="2" charset="0"/>
              </a:rPr>
              <a:t>Aplicaciones en economía y administración.</a:t>
            </a:r>
            <a:endParaRPr lang="es-EC" sz="2000" b="0" i="0" dirty="0">
              <a:solidFill>
                <a:srgbClr val="002060"/>
              </a:solidFill>
              <a:effectLst/>
              <a:latin typeface="Montserrat" panose="00000500000000000000" pitchFamily="2" charset="0"/>
            </a:endParaRPr>
          </a:p>
          <a:p>
            <a:pPr algn="l">
              <a:spcAft>
                <a:spcPts val="1500"/>
              </a:spcAft>
              <a:buNone/>
            </a:pPr>
            <a:r>
              <a:rPr lang="es-EC" sz="2000" b="1" i="0" dirty="0">
                <a:solidFill>
                  <a:srgbClr val="002060"/>
                </a:solidFill>
                <a:effectLst/>
                <a:latin typeface="Montserrat" panose="00000500000000000000" pitchFamily="2" charset="0"/>
              </a:rPr>
              <a:t>Los modelos lineales</a:t>
            </a:r>
            <a:r>
              <a:rPr lang="es-EC" sz="2000" b="0" i="0" dirty="0">
                <a:solidFill>
                  <a:srgbClr val="002060"/>
                </a:solidFill>
                <a:effectLst/>
                <a:latin typeface="Montserrat" panose="00000500000000000000" pitchFamily="2" charset="0"/>
              </a:rPr>
              <a:t> son ampliamente utilizados en la administración y economía por su simplicidad y capacidad de aproximación.</a:t>
            </a:r>
          </a:p>
        </p:txBody>
      </p:sp>
      <p:sp>
        <p:nvSpPr>
          <p:cNvPr id="6" name="TextBox 5">
            <a:extLst>
              <a:ext uri="{FF2B5EF4-FFF2-40B4-BE49-F238E27FC236}">
                <a16:creationId xmlns:a16="http://schemas.microsoft.com/office/drawing/2014/main" id="{956B3D40-868E-E1B4-A041-DADD7A1CC198}"/>
              </a:ext>
            </a:extLst>
          </p:cNvPr>
          <p:cNvSpPr txBox="1"/>
          <p:nvPr/>
        </p:nvSpPr>
        <p:spPr>
          <a:xfrm>
            <a:off x="304800" y="2362200"/>
            <a:ext cx="7924800" cy="3978012"/>
          </a:xfrm>
          <a:prstGeom prst="rect">
            <a:avLst/>
          </a:prstGeom>
          <a:noFill/>
          <a:ln>
            <a:solidFill>
              <a:schemeClr val="tx2">
                <a:lumMod val="60000"/>
                <a:lumOff val="40000"/>
              </a:schemeClr>
            </a:solidFill>
          </a:ln>
        </p:spPr>
        <p:txBody>
          <a:bodyPr wrap="square">
            <a:spAutoFit/>
          </a:bodyPr>
          <a:lstStyle/>
          <a:p>
            <a:pPr algn="l">
              <a:spcAft>
                <a:spcPts val="1500"/>
              </a:spcAft>
              <a:buNone/>
            </a:pPr>
            <a:r>
              <a:rPr lang="es-EC" sz="2000" b="1" i="0" dirty="0">
                <a:solidFill>
                  <a:srgbClr val="002060"/>
                </a:solidFill>
                <a:effectLst/>
                <a:latin typeface="Montserrat" panose="00000500000000000000" pitchFamily="2" charset="0"/>
              </a:rPr>
              <a:t>Ejemplos:</a:t>
            </a:r>
          </a:p>
          <a:p>
            <a:pPr marL="742950" lvl="1" indent="-285750" algn="l">
              <a:buFont typeface="Arial" panose="020B0604020202020204" pitchFamily="34" charset="0"/>
              <a:buChar char="•"/>
            </a:pPr>
            <a:r>
              <a:rPr lang="es-EC" sz="2000" b="1" i="0" dirty="0">
                <a:solidFill>
                  <a:srgbClr val="0070C0"/>
                </a:solidFill>
                <a:effectLst/>
                <a:latin typeface="Montserrat" panose="00000500000000000000" pitchFamily="2" charset="0"/>
              </a:rPr>
              <a:t>Análisis de costos</a:t>
            </a:r>
            <a:r>
              <a:rPr lang="es-EC" sz="2000" b="0" i="0" dirty="0">
                <a:solidFill>
                  <a:srgbClr val="002060"/>
                </a:solidFill>
                <a:effectLst/>
                <a:latin typeface="Montserrat" panose="00000500000000000000" pitchFamily="2" charset="0"/>
              </a:rPr>
              <a:t>: Los costos totales pueden modelarse como </a:t>
            </a:r>
            <a:r>
              <a:rPr lang="es-EC" sz="2000" b="1" i="0" dirty="0">
                <a:solidFill>
                  <a:srgbClr val="002060"/>
                </a:solidFill>
                <a:effectLst/>
                <a:latin typeface="Montserrat" panose="00000500000000000000" pitchFamily="2" charset="0"/>
              </a:rPr>
              <a:t>C = F + </a:t>
            </a:r>
            <a:r>
              <a:rPr lang="es-EC" sz="2000" b="1" i="0" dirty="0" err="1">
                <a:solidFill>
                  <a:srgbClr val="002060"/>
                </a:solidFill>
                <a:effectLst/>
                <a:latin typeface="Montserrat" panose="00000500000000000000" pitchFamily="2" charset="0"/>
              </a:rPr>
              <a:t>vQ</a:t>
            </a:r>
            <a:r>
              <a:rPr lang="es-EC" sz="2000" b="0" i="0" dirty="0">
                <a:solidFill>
                  <a:srgbClr val="002060"/>
                </a:solidFill>
                <a:effectLst/>
                <a:latin typeface="Montserrat" panose="00000500000000000000" pitchFamily="2" charset="0"/>
              </a:rPr>
              <a:t>, donde </a:t>
            </a:r>
            <a:r>
              <a:rPr lang="es-EC" sz="2000" b="1" i="0" dirty="0">
                <a:solidFill>
                  <a:srgbClr val="002060"/>
                </a:solidFill>
                <a:effectLst/>
                <a:latin typeface="Montserrat" panose="00000500000000000000" pitchFamily="2" charset="0"/>
              </a:rPr>
              <a:t>F</a:t>
            </a:r>
            <a:r>
              <a:rPr lang="es-EC" sz="2000" b="0" i="0" dirty="0">
                <a:solidFill>
                  <a:srgbClr val="002060"/>
                </a:solidFill>
                <a:effectLst/>
                <a:latin typeface="Montserrat" panose="00000500000000000000" pitchFamily="2" charset="0"/>
              </a:rPr>
              <a:t> son los costos fijos y </a:t>
            </a:r>
            <a:r>
              <a:rPr lang="es-EC" sz="2000" b="1" i="0" dirty="0">
                <a:solidFill>
                  <a:srgbClr val="002060"/>
                </a:solidFill>
                <a:effectLst/>
                <a:latin typeface="Montserrat" panose="00000500000000000000" pitchFamily="2" charset="0"/>
              </a:rPr>
              <a:t>v</a:t>
            </a:r>
            <a:r>
              <a:rPr lang="es-EC" sz="2000" b="0" i="0" dirty="0">
                <a:solidFill>
                  <a:srgbClr val="002060"/>
                </a:solidFill>
                <a:effectLst/>
                <a:latin typeface="Montserrat" panose="00000500000000000000" pitchFamily="2" charset="0"/>
              </a:rPr>
              <a:t> el costo variable por unidad.</a:t>
            </a:r>
          </a:p>
          <a:p>
            <a:pPr lvl="1" algn="l"/>
            <a:endParaRPr lang="es-EC" sz="2000" b="0" i="0" dirty="0">
              <a:solidFill>
                <a:srgbClr val="002060"/>
              </a:solidFill>
              <a:effectLst/>
              <a:latin typeface="Montserrat" panose="00000500000000000000" pitchFamily="2" charset="0"/>
            </a:endParaRPr>
          </a:p>
          <a:p>
            <a:pPr marL="742950" lvl="1" indent="-285750" algn="l">
              <a:buFont typeface="Arial" panose="020B0604020202020204" pitchFamily="34" charset="0"/>
              <a:buChar char="•"/>
            </a:pPr>
            <a:r>
              <a:rPr lang="es-EC" sz="2000" b="1" i="0" dirty="0">
                <a:solidFill>
                  <a:srgbClr val="0070C0"/>
                </a:solidFill>
                <a:effectLst/>
                <a:latin typeface="Montserrat" panose="00000500000000000000" pitchFamily="2" charset="0"/>
              </a:rPr>
              <a:t>Oferta y demanda</a:t>
            </a:r>
            <a:r>
              <a:rPr lang="es-EC" sz="2000" b="0" i="0" dirty="0">
                <a:solidFill>
                  <a:srgbClr val="002060"/>
                </a:solidFill>
                <a:effectLst/>
                <a:latin typeface="Montserrat" panose="00000500000000000000" pitchFamily="2" charset="0"/>
              </a:rPr>
              <a:t>: La relación lineal entre precio y cantidad facilita identificar precios de equilibrio en mercados competitivos.</a:t>
            </a:r>
          </a:p>
          <a:p>
            <a:pPr marL="742950" lvl="1" indent="-285750" algn="l">
              <a:buFont typeface="Arial" panose="020B0604020202020204" pitchFamily="34" charset="0"/>
              <a:buChar char="•"/>
            </a:pPr>
            <a:endParaRPr lang="es-EC" sz="2000" b="0" i="0" dirty="0">
              <a:solidFill>
                <a:srgbClr val="002060"/>
              </a:solidFill>
              <a:effectLst/>
              <a:latin typeface="Montserrat" panose="00000500000000000000" pitchFamily="2" charset="0"/>
            </a:endParaRPr>
          </a:p>
          <a:p>
            <a:pPr marL="742950" lvl="1" indent="-285750" algn="l">
              <a:buFont typeface="Arial" panose="020B0604020202020204" pitchFamily="34" charset="0"/>
              <a:buChar char="•"/>
            </a:pPr>
            <a:r>
              <a:rPr lang="es-EC" sz="2000" b="1" i="0" dirty="0">
                <a:solidFill>
                  <a:srgbClr val="0070C0"/>
                </a:solidFill>
                <a:effectLst/>
                <a:latin typeface="Montserrat" panose="00000500000000000000" pitchFamily="2" charset="0"/>
              </a:rPr>
              <a:t>Productividad laboral</a:t>
            </a:r>
            <a:r>
              <a:rPr lang="es-EC" sz="2000" b="0" i="0" dirty="0">
                <a:solidFill>
                  <a:srgbClr val="002060"/>
                </a:solidFill>
                <a:effectLst/>
                <a:latin typeface="Montserrat" panose="00000500000000000000" pitchFamily="2" charset="0"/>
              </a:rPr>
              <a:t>: un incremento constante de insumos genera un aumento proporcional en la producción, bajo supuestos de eficiencia constante.</a:t>
            </a:r>
          </a:p>
        </p:txBody>
      </p:sp>
    </p:spTree>
    <p:extLst>
      <p:ext uri="{BB962C8B-B14F-4D97-AF65-F5344CB8AC3E}">
        <p14:creationId xmlns:p14="http://schemas.microsoft.com/office/powerpoint/2010/main" val="3509099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1000"/>
                                        <p:tgtEl>
                                          <p:spTgt spid="6">
                                            <p:txEl>
                                              <p:pRg st="3" end="3"/>
                                            </p:txEl>
                                          </p:spTgt>
                                        </p:tgtEl>
                                      </p:cBhvr>
                                    </p:animEffect>
                                    <p:anim calcmode="lin" valueType="num">
                                      <p:cBhvr>
                                        <p:cTn id="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6">
                                            <p:txEl>
                                              <p:pRg st="5" end="5"/>
                                            </p:txEl>
                                          </p:spTgt>
                                        </p:tgtEl>
                                        <p:attrNameLst>
                                          <p:attrName>style.visibility</p:attrName>
                                        </p:attrNameLst>
                                      </p:cBhvr>
                                      <p:to>
                                        <p:strVal val="visible"/>
                                      </p:to>
                                    </p:set>
                                    <p:animEffect transition="in" filter="wipe(down)">
                                      <p:cBhvr>
                                        <p:cTn id="14"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F0350-B2F1-1A62-99DA-98D7F845D470}"/>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F4A9CD7A-2C8D-6211-1496-1463610D8B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E0F3123-BAB7-D803-77CC-54F710F39DDF}"/>
              </a:ext>
            </a:extLst>
          </p:cNvPr>
          <p:cNvSpPr txBox="1"/>
          <p:nvPr/>
        </p:nvSpPr>
        <p:spPr>
          <a:xfrm>
            <a:off x="609599" y="1295400"/>
            <a:ext cx="8043863" cy="1631216"/>
          </a:xfrm>
          <a:prstGeom prst="rect">
            <a:avLst/>
          </a:prstGeom>
          <a:noFill/>
          <a:ln>
            <a:solidFill>
              <a:schemeClr val="accent4">
                <a:lumMod val="75000"/>
              </a:schemeClr>
            </a:solidFill>
          </a:ln>
        </p:spPr>
        <p:txBody>
          <a:bodyPr wrap="square">
            <a:spAutoFit/>
          </a:bodyPr>
          <a:lstStyle/>
          <a:p>
            <a:pPr algn="l"/>
            <a:r>
              <a:rPr lang="es-EC" sz="2000" b="1" i="0" dirty="0">
                <a:solidFill>
                  <a:srgbClr val="0070C0"/>
                </a:solidFill>
                <a:effectLst/>
                <a:latin typeface="Montserrat" panose="00000500000000000000" pitchFamily="2" charset="0"/>
              </a:rPr>
              <a:t>Limitaciones del mundo lineal.</a:t>
            </a:r>
            <a:endParaRPr lang="es-EC" sz="2000" b="0" i="0" dirty="0">
              <a:solidFill>
                <a:srgbClr val="0070C0"/>
              </a:solidFill>
              <a:effectLst/>
              <a:latin typeface="Montserrat" panose="00000500000000000000" pitchFamily="2" charset="0"/>
            </a:endParaRPr>
          </a:p>
          <a:p>
            <a:pPr algn="l">
              <a:spcAft>
                <a:spcPts val="1500"/>
              </a:spcAft>
              <a:buNone/>
            </a:pPr>
            <a:r>
              <a:rPr lang="es-EC" sz="2000" b="0" i="0" dirty="0">
                <a:solidFill>
                  <a:srgbClr val="002060"/>
                </a:solidFill>
                <a:effectLst/>
                <a:latin typeface="Montserrat" panose="00000500000000000000" pitchFamily="2" charset="0"/>
              </a:rPr>
              <a:t>Aunque útil, el mundo lineal no siempre refleja la realidad. En muchos fenómenos económicos, los efectos son no lineales, es decir, los cambios marginales varían según el nivel de producción, precios o demanda.</a:t>
            </a:r>
          </a:p>
        </p:txBody>
      </p:sp>
      <p:sp>
        <p:nvSpPr>
          <p:cNvPr id="6" name="TextBox 5">
            <a:extLst>
              <a:ext uri="{FF2B5EF4-FFF2-40B4-BE49-F238E27FC236}">
                <a16:creationId xmlns:a16="http://schemas.microsoft.com/office/drawing/2014/main" id="{6EE29A77-21DA-921A-9652-4B8F61C72EEF}"/>
              </a:ext>
            </a:extLst>
          </p:cNvPr>
          <p:cNvSpPr txBox="1"/>
          <p:nvPr/>
        </p:nvSpPr>
        <p:spPr>
          <a:xfrm>
            <a:off x="723900" y="3810000"/>
            <a:ext cx="7696200" cy="2131353"/>
          </a:xfrm>
          <a:prstGeom prst="rect">
            <a:avLst/>
          </a:prstGeom>
          <a:noFill/>
          <a:ln>
            <a:solidFill>
              <a:schemeClr val="accent2">
                <a:lumMod val="75000"/>
              </a:schemeClr>
            </a:solidFill>
          </a:ln>
        </p:spPr>
        <p:txBody>
          <a:bodyPr wrap="square">
            <a:spAutoFit/>
          </a:bodyPr>
          <a:lstStyle/>
          <a:p>
            <a:pPr algn="l">
              <a:spcAft>
                <a:spcPts val="1500"/>
              </a:spcAft>
              <a:buNone/>
            </a:pPr>
            <a:r>
              <a:rPr lang="es-EC" sz="2000" b="1" i="0" dirty="0">
                <a:solidFill>
                  <a:srgbClr val="0070C0"/>
                </a:solidFill>
                <a:effectLst/>
                <a:latin typeface="Montserrat" panose="00000500000000000000" pitchFamily="2" charset="0"/>
              </a:rPr>
              <a:t>Por ejemplo:</a:t>
            </a:r>
          </a:p>
          <a:p>
            <a:pPr marL="742950" lvl="1" indent="-285750" algn="l">
              <a:buFont typeface="Arial" panose="020B0604020202020204" pitchFamily="34" charset="0"/>
              <a:buChar char="•"/>
            </a:pPr>
            <a:r>
              <a:rPr lang="es-EC" sz="2000" b="0" i="0" dirty="0">
                <a:solidFill>
                  <a:srgbClr val="002060"/>
                </a:solidFill>
                <a:effectLst/>
                <a:latin typeface="Montserrat" panose="00000500000000000000" pitchFamily="2" charset="0"/>
              </a:rPr>
              <a:t>El costo marginal puede aumentar cuando la producción alcanza su capacidad máxima.</a:t>
            </a:r>
          </a:p>
          <a:p>
            <a:pPr marL="742950" lvl="1" indent="-285750" algn="l">
              <a:buFont typeface="Arial" panose="020B0604020202020204" pitchFamily="34" charset="0"/>
              <a:buChar char="•"/>
            </a:pPr>
            <a:r>
              <a:rPr lang="es-EC" sz="2000" b="0" i="0" dirty="0">
                <a:solidFill>
                  <a:srgbClr val="002060"/>
                </a:solidFill>
                <a:effectLst/>
                <a:latin typeface="Montserrat" panose="00000500000000000000" pitchFamily="2" charset="0"/>
              </a:rPr>
              <a:t>El crecimiento de las ventas puede desacelerarse después de cierto punto, a pesar de mayores inversiones en publicidad.</a:t>
            </a:r>
          </a:p>
        </p:txBody>
      </p:sp>
    </p:spTree>
    <p:extLst>
      <p:ext uri="{BB962C8B-B14F-4D97-AF65-F5344CB8AC3E}">
        <p14:creationId xmlns:p14="http://schemas.microsoft.com/office/powerpoint/2010/main" val="7320155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71A1B-94CF-C754-8A09-2B10EC4009C2}"/>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83845F4C-0C40-92F9-57B1-8C1075B7B6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87B2841-EFF1-0968-081F-A0CFB3D71B20}"/>
              </a:ext>
            </a:extLst>
          </p:cNvPr>
          <p:cNvSpPr txBox="1"/>
          <p:nvPr/>
        </p:nvSpPr>
        <p:spPr>
          <a:xfrm>
            <a:off x="761999" y="1143000"/>
            <a:ext cx="6835775" cy="1938992"/>
          </a:xfrm>
          <a:prstGeom prst="rect">
            <a:avLst/>
          </a:prstGeom>
          <a:noFill/>
          <a:ln>
            <a:solidFill>
              <a:schemeClr val="accent6">
                <a:lumMod val="75000"/>
              </a:schemeClr>
            </a:solidFill>
          </a:ln>
        </p:spPr>
        <p:txBody>
          <a:bodyPr wrap="square">
            <a:spAutoFit/>
          </a:bodyPr>
          <a:lstStyle/>
          <a:p>
            <a:r>
              <a:rPr lang="es-EC" sz="2400" b="1" i="0" dirty="0">
                <a:solidFill>
                  <a:srgbClr val="0070C0"/>
                </a:solidFill>
                <a:effectLst/>
                <a:latin typeface="Montserrat" panose="00000500000000000000" pitchFamily="2" charset="0"/>
              </a:rPr>
              <a:t>El análisis lineal </a:t>
            </a:r>
            <a:r>
              <a:rPr lang="es-EC" sz="2400" b="0" i="0" dirty="0">
                <a:solidFill>
                  <a:srgbClr val="002060"/>
                </a:solidFill>
                <a:effectLst/>
                <a:latin typeface="Montserrat" panose="00000500000000000000" pitchFamily="2" charset="0"/>
              </a:rPr>
              <a:t>constituye una herramienta esencial en la optimización aplicada, especialmente en etapas iniciales de diagnóstico, planeación y evaluación de políticas o estrategias empresariales</a:t>
            </a:r>
            <a:r>
              <a:rPr lang="es-EC" b="0" i="0" dirty="0">
                <a:solidFill>
                  <a:srgbClr val="1D2125"/>
                </a:solidFill>
                <a:effectLst/>
                <a:latin typeface="Montserrat" panose="00000500000000000000" pitchFamily="2" charset="0"/>
              </a:rPr>
              <a:t>.</a:t>
            </a:r>
            <a:endParaRPr lang="en-US" dirty="0"/>
          </a:p>
        </p:txBody>
      </p:sp>
      <p:sp>
        <p:nvSpPr>
          <p:cNvPr id="6" name="TextBox 5">
            <a:extLst>
              <a:ext uri="{FF2B5EF4-FFF2-40B4-BE49-F238E27FC236}">
                <a16:creationId xmlns:a16="http://schemas.microsoft.com/office/drawing/2014/main" id="{03C0709B-E5DC-A5A9-A23B-EA5151172F13}"/>
              </a:ext>
            </a:extLst>
          </p:cNvPr>
          <p:cNvSpPr txBox="1"/>
          <p:nvPr/>
        </p:nvSpPr>
        <p:spPr>
          <a:xfrm>
            <a:off x="762000" y="4114800"/>
            <a:ext cx="7586664" cy="1938992"/>
          </a:xfrm>
          <a:prstGeom prst="rect">
            <a:avLst/>
          </a:prstGeom>
          <a:noFill/>
          <a:ln>
            <a:solidFill>
              <a:srgbClr val="0070C0"/>
            </a:solidFill>
          </a:ln>
        </p:spPr>
        <p:txBody>
          <a:bodyPr wrap="square">
            <a:spAutoFit/>
          </a:bodyPr>
          <a:lstStyle/>
          <a:p>
            <a:r>
              <a:rPr lang="es-EC" sz="2400" b="0" i="0" dirty="0">
                <a:solidFill>
                  <a:srgbClr val="002060"/>
                </a:solidFill>
                <a:effectLst/>
                <a:latin typeface="Montserrat" panose="00000500000000000000" pitchFamily="2" charset="0"/>
              </a:rPr>
              <a:t>Reconocer las limitaciones del mundo lineal es fundamental, ya que muchos fenómenos económicos y administrativos presentan comportamientos no lineales, con rendimientos decrecientes y efectos marginales variables</a:t>
            </a:r>
            <a:endParaRPr lang="en-US" sz="2400" dirty="0">
              <a:solidFill>
                <a:srgbClr val="002060"/>
              </a:solidFill>
            </a:endParaRPr>
          </a:p>
        </p:txBody>
      </p:sp>
    </p:spTree>
    <p:extLst>
      <p:ext uri="{BB962C8B-B14F-4D97-AF65-F5344CB8AC3E}">
        <p14:creationId xmlns:p14="http://schemas.microsoft.com/office/powerpoint/2010/main" val="24971055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22F97-60AC-1445-6939-E440D9A186FC}"/>
            </a:ext>
          </a:extLst>
        </p:cNvPr>
        <p:cNvGrpSpPr/>
        <p:nvPr/>
      </p:nvGrpSpPr>
      <p:grpSpPr>
        <a:xfrm>
          <a:off x="0" y="0"/>
          <a:ext cx="0" cy="0"/>
          <a:chOff x="0" y="0"/>
          <a:chExt cx="0" cy="0"/>
        </a:xfrm>
      </p:grpSpPr>
      <p:pic>
        <p:nvPicPr>
          <p:cNvPr id="6146" name="object 2">
            <a:extLst>
              <a:ext uri="{FF2B5EF4-FFF2-40B4-BE49-F238E27FC236}">
                <a16:creationId xmlns:a16="http://schemas.microsoft.com/office/drawing/2014/main" id="{670EF4D9-B841-0EA2-0121-658F730925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9413" y="1501775"/>
            <a:ext cx="5800725"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ject 6">
            <a:extLst>
              <a:ext uri="{FF2B5EF4-FFF2-40B4-BE49-F238E27FC236}">
                <a16:creationId xmlns:a16="http://schemas.microsoft.com/office/drawing/2014/main" id="{EF37DE20-16BB-E3AB-218A-183CC98B57F5}"/>
              </a:ext>
            </a:extLst>
          </p:cNvPr>
          <p:cNvSpPr txBox="1"/>
          <p:nvPr/>
        </p:nvSpPr>
        <p:spPr>
          <a:xfrm>
            <a:off x="3997325" y="5854700"/>
            <a:ext cx="3981450" cy="390525"/>
          </a:xfrm>
          <a:prstGeom prst="rect">
            <a:avLst/>
          </a:prstGeom>
        </p:spPr>
        <p:txBody>
          <a:bodyPr lIns="0" tIns="12700" rIns="0" bIns="0">
            <a:spAutoFit/>
          </a:bodyPr>
          <a:lstStyle/>
          <a:p>
            <a:pPr marL="12700">
              <a:spcBef>
                <a:spcPts val="100"/>
              </a:spcBef>
              <a:defRPr/>
            </a:pPr>
            <a:r>
              <a:rPr lang="es-EC" sz="2400" b="1" spc="-85" dirty="0">
                <a:solidFill>
                  <a:srgbClr val="9A1800"/>
                </a:solidFill>
                <a:latin typeface="Century Gothic"/>
                <a:cs typeface="Century Gothic"/>
              </a:rPr>
              <a:t>DR</a:t>
            </a:r>
            <a:r>
              <a:rPr sz="2400" b="1" spc="-85" dirty="0">
                <a:solidFill>
                  <a:srgbClr val="9A1800"/>
                </a:solidFill>
                <a:latin typeface="Century Gothic"/>
                <a:cs typeface="Century Gothic"/>
              </a:rPr>
              <a:t>.</a:t>
            </a:r>
            <a:r>
              <a:rPr sz="2400" b="1" spc="-260" dirty="0">
                <a:solidFill>
                  <a:srgbClr val="9A1800"/>
                </a:solidFill>
                <a:latin typeface="Century Gothic"/>
                <a:cs typeface="Century Gothic"/>
              </a:rPr>
              <a:t> </a:t>
            </a:r>
            <a:r>
              <a:rPr sz="2400" b="1" spc="-95" dirty="0">
                <a:solidFill>
                  <a:srgbClr val="9A1800"/>
                </a:solidFill>
                <a:latin typeface="Century Gothic"/>
                <a:cs typeface="Century Gothic"/>
              </a:rPr>
              <a:t>Marcelo</a:t>
            </a:r>
            <a:r>
              <a:rPr sz="2400" b="1" spc="-260" dirty="0">
                <a:solidFill>
                  <a:srgbClr val="9A1800"/>
                </a:solidFill>
                <a:latin typeface="Century Gothic"/>
                <a:cs typeface="Century Gothic"/>
              </a:rPr>
              <a:t> </a:t>
            </a:r>
            <a:r>
              <a:rPr sz="2400" b="1" spc="-95" dirty="0">
                <a:solidFill>
                  <a:srgbClr val="9A1800"/>
                </a:solidFill>
                <a:latin typeface="Century Gothic"/>
                <a:cs typeface="Century Gothic"/>
              </a:rPr>
              <a:t>Salazar</a:t>
            </a:r>
            <a:r>
              <a:rPr sz="2400" b="1" spc="-270" dirty="0">
                <a:solidFill>
                  <a:srgbClr val="9A1800"/>
                </a:solidFill>
                <a:latin typeface="Century Gothic"/>
                <a:cs typeface="Century Gothic"/>
              </a:rPr>
              <a:t> </a:t>
            </a:r>
            <a:r>
              <a:rPr sz="2400" b="1" spc="-95" dirty="0">
                <a:solidFill>
                  <a:srgbClr val="9A1800"/>
                </a:solidFill>
                <a:latin typeface="Century Gothic"/>
                <a:cs typeface="Century Gothic"/>
              </a:rPr>
              <a:t>Lozada</a:t>
            </a:r>
            <a:endParaRPr sz="2400" dirty="0">
              <a:solidFill>
                <a:srgbClr val="000000"/>
              </a:solidFill>
              <a:latin typeface="Century Gothic"/>
              <a:cs typeface="Century Gothic"/>
            </a:endParaRPr>
          </a:p>
        </p:txBody>
      </p:sp>
      <p:sp>
        <p:nvSpPr>
          <p:cNvPr id="10" name="CuadroTexto 9">
            <a:extLst>
              <a:ext uri="{FF2B5EF4-FFF2-40B4-BE49-F238E27FC236}">
                <a16:creationId xmlns:a16="http://schemas.microsoft.com/office/drawing/2014/main" id="{9C5035C3-B9DF-65F1-3710-18C9559526AA}"/>
              </a:ext>
            </a:extLst>
          </p:cNvPr>
          <p:cNvSpPr txBox="1"/>
          <p:nvPr/>
        </p:nvSpPr>
        <p:spPr>
          <a:xfrm>
            <a:off x="2286000" y="3213100"/>
            <a:ext cx="4733925" cy="2887970"/>
          </a:xfrm>
          <a:prstGeom prst="rect">
            <a:avLst/>
          </a:prstGeom>
          <a:noFill/>
        </p:spPr>
        <p:txBody>
          <a:bodyPr>
            <a:spAutoFit/>
          </a:bodyPr>
          <a:lstStyle/>
          <a:p>
            <a:pPr marL="12700" algn="ctr">
              <a:spcBef>
                <a:spcPts val="100"/>
              </a:spcBef>
              <a:defRPr/>
            </a:pPr>
            <a:r>
              <a:rPr lang="es-EC" sz="36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rPr>
              <a:t>Optimización aplicada a la Administración y Economía</a:t>
            </a:r>
          </a:p>
          <a:p>
            <a:pPr marL="12700" algn="ctr">
              <a:spcBef>
                <a:spcPts val="100"/>
              </a:spcBef>
              <a:defRPr/>
            </a:pPr>
            <a:r>
              <a:rPr lang="es-EC" sz="36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rPr>
              <a:t>Clase 1-2</a:t>
            </a:r>
          </a:p>
          <a:p>
            <a:pPr marL="12700" algn="ctr">
              <a:spcBef>
                <a:spcPts val="100"/>
              </a:spcBef>
              <a:defRPr/>
            </a:pPr>
            <a:endParaRPr lang="es-EC" sz="36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endParaRPr>
          </a:p>
        </p:txBody>
      </p:sp>
    </p:spTree>
    <p:extLst>
      <p:ext uri="{BB962C8B-B14F-4D97-AF65-F5344CB8AC3E}">
        <p14:creationId xmlns:p14="http://schemas.microsoft.com/office/powerpoint/2010/main" val="31852780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A9983-5B42-85BD-1856-C0171CA59E89}"/>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CFB5A7D3-F69B-78CD-3728-70BC600235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D24A3D16-ED9D-A2EB-67CD-54D6322F0729}"/>
              </a:ext>
            </a:extLst>
          </p:cNvPr>
          <p:cNvSpPr txBox="1"/>
          <p:nvPr/>
        </p:nvSpPr>
        <p:spPr>
          <a:xfrm>
            <a:off x="381000" y="1997839"/>
            <a:ext cx="8382000" cy="3477875"/>
          </a:xfrm>
          <a:prstGeom prst="rect">
            <a:avLst/>
          </a:prstGeom>
          <a:noFill/>
          <a:ln>
            <a:solidFill>
              <a:schemeClr val="accent3">
                <a:lumMod val="75000"/>
              </a:schemeClr>
            </a:solidFill>
          </a:ln>
        </p:spPr>
        <p:txBody>
          <a:bodyPr wrap="square">
            <a:spAutoFit/>
          </a:bodyPr>
          <a:lstStyle/>
          <a:p>
            <a:r>
              <a:rPr lang="es-EC" sz="2800" b="1" i="0" dirty="0">
                <a:solidFill>
                  <a:srgbClr val="0070C0"/>
                </a:solidFill>
                <a:effectLst/>
                <a:latin typeface="Montserrat" panose="00000500000000000000" pitchFamily="2" charset="0"/>
              </a:rPr>
              <a:t>El cálculo diferencial </a:t>
            </a:r>
            <a:r>
              <a:rPr lang="es-EC" sz="2400" b="0" i="0" dirty="0">
                <a:solidFill>
                  <a:srgbClr val="002060"/>
                </a:solidFill>
                <a:effectLst/>
                <a:latin typeface="Montserrat" panose="00000500000000000000" pitchFamily="2" charset="0"/>
              </a:rPr>
              <a:t>constituye una herramienta esencial en la economía y la administración, ya que </a:t>
            </a:r>
            <a:r>
              <a:rPr lang="es-EC" sz="2400" b="0" i="0" u="sng" dirty="0">
                <a:solidFill>
                  <a:srgbClr val="002060"/>
                </a:solidFill>
                <a:effectLst/>
                <a:latin typeface="Montserrat" panose="00000500000000000000" pitchFamily="2" charset="0"/>
              </a:rPr>
              <a:t>permite analizar cómo varían los resultados empresariales o económicos ante pequeños cambios en sus variables determinantes</a:t>
            </a:r>
            <a:r>
              <a:rPr lang="es-EC" sz="2400" b="0" i="0" dirty="0">
                <a:solidFill>
                  <a:srgbClr val="002060"/>
                </a:solidFill>
                <a:effectLst/>
                <a:latin typeface="Montserrat" panose="00000500000000000000" pitchFamily="2" charset="0"/>
              </a:rPr>
              <a:t>. </a:t>
            </a:r>
          </a:p>
          <a:p>
            <a:endParaRPr lang="es-EC" sz="2400" dirty="0">
              <a:solidFill>
                <a:srgbClr val="002060"/>
              </a:solidFill>
              <a:latin typeface="Montserrat" panose="00000500000000000000" pitchFamily="2" charset="0"/>
            </a:endParaRPr>
          </a:p>
          <a:p>
            <a:r>
              <a:rPr lang="es-EC" sz="2400" b="0" i="0" dirty="0">
                <a:solidFill>
                  <a:srgbClr val="002060"/>
                </a:solidFill>
                <a:effectLst/>
                <a:latin typeface="Montserrat" panose="00000500000000000000" pitchFamily="2" charset="0"/>
              </a:rPr>
              <a:t>Su utilidad radica en la </a:t>
            </a:r>
            <a:r>
              <a:rPr lang="es-EC" sz="2400" b="0" i="0" u="sng" dirty="0">
                <a:solidFill>
                  <a:srgbClr val="002060"/>
                </a:solidFill>
                <a:effectLst/>
                <a:latin typeface="Montserrat" panose="00000500000000000000" pitchFamily="2" charset="0"/>
              </a:rPr>
              <a:t>posibilidad de identificar puntos de máximo beneficio, mínimo costo </a:t>
            </a:r>
            <a:r>
              <a:rPr lang="es-EC" sz="2400" b="0" i="0" dirty="0">
                <a:solidFill>
                  <a:srgbClr val="002060"/>
                </a:solidFill>
                <a:effectLst/>
                <a:latin typeface="Montserrat" panose="00000500000000000000" pitchFamily="2" charset="0"/>
              </a:rPr>
              <a:t>o eficiencia óptima</a:t>
            </a:r>
            <a:endParaRPr lang="en-US" sz="2400" dirty="0">
              <a:solidFill>
                <a:srgbClr val="002060"/>
              </a:solidFill>
            </a:endParaRPr>
          </a:p>
        </p:txBody>
      </p:sp>
      <p:sp>
        <p:nvSpPr>
          <p:cNvPr id="5" name="TextBox 4">
            <a:extLst>
              <a:ext uri="{FF2B5EF4-FFF2-40B4-BE49-F238E27FC236}">
                <a16:creationId xmlns:a16="http://schemas.microsoft.com/office/drawing/2014/main" id="{2F5E8085-05CC-59D9-A9D9-88A9E730E8F7}"/>
              </a:ext>
            </a:extLst>
          </p:cNvPr>
          <p:cNvSpPr txBox="1"/>
          <p:nvPr/>
        </p:nvSpPr>
        <p:spPr>
          <a:xfrm>
            <a:off x="2057400" y="1073294"/>
            <a:ext cx="4876800" cy="584775"/>
          </a:xfrm>
          <a:prstGeom prst="rect">
            <a:avLst/>
          </a:prstGeom>
          <a:noFill/>
          <a:ln>
            <a:solidFill>
              <a:schemeClr val="tx1">
                <a:lumMod val="50000"/>
                <a:lumOff val="50000"/>
              </a:schemeClr>
            </a:solidFill>
          </a:ln>
        </p:spPr>
        <p:txBody>
          <a:bodyPr wrap="square">
            <a:spAutoFit/>
          </a:bodyPr>
          <a:lstStyle/>
          <a:p>
            <a:r>
              <a:rPr lang="es-EC" sz="3200" b="1" i="0" dirty="0">
                <a:solidFill>
                  <a:srgbClr val="C00000"/>
                </a:solidFill>
                <a:effectLst/>
                <a:latin typeface="Montserrat" panose="00000500000000000000" pitchFamily="2" charset="0"/>
              </a:rPr>
              <a:t>El cálculo diferencial </a:t>
            </a:r>
            <a:endParaRPr lang="en-US" sz="3200" dirty="0">
              <a:solidFill>
                <a:srgbClr val="C00000"/>
              </a:solidFill>
            </a:endParaRPr>
          </a:p>
        </p:txBody>
      </p:sp>
    </p:spTree>
    <p:extLst>
      <p:ext uri="{BB962C8B-B14F-4D97-AF65-F5344CB8AC3E}">
        <p14:creationId xmlns:p14="http://schemas.microsoft.com/office/powerpoint/2010/main" val="1936816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04821-DC45-3108-03CB-BF003FA63CCB}"/>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ED268FE8-4B33-51D1-5714-935BEA0F5B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AE958F1-44D2-7959-18CF-DD0CADF57029}"/>
              </a:ext>
            </a:extLst>
          </p:cNvPr>
          <p:cNvSpPr txBox="1"/>
          <p:nvPr/>
        </p:nvSpPr>
        <p:spPr>
          <a:xfrm>
            <a:off x="533399" y="1859340"/>
            <a:ext cx="8305801" cy="2677656"/>
          </a:xfrm>
          <a:prstGeom prst="rect">
            <a:avLst/>
          </a:prstGeom>
          <a:noFill/>
          <a:ln>
            <a:solidFill>
              <a:schemeClr val="accent6">
                <a:lumMod val="75000"/>
              </a:schemeClr>
            </a:solidFill>
          </a:ln>
        </p:spPr>
        <p:txBody>
          <a:bodyPr wrap="square">
            <a:spAutoFit/>
          </a:bodyPr>
          <a:lstStyle/>
          <a:p>
            <a:r>
              <a:rPr lang="es-EC" sz="2400" b="1" i="0" dirty="0">
                <a:solidFill>
                  <a:srgbClr val="0070C0"/>
                </a:solidFill>
                <a:effectLst/>
                <a:latin typeface="Montserrat" panose="00000500000000000000" pitchFamily="2" charset="0"/>
              </a:rPr>
              <a:t>Mediante el uso de las derivadas</a:t>
            </a:r>
            <a:r>
              <a:rPr lang="es-EC" sz="2400" b="0" i="0" dirty="0">
                <a:solidFill>
                  <a:srgbClr val="000000"/>
                </a:solidFill>
                <a:effectLst/>
                <a:latin typeface="Montserrat" panose="00000500000000000000" pitchFamily="2" charset="0"/>
              </a:rPr>
              <a:t>, </a:t>
            </a:r>
            <a:r>
              <a:rPr lang="es-EC" sz="2400" b="0" i="0" dirty="0">
                <a:solidFill>
                  <a:srgbClr val="002060"/>
                </a:solidFill>
                <a:effectLst/>
                <a:latin typeface="Montserrat" panose="00000500000000000000" pitchFamily="2" charset="0"/>
              </a:rPr>
              <a:t>los profesionales pueden determinar </a:t>
            </a:r>
            <a:r>
              <a:rPr lang="es-EC" sz="2400" b="0" i="0" u="sng" dirty="0">
                <a:solidFill>
                  <a:srgbClr val="002060"/>
                </a:solidFill>
                <a:effectLst/>
                <a:latin typeface="Montserrat" panose="00000500000000000000" pitchFamily="2" charset="0"/>
              </a:rPr>
              <a:t>niveles óptimos de producción, maximizar utilidades, reducir costos y analizar la eficiencia de los recursos. </a:t>
            </a:r>
            <a:r>
              <a:rPr lang="es-EC" sz="2400" b="0" i="0" dirty="0">
                <a:solidFill>
                  <a:srgbClr val="002060"/>
                </a:solidFill>
                <a:effectLst/>
                <a:latin typeface="Montserrat" panose="00000500000000000000" pitchFamily="2" charset="0"/>
              </a:rPr>
              <a:t>De este modo, el cálculo diferencial es un instrumento clave para comprender el comportamiento de los sistemas económicos</a:t>
            </a:r>
            <a:r>
              <a:rPr lang="es-EC" b="0" i="0" dirty="0">
                <a:solidFill>
                  <a:srgbClr val="002060"/>
                </a:solidFill>
                <a:effectLst/>
                <a:latin typeface="Montserrat" panose="00000500000000000000" pitchFamily="2" charset="0"/>
              </a:rPr>
              <a:t>. </a:t>
            </a:r>
            <a:endParaRPr lang="en-US" dirty="0">
              <a:solidFill>
                <a:srgbClr val="002060"/>
              </a:solidFill>
            </a:endParaRPr>
          </a:p>
        </p:txBody>
      </p:sp>
    </p:spTree>
    <p:extLst>
      <p:ext uri="{BB962C8B-B14F-4D97-AF65-F5344CB8AC3E}">
        <p14:creationId xmlns:p14="http://schemas.microsoft.com/office/powerpoint/2010/main" val="3045243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3AE75-3DC4-0344-7DB7-AAB80380D647}"/>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62B66282-384C-FF1A-5881-550AE5C12F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705F8EA-FB36-320F-1B0A-D41691CC821C}"/>
              </a:ext>
            </a:extLst>
          </p:cNvPr>
          <p:cNvSpPr txBox="1"/>
          <p:nvPr/>
        </p:nvSpPr>
        <p:spPr>
          <a:xfrm>
            <a:off x="1143000" y="519906"/>
            <a:ext cx="4572000" cy="1669688"/>
          </a:xfrm>
          <a:prstGeom prst="rect">
            <a:avLst/>
          </a:prstGeom>
          <a:noFill/>
        </p:spPr>
        <p:txBody>
          <a:bodyPr wrap="square">
            <a:spAutoFit/>
          </a:bodyPr>
          <a:lstStyle/>
          <a:p>
            <a:pPr algn="l">
              <a:spcAft>
                <a:spcPts val="1500"/>
              </a:spcAft>
              <a:buNone/>
            </a:pPr>
            <a:r>
              <a:rPr lang="es-EC" b="1" i="0" dirty="0">
                <a:solidFill>
                  <a:srgbClr val="1D2125"/>
                </a:solidFill>
                <a:effectLst/>
                <a:latin typeface="Montserrat" panose="00000500000000000000" pitchFamily="2" charset="0"/>
              </a:rPr>
              <a:t>Datos</a:t>
            </a:r>
            <a:endParaRPr lang="es-EC" b="0" i="0" dirty="0">
              <a:solidFill>
                <a:srgbClr val="1D2125"/>
              </a:solidFill>
              <a:effectLst/>
              <a:latin typeface="Montserrat" panose="00000500000000000000" pitchFamily="2" charset="0"/>
            </a:endParaRPr>
          </a:p>
          <a:p>
            <a:pPr algn="l">
              <a:spcAft>
                <a:spcPts val="1500"/>
              </a:spcAft>
              <a:buNone/>
            </a:pPr>
            <a:r>
              <a:rPr lang="es-EC" b="0" i="0" dirty="0">
                <a:solidFill>
                  <a:srgbClr val="1D2125"/>
                </a:solidFill>
                <a:effectLst/>
                <a:latin typeface="Montserrat" panose="00000500000000000000" pitchFamily="2" charset="0"/>
              </a:rPr>
              <a:t>En administración y economía, los datos representan información cuantitativa que describe fenómenos o comportamientos específicos.</a:t>
            </a:r>
          </a:p>
        </p:txBody>
      </p:sp>
      <p:sp>
        <p:nvSpPr>
          <p:cNvPr id="6" name="TextBox 5">
            <a:extLst>
              <a:ext uri="{FF2B5EF4-FFF2-40B4-BE49-F238E27FC236}">
                <a16:creationId xmlns:a16="http://schemas.microsoft.com/office/drawing/2014/main" id="{521BEE2D-83D9-6417-BADE-8C22087CF4D9}"/>
              </a:ext>
            </a:extLst>
          </p:cNvPr>
          <p:cNvSpPr txBox="1"/>
          <p:nvPr/>
        </p:nvSpPr>
        <p:spPr>
          <a:xfrm>
            <a:off x="3055592" y="2607367"/>
            <a:ext cx="4572000" cy="1669688"/>
          </a:xfrm>
          <a:prstGeom prst="rect">
            <a:avLst/>
          </a:prstGeom>
          <a:noFill/>
        </p:spPr>
        <p:txBody>
          <a:bodyPr wrap="square">
            <a:spAutoFit/>
          </a:bodyPr>
          <a:lstStyle/>
          <a:p>
            <a:pPr algn="l">
              <a:spcAft>
                <a:spcPts val="1500"/>
              </a:spcAft>
              <a:buNone/>
            </a:pPr>
            <a:r>
              <a:rPr lang="es-EC" b="1" i="0" dirty="0">
                <a:solidFill>
                  <a:srgbClr val="1D2125"/>
                </a:solidFill>
                <a:effectLst/>
                <a:latin typeface="Montserrat" panose="00000500000000000000" pitchFamily="2" charset="0"/>
              </a:rPr>
              <a:t>Gráficos</a:t>
            </a:r>
            <a:endParaRPr lang="es-EC" b="0" i="0" dirty="0">
              <a:solidFill>
                <a:srgbClr val="1D2125"/>
              </a:solidFill>
              <a:effectLst/>
              <a:latin typeface="Montserrat" panose="00000500000000000000" pitchFamily="2" charset="0"/>
            </a:endParaRPr>
          </a:p>
          <a:p>
            <a:pPr algn="l">
              <a:spcAft>
                <a:spcPts val="1500"/>
              </a:spcAft>
              <a:buNone/>
            </a:pPr>
            <a:r>
              <a:rPr lang="es-EC" b="0" i="0" dirty="0">
                <a:solidFill>
                  <a:srgbClr val="1D2125"/>
                </a:solidFill>
                <a:effectLst/>
                <a:latin typeface="Montserrat" panose="00000500000000000000" pitchFamily="2" charset="0"/>
              </a:rPr>
              <a:t>Los  gráficos son representaciones visuales de los datos que permiten identificar patrones, tendencias y relaciones entre variables. </a:t>
            </a:r>
          </a:p>
        </p:txBody>
      </p:sp>
      <p:sp>
        <p:nvSpPr>
          <p:cNvPr id="10" name="TextBox 9">
            <a:extLst>
              <a:ext uri="{FF2B5EF4-FFF2-40B4-BE49-F238E27FC236}">
                <a16:creationId xmlns:a16="http://schemas.microsoft.com/office/drawing/2014/main" id="{97105896-2295-8A50-F535-0032C34DC908}"/>
              </a:ext>
            </a:extLst>
          </p:cNvPr>
          <p:cNvSpPr txBox="1"/>
          <p:nvPr/>
        </p:nvSpPr>
        <p:spPr>
          <a:xfrm>
            <a:off x="685800" y="4800600"/>
            <a:ext cx="4572000" cy="1669688"/>
          </a:xfrm>
          <a:prstGeom prst="rect">
            <a:avLst/>
          </a:prstGeom>
          <a:noFill/>
        </p:spPr>
        <p:txBody>
          <a:bodyPr wrap="square">
            <a:spAutoFit/>
          </a:bodyPr>
          <a:lstStyle/>
          <a:p>
            <a:pPr algn="l">
              <a:spcAft>
                <a:spcPts val="1500"/>
              </a:spcAft>
              <a:buNone/>
            </a:pPr>
            <a:r>
              <a:rPr lang="es-EC" b="1" i="0" dirty="0">
                <a:solidFill>
                  <a:srgbClr val="1D2125"/>
                </a:solidFill>
                <a:effectLst/>
                <a:latin typeface="Montserrat" panose="00000500000000000000" pitchFamily="2" charset="0"/>
              </a:rPr>
              <a:t>Funciones</a:t>
            </a:r>
            <a:endParaRPr lang="es-EC" b="0" i="0" dirty="0">
              <a:solidFill>
                <a:srgbClr val="1D2125"/>
              </a:solidFill>
              <a:effectLst/>
              <a:latin typeface="Montserrat" panose="00000500000000000000" pitchFamily="2" charset="0"/>
            </a:endParaRPr>
          </a:p>
          <a:p>
            <a:pPr algn="l">
              <a:spcAft>
                <a:spcPts val="1500"/>
              </a:spcAft>
              <a:buNone/>
            </a:pPr>
            <a:r>
              <a:rPr lang="es-EC" b="0" i="0" dirty="0">
                <a:solidFill>
                  <a:srgbClr val="1D2125"/>
                </a:solidFill>
                <a:effectLst/>
                <a:latin typeface="Montserrat" panose="00000500000000000000" pitchFamily="2" charset="0"/>
              </a:rPr>
              <a:t>Una  función es una relación matemática que asigna a cada elemento de un conjunto un único elemento de otro conjunto. </a:t>
            </a:r>
          </a:p>
        </p:txBody>
      </p:sp>
      <p:pic>
        <p:nvPicPr>
          <p:cNvPr id="11" name="Picture 2" descr="figure_name">
            <a:extLst>
              <a:ext uri="{FF2B5EF4-FFF2-40B4-BE49-F238E27FC236}">
                <a16:creationId xmlns:a16="http://schemas.microsoft.com/office/drawing/2014/main" id="{1823D860-1A38-2266-4EA5-EA10E3C53FB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81" t="16198" r="69048" b="23276"/>
          <a:stretch>
            <a:fillRect/>
          </a:stretch>
        </p:blipFill>
        <p:spPr bwMode="auto">
          <a:xfrm>
            <a:off x="5943600" y="496935"/>
            <a:ext cx="1447800" cy="16891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figure_name">
            <a:extLst>
              <a:ext uri="{FF2B5EF4-FFF2-40B4-BE49-F238E27FC236}">
                <a16:creationId xmlns:a16="http://schemas.microsoft.com/office/drawing/2014/main" id="{40C642EC-3102-1594-9D68-B58D70AF4D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146" t="16594" r="39025" b="26174"/>
          <a:stretch>
            <a:fillRect/>
          </a:stretch>
        </p:blipFill>
        <p:spPr bwMode="auto">
          <a:xfrm>
            <a:off x="1471964" y="2570924"/>
            <a:ext cx="1042636" cy="170613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figure_name">
            <a:extLst>
              <a:ext uri="{FF2B5EF4-FFF2-40B4-BE49-F238E27FC236}">
                <a16:creationId xmlns:a16="http://schemas.microsoft.com/office/drawing/2014/main" id="{576FFD28-7744-236B-C3D8-A006189A9F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5853" t="13413" b="29354"/>
          <a:stretch>
            <a:fillRect/>
          </a:stretch>
        </p:blipFill>
        <p:spPr bwMode="auto">
          <a:xfrm>
            <a:off x="6248400" y="4551480"/>
            <a:ext cx="1652236" cy="212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5430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8A1A4-0265-3440-0F10-C4C8808F4B52}"/>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C26939DE-44D0-04D4-ACF2-822BA5DDAB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133D752-7395-EBE8-4EBF-36FF0BB6962E}"/>
              </a:ext>
            </a:extLst>
          </p:cNvPr>
          <p:cNvSpPr txBox="1"/>
          <p:nvPr/>
        </p:nvSpPr>
        <p:spPr>
          <a:xfrm>
            <a:off x="380999" y="2317157"/>
            <a:ext cx="7848601" cy="2870016"/>
          </a:xfrm>
          <a:prstGeom prst="rect">
            <a:avLst/>
          </a:prstGeom>
          <a:noFill/>
          <a:ln>
            <a:solidFill>
              <a:schemeClr val="accent6">
                <a:lumMod val="75000"/>
              </a:schemeClr>
            </a:solidFill>
          </a:ln>
        </p:spPr>
        <p:txBody>
          <a:bodyPr wrap="square">
            <a:spAutoFit/>
          </a:bodyPr>
          <a:lstStyle/>
          <a:p>
            <a:pPr algn="l">
              <a:spcAft>
                <a:spcPts val="1500"/>
              </a:spcAft>
              <a:buNone/>
            </a:pPr>
            <a:r>
              <a:rPr lang="es-EC" sz="2400" b="1" i="0" dirty="0">
                <a:solidFill>
                  <a:srgbClr val="0070C0"/>
                </a:solidFill>
                <a:effectLst/>
                <a:latin typeface="Montserrat" panose="00000500000000000000" pitchFamily="2" charset="0"/>
              </a:rPr>
              <a:t>En el contexto económico la derivada</a:t>
            </a:r>
            <a:r>
              <a:rPr lang="es-EC" sz="2400" b="0" i="0" dirty="0">
                <a:solidFill>
                  <a:srgbClr val="002060"/>
                </a:solidFill>
                <a:effectLst/>
                <a:latin typeface="Montserrat" panose="00000500000000000000" pitchFamily="2" charset="0"/>
              </a:rPr>
              <a:t>:</a:t>
            </a:r>
          </a:p>
          <a:p>
            <a:pPr algn="l">
              <a:buFont typeface="Arial" panose="020B0604020202020204" pitchFamily="34" charset="0"/>
              <a:buChar char="•"/>
            </a:pPr>
            <a:r>
              <a:rPr lang="es-EC" sz="2400" b="0" i="0" dirty="0">
                <a:solidFill>
                  <a:srgbClr val="002060"/>
                </a:solidFill>
                <a:effectLst/>
                <a:latin typeface="Montserrat" panose="00000500000000000000" pitchFamily="2" charset="0"/>
              </a:rPr>
              <a:t>En una </a:t>
            </a:r>
            <a:r>
              <a:rPr lang="es-EC" sz="2400" b="1" i="0" dirty="0">
                <a:solidFill>
                  <a:srgbClr val="002060"/>
                </a:solidFill>
                <a:effectLst/>
                <a:latin typeface="Montserrat" panose="00000500000000000000" pitchFamily="2" charset="0"/>
              </a:rPr>
              <a:t>función de costos</a:t>
            </a:r>
            <a:r>
              <a:rPr lang="es-EC" sz="2400" b="0" i="0" dirty="0">
                <a:solidFill>
                  <a:srgbClr val="002060"/>
                </a:solidFill>
                <a:effectLst/>
                <a:latin typeface="Montserrat" panose="00000500000000000000" pitchFamily="2" charset="0"/>
              </a:rPr>
              <a:t>, </a:t>
            </a:r>
            <a:r>
              <a:rPr lang="es-EC" sz="2400" b="1" i="0" dirty="0">
                <a:solidFill>
                  <a:srgbClr val="002060"/>
                </a:solidFill>
                <a:effectLst/>
                <a:latin typeface="Montserrat" panose="00000500000000000000" pitchFamily="2" charset="0"/>
              </a:rPr>
              <a:t>f′(x) </a:t>
            </a:r>
            <a:r>
              <a:rPr lang="es-EC" sz="2400" b="0" i="0" dirty="0">
                <a:solidFill>
                  <a:srgbClr val="002060"/>
                </a:solidFill>
                <a:effectLst/>
                <a:latin typeface="Montserrat" panose="00000500000000000000" pitchFamily="2" charset="0"/>
              </a:rPr>
              <a:t>representa el </a:t>
            </a:r>
            <a:r>
              <a:rPr lang="es-EC" sz="2400" b="0" i="0" u="sng" dirty="0">
                <a:solidFill>
                  <a:srgbClr val="002060"/>
                </a:solidFill>
                <a:effectLst/>
                <a:latin typeface="Montserrat" panose="00000500000000000000" pitchFamily="2" charset="0"/>
              </a:rPr>
              <a:t>costo marginal</a:t>
            </a:r>
            <a:r>
              <a:rPr lang="es-EC" sz="2400" b="0" i="0" dirty="0">
                <a:solidFill>
                  <a:srgbClr val="002060"/>
                </a:solidFill>
                <a:effectLst/>
                <a:latin typeface="Montserrat" panose="00000500000000000000" pitchFamily="2" charset="0"/>
              </a:rPr>
              <a:t>.</a:t>
            </a:r>
          </a:p>
          <a:p>
            <a:pPr algn="l">
              <a:buFont typeface="Arial" panose="020B0604020202020204" pitchFamily="34" charset="0"/>
              <a:buChar char="•"/>
            </a:pPr>
            <a:r>
              <a:rPr lang="es-EC" sz="2400" b="0" i="0" dirty="0">
                <a:solidFill>
                  <a:srgbClr val="002060"/>
                </a:solidFill>
                <a:effectLst/>
                <a:latin typeface="Montserrat" panose="00000500000000000000" pitchFamily="2" charset="0"/>
              </a:rPr>
              <a:t>En una </a:t>
            </a:r>
            <a:r>
              <a:rPr lang="es-EC" sz="2400" b="1" i="0" dirty="0">
                <a:solidFill>
                  <a:srgbClr val="002060"/>
                </a:solidFill>
                <a:effectLst/>
                <a:latin typeface="Montserrat" panose="00000500000000000000" pitchFamily="2" charset="0"/>
              </a:rPr>
              <a:t>función de producción</a:t>
            </a:r>
            <a:r>
              <a:rPr lang="es-EC" sz="2400" b="0" i="0" dirty="0">
                <a:solidFill>
                  <a:srgbClr val="002060"/>
                </a:solidFill>
                <a:effectLst/>
                <a:latin typeface="Montserrat" panose="00000500000000000000" pitchFamily="2" charset="0"/>
              </a:rPr>
              <a:t>, representa la </a:t>
            </a:r>
            <a:r>
              <a:rPr lang="es-EC" sz="2400" b="0" i="0" u="sng" dirty="0">
                <a:solidFill>
                  <a:srgbClr val="002060"/>
                </a:solidFill>
                <a:effectLst/>
                <a:latin typeface="Montserrat" panose="00000500000000000000" pitchFamily="2" charset="0"/>
              </a:rPr>
              <a:t>productividad marginal</a:t>
            </a:r>
            <a:r>
              <a:rPr lang="es-EC" sz="2400" b="0" i="0" dirty="0">
                <a:solidFill>
                  <a:srgbClr val="002060"/>
                </a:solidFill>
                <a:effectLst/>
                <a:latin typeface="Montserrat" panose="00000500000000000000" pitchFamily="2" charset="0"/>
              </a:rPr>
              <a:t>.</a:t>
            </a:r>
          </a:p>
          <a:p>
            <a:pPr algn="l">
              <a:buFont typeface="Arial" panose="020B0604020202020204" pitchFamily="34" charset="0"/>
              <a:buChar char="•"/>
            </a:pPr>
            <a:r>
              <a:rPr lang="es-EC" sz="2400" b="0" i="0" dirty="0">
                <a:solidFill>
                  <a:srgbClr val="002060"/>
                </a:solidFill>
                <a:effectLst/>
                <a:latin typeface="Montserrat" panose="00000500000000000000" pitchFamily="2" charset="0"/>
              </a:rPr>
              <a:t>En una </a:t>
            </a:r>
            <a:r>
              <a:rPr lang="es-EC" sz="2400" b="1" i="0" dirty="0">
                <a:solidFill>
                  <a:srgbClr val="002060"/>
                </a:solidFill>
                <a:effectLst/>
                <a:latin typeface="Montserrat" panose="00000500000000000000" pitchFamily="2" charset="0"/>
              </a:rPr>
              <a:t>función de ingresos</a:t>
            </a:r>
            <a:r>
              <a:rPr lang="es-EC" sz="2400" b="0" i="0" dirty="0">
                <a:solidFill>
                  <a:srgbClr val="002060"/>
                </a:solidFill>
                <a:effectLst/>
                <a:latin typeface="Montserrat" panose="00000500000000000000" pitchFamily="2" charset="0"/>
              </a:rPr>
              <a:t>, indica el </a:t>
            </a:r>
            <a:r>
              <a:rPr lang="es-EC" sz="2400" b="0" i="0" u="sng" dirty="0">
                <a:solidFill>
                  <a:srgbClr val="002060"/>
                </a:solidFill>
                <a:effectLst/>
                <a:latin typeface="Montserrat" panose="00000500000000000000" pitchFamily="2" charset="0"/>
              </a:rPr>
              <a:t>ingreso marginal </a:t>
            </a:r>
          </a:p>
        </p:txBody>
      </p:sp>
    </p:spTree>
    <p:extLst>
      <p:ext uri="{BB962C8B-B14F-4D97-AF65-F5344CB8AC3E}">
        <p14:creationId xmlns:p14="http://schemas.microsoft.com/office/powerpoint/2010/main" val="7968630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BB4B7-DA59-8BEA-83CB-A6504D35EF55}"/>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09EF6F02-7370-9B5C-3123-CC7D795F4B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884DB01B-CF1B-4960-CBF4-BE730CDA77B8}"/>
              </a:ext>
            </a:extLst>
          </p:cNvPr>
          <p:cNvPicPr>
            <a:picLocks noChangeAspect="1"/>
          </p:cNvPicPr>
          <p:nvPr/>
        </p:nvPicPr>
        <p:blipFill>
          <a:blip r:embed="rId3"/>
          <a:stretch>
            <a:fillRect/>
          </a:stretch>
        </p:blipFill>
        <p:spPr>
          <a:xfrm>
            <a:off x="182518" y="1752600"/>
            <a:ext cx="8701586" cy="4511933"/>
          </a:xfrm>
          <a:prstGeom prst="rect">
            <a:avLst/>
          </a:prstGeom>
          <a:ln>
            <a:solidFill>
              <a:srgbClr val="0070C0"/>
            </a:solidFill>
          </a:ln>
        </p:spPr>
      </p:pic>
      <p:sp>
        <p:nvSpPr>
          <p:cNvPr id="5" name="TextBox 4">
            <a:extLst>
              <a:ext uri="{FF2B5EF4-FFF2-40B4-BE49-F238E27FC236}">
                <a16:creationId xmlns:a16="http://schemas.microsoft.com/office/drawing/2014/main" id="{7BDD4C39-552E-6AB0-143D-51FCA3C3680D}"/>
              </a:ext>
            </a:extLst>
          </p:cNvPr>
          <p:cNvSpPr txBox="1"/>
          <p:nvPr/>
        </p:nvSpPr>
        <p:spPr>
          <a:xfrm>
            <a:off x="2667000" y="979810"/>
            <a:ext cx="4572000" cy="1208023"/>
          </a:xfrm>
          <a:prstGeom prst="rect">
            <a:avLst/>
          </a:prstGeom>
          <a:noFill/>
        </p:spPr>
        <p:txBody>
          <a:bodyPr wrap="square">
            <a:spAutoFit/>
          </a:bodyPr>
          <a:lstStyle/>
          <a:p>
            <a:pPr algn="l">
              <a:spcAft>
                <a:spcPts val="1500"/>
              </a:spcAft>
              <a:buNone/>
            </a:pPr>
            <a:r>
              <a:rPr lang="en-US" sz="2400" b="1" i="1" dirty="0">
                <a:solidFill>
                  <a:srgbClr val="1D2125"/>
                </a:solidFill>
                <a:effectLst/>
                <a:latin typeface="Montserrat" panose="00000500000000000000" pitchFamily="2" charset="0"/>
              </a:rPr>
              <a:t>Reglas de la </a:t>
            </a:r>
            <a:r>
              <a:rPr lang="en-US" sz="2400" b="1" i="1" dirty="0" err="1">
                <a:solidFill>
                  <a:srgbClr val="1D2125"/>
                </a:solidFill>
                <a:effectLst/>
                <a:latin typeface="Montserrat" panose="00000500000000000000" pitchFamily="2" charset="0"/>
              </a:rPr>
              <a:t>derivación</a:t>
            </a:r>
            <a:endParaRPr lang="en-US" sz="2400" b="1" i="0" dirty="0">
              <a:solidFill>
                <a:srgbClr val="1D2125"/>
              </a:solidFill>
              <a:effectLst/>
              <a:latin typeface="Montserrat" panose="00000500000000000000" pitchFamily="2" charset="0"/>
            </a:endParaRPr>
          </a:p>
          <a:p>
            <a:pPr>
              <a:buNone/>
            </a:pPr>
            <a:br>
              <a:rPr lang="en-US" dirty="0"/>
            </a:br>
            <a:endParaRPr lang="en-US" dirty="0"/>
          </a:p>
        </p:txBody>
      </p:sp>
    </p:spTree>
    <p:extLst>
      <p:ext uri="{BB962C8B-B14F-4D97-AF65-F5344CB8AC3E}">
        <p14:creationId xmlns:p14="http://schemas.microsoft.com/office/powerpoint/2010/main" val="1990075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F0494-2879-C772-7965-7C246BE6CCF3}"/>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1FAC5176-D06F-8939-AAD9-1036911A2C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80A104BF-9B31-D01E-E4E6-148D02752BE5}"/>
                  </a:ext>
                </a:extLst>
              </p:cNvPr>
              <p:cNvSpPr txBox="1"/>
              <p:nvPr/>
            </p:nvSpPr>
            <p:spPr>
              <a:xfrm>
                <a:off x="689113" y="1293800"/>
                <a:ext cx="6911975" cy="4639732"/>
              </a:xfrm>
              <a:prstGeom prst="rect">
                <a:avLst/>
              </a:prstGeom>
              <a:noFill/>
              <a:ln>
                <a:solidFill>
                  <a:schemeClr val="tx2">
                    <a:lumMod val="60000"/>
                    <a:lumOff val="40000"/>
                  </a:schemeClr>
                </a:solidFill>
              </a:ln>
            </p:spPr>
            <p:txBody>
              <a:bodyPr wrap="square">
                <a:spAutoFit/>
              </a:bodyPr>
              <a:lstStyle/>
              <a:p>
                <a:pPr algn="l">
                  <a:buFont typeface="Arial" panose="020B0604020202020204" pitchFamily="34" charset="0"/>
                  <a:buChar char="•"/>
                </a:pPr>
                <a:r>
                  <a:rPr lang="en-US" sz="2400" b="1" i="0" dirty="0" err="1">
                    <a:solidFill>
                      <a:srgbClr val="0070C0"/>
                    </a:solidFill>
                    <a:effectLst/>
                    <a:latin typeface="Montserrat" panose="00000500000000000000" pitchFamily="2" charset="0"/>
                  </a:rPr>
                  <a:t>Maximización</a:t>
                </a:r>
                <a:r>
                  <a:rPr lang="en-US" sz="2400" b="1" i="0" dirty="0">
                    <a:solidFill>
                      <a:srgbClr val="0070C0"/>
                    </a:solidFill>
                    <a:effectLst/>
                    <a:latin typeface="Montserrat" panose="00000500000000000000" pitchFamily="2" charset="0"/>
                  </a:rPr>
                  <a:t> del </a:t>
                </a:r>
                <a:r>
                  <a:rPr lang="en-US" sz="2400" b="1" i="0" dirty="0" err="1">
                    <a:solidFill>
                      <a:srgbClr val="0070C0"/>
                    </a:solidFill>
                    <a:effectLst/>
                    <a:latin typeface="Montserrat" panose="00000500000000000000" pitchFamily="2" charset="0"/>
                  </a:rPr>
                  <a:t>beneficio</a:t>
                </a:r>
                <a:r>
                  <a:rPr lang="en-US" sz="2400" b="1" i="0" dirty="0">
                    <a:solidFill>
                      <a:srgbClr val="0070C0"/>
                    </a:solidFill>
                    <a:effectLst/>
                    <a:latin typeface="Montserrat" panose="00000500000000000000" pitchFamily="2" charset="0"/>
                  </a:rPr>
                  <a:t>.</a:t>
                </a:r>
              </a:p>
              <a:p>
                <a:pPr algn="l"/>
                <a:endParaRPr lang="en-US" b="0" i="0" dirty="0">
                  <a:solidFill>
                    <a:srgbClr val="000000"/>
                  </a:solidFill>
                  <a:effectLst/>
                  <a:latin typeface="Montserrat" panose="00000500000000000000" pitchFamily="2" charset="0"/>
                </a:endParaRPr>
              </a:p>
              <a:p>
                <a:pPr algn="l">
                  <a:buFont typeface="Arial" panose="020B0604020202020204" pitchFamily="34" charset="0"/>
                  <a:buChar char="•"/>
                </a:pPr>
                <a:r>
                  <a:rPr lang="en-US" sz="2400" b="0" i="0" dirty="0">
                    <a:solidFill>
                      <a:srgbClr val="000000"/>
                    </a:solidFill>
                    <a:effectLst/>
                    <a:latin typeface="Montserrat" panose="00000500000000000000" pitchFamily="2" charset="0"/>
                  </a:rPr>
                  <a:t>En </a:t>
                </a:r>
                <a:r>
                  <a:rPr lang="en-US" sz="2400" b="0" i="0" dirty="0" err="1">
                    <a:solidFill>
                      <a:srgbClr val="000000"/>
                    </a:solidFill>
                    <a:effectLst/>
                    <a:latin typeface="Montserrat" panose="00000500000000000000" pitchFamily="2" charset="0"/>
                  </a:rPr>
                  <a:t>economía</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el</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beneficio</a:t>
                </a:r>
                <a:r>
                  <a:rPr lang="en-US" sz="2400" b="0" i="0" dirty="0">
                    <a:solidFill>
                      <a:srgbClr val="000000"/>
                    </a:solidFill>
                    <a:effectLst/>
                    <a:latin typeface="Montserrat" panose="00000500000000000000" pitchFamily="2" charset="0"/>
                  </a:rPr>
                  <a:t> se define </a:t>
                </a:r>
                <a:r>
                  <a:rPr lang="en-US" sz="2400" b="0" i="0" dirty="0" err="1">
                    <a:solidFill>
                      <a:srgbClr val="000000"/>
                    </a:solidFill>
                    <a:effectLst/>
                    <a:latin typeface="Montserrat" panose="00000500000000000000" pitchFamily="2" charset="0"/>
                  </a:rPr>
                  <a:t>como</a:t>
                </a:r>
                <a:r>
                  <a:rPr lang="en-US" sz="2400" b="0" i="0" dirty="0">
                    <a:solidFill>
                      <a:srgbClr val="000000"/>
                    </a:solidFill>
                    <a:effectLst/>
                    <a:latin typeface="Montserrat" panose="00000500000000000000" pitchFamily="2" charset="0"/>
                  </a:rPr>
                  <a:t>:</a:t>
                </a:r>
              </a:p>
              <a:p>
                <a:pPr algn="l">
                  <a:buNone/>
                </a:pPr>
                <a:endParaRPr lang="en-US" sz="2400" b="1" i="1" dirty="0">
                  <a:solidFill>
                    <a:srgbClr val="C00000"/>
                  </a:solidFill>
                  <a:latin typeface="Cambria Math" panose="02040503050406030204" pitchFamily="18" charset="0"/>
                </a:endParaRPr>
              </a:p>
              <a:p>
                <a:pPr algn="l">
                  <a:buNone/>
                </a:pPr>
                <a14:m>
                  <m:oMathPara xmlns:m="http://schemas.openxmlformats.org/officeDocument/2006/math">
                    <m:oMathParaPr>
                      <m:jc m:val="centerGroup"/>
                    </m:oMathParaPr>
                    <m:oMath xmlns:m="http://schemas.openxmlformats.org/officeDocument/2006/math">
                      <m:r>
                        <a:rPr lang="en-US" sz="2400" b="1" i="1" smtClean="0">
                          <a:solidFill>
                            <a:srgbClr val="C00000"/>
                          </a:solidFill>
                          <a:latin typeface="Cambria Math" panose="02040503050406030204" pitchFamily="18" charset="0"/>
                        </a:rPr>
                        <m:t>𝑩</m:t>
                      </m:r>
                      <m:d>
                        <m:dPr>
                          <m:ctrlPr>
                            <a:rPr lang="ar-AE" sz="2400" b="1" i="1">
                              <a:solidFill>
                                <a:srgbClr val="C00000"/>
                              </a:solidFill>
                              <a:latin typeface="Cambria Math" panose="02040503050406030204" pitchFamily="18" charset="0"/>
                            </a:rPr>
                          </m:ctrlPr>
                        </m:dPr>
                        <m:e>
                          <m:r>
                            <a:rPr lang="ar-AE" sz="2400" b="1" i="1">
                              <a:solidFill>
                                <a:srgbClr val="C00000"/>
                              </a:solidFill>
                              <a:latin typeface="Cambria Math" panose="02040503050406030204" pitchFamily="18" charset="0"/>
                            </a:rPr>
                            <m:t>𝒙</m:t>
                          </m:r>
                        </m:e>
                      </m:d>
                      <m:r>
                        <a:rPr lang="ar-AE" sz="2400" b="1" i="0">
                          <a:solidFill>
                            <a:srgbClr val="C00000"/>
                          </a:solidFill>
                          <a:latin typeface="Cambria Math" panose="02040503050406030204" pitchFamily="18" charset="0"/>
                        </a:rPr>
                        <m:t>=</m:t>
                      </m:r>
                      <m:r>
                        <a:rPr lang="ar-AE" sz="2400" b="1" i="1">
                          <a:solidFill>
                            <a:srgbClr val="C00000"/>
                          </a:solidFill>
                          <a:latin typeface="Cambria Math" panose="02040503050406030204" pitchFamily="18" charset="0"/>
                        </a:rPr>
                        <m:t>𝑰</m:t>
                      </m:r>
                      <m:d>
                        <m:dPr>
                          <m:ctrlPr>
                            <a:rPr lang="ar-AE" sz="2400" b="1" i="1">
                              <a:solidFill>
                                <a:srgbClr val="C00000"/>
                              </a:solidFill>
                              <a:latin typeface="Cambria Math" panose="02040503050406030204" pitchFamily="18" charset="0"/>
                            </a:rPr>
                          </m:ctrlPr>
                        </m:dPr>
                        <m:e>
                          <m:r>
                            <a:rPr lang="ar-AE" sz="2400" b="1" i="1">
                              <a:solidFill>
                                <a:srgbClr val="C00000"/>
                              </a:solidFill>
                              <a:latin typeface="Cambria Math" panose="02040503050406030204" pitchFamily="18" charset="0"/>
                            </a:rPr>
                            <m:t>𝒙</m:t>
                          </m:r>
                        </m:e>
                      </m:d>
                      <m:r>
                        <a:rPr lang="ar-AE" sz="2400" b="1" i="0">
                          <a:solidFill>
                            <a:srgbClr val="C00000"/>
                          </a:solidFill>
                          <a:latin typeface="Cambria Math" panose="02040503050406030204" pitchFamily="18" charset="0"/>
                        </a:rPr>
                        <m:t>−</m:t>
                      </m:r>
                      <m:r>
                        <a:rPr lang="ar-AE" sz="2400" b="1" i="1">
                          <a:solidFill>
                            <a:srgbClr val="C00000"/>
                          </a:solidFill>
                          <a:latin typeface="Cambria Math" panose="02040503050406030204" pitchFamily="18" charset="0"/>
                        </a:rPr>
                        <m:t>𝑪</m:t>
                      </m:r>
                      <m:d>
                        <m:dPr>
                          <m:ctrlPr>
                            <a:rPr lang="ar-AE" sz="2400" b="1" i="1">
                              <a:solidFill>
                                <a:srgbClr val="C00000"/>
                              </a:solidFill>
                              <a:latin typeface="Cambria Math" panose="02040503050406030204" pitchFamily="18" charset="0"/>
                            </a:rPr>
                          </m:ctrlPr>
                        </m:dPr>
                        <m:e>
                          <m:r>
                            <a:rPr lang="ar-AE" sz="2400" b="1" i="1">
                              <a:solidFill>
                                <a:srgbClr val="C00000"/>
                              </a:solidFill>
                              <a:latin typeface="Cambria Math" panose="02040503050406030204" pitchFamily="18" charset="0"/>
                            </a:rPr>
                            <m:t>𝒙</m:t>
                          </m:r>
                        </m:e>
                      </m:d>
                    </m:oMath>
                  </m:oMathPara>
                </a14:m>
                <a:endParaRPr lang="es-EC" sz="2400" b="1" i="0" dirty="0">
                  <a:solidFill>
                    <a:srgbClr val="C00000"/>
                  </a:solidFill>
                  <a:effectLst/>
                  <a:latin typeface="Montserrat" panose="00000500000000000000" pitchFamily="2" charset="0"/>
                </a:endParaRPr>
              </a:p>
              <a:p>
                <a:pPr algn="l">
                  <a:buNone/>
                </a:pPr>
                <a:endParaRPr lang="ar-AE" sz="2400" b="1" i="0" dirty="0">
                  <a:solidFill>
                    <a:srgbClr val="C00000"/>
                  </a:solidFill>
                  <a:effectLst/>
                  <a:latin typeface="Montserrat" panose="00000500000000000000" pitchFamily="2" charset="0"/>
                </a:endParaRPr>
              </a:p>
              <a:p>
                <a:pPr algn="l">
                  <a:spcAft>
                    <a:spcPts val="1500"/>
                  </a:spcAft>
                  <a:buNone/>
                </a:pPr>
                <a:r>
                  <a:rPr lang="ar-AE" sz="2400" b="0" i="0" dirty="0">
                    <a:solidFill>
                      <a:srgbClr val="000000"/>
                    </a:solidFill>
                    <a:effectLst/>
                    <a:latin typeface="Montserrat" panose="00000500000000000000" pitchFamily="2" charset="0"/>
                  </a:rPr>
                  <a:t>¿</a:t>
                </a:r>
                <a:r>
                  <a:rPr lang="en-US" sz="2400" b="0" i="0" dirty="0" err="1">
                    <a:solidFill>
                      <a:srgbClr val="000000"/>
                    </a:solidFill>
                    <a:effectLst/>
                    <a:latin typeface="Montserrat" panose="00000500000000000000" pitchFamily="2" charset="0"/>
                  </a:rPr>
                  <a:t>Dónde</a:t>
                </a:r>
                <a:r>
                  <a:rPr lang="en-US" sz="2400" b="0" i="0" dirty="0">
                    <a:solidFill>
                      <a:srgbClr val="000000"/>
                    </a:solidFill>
                    <a:effectLst/>
                    <a:latin typeface="Montserrat" panose="00000500000000000000" pitchFamily="2" charset="0"/>
                  </a:rPr>
                  <a:t> </a:t>
                </a:r>
                <a:r>
                  <a:rPr lang="en-US" sz="2400" b="1" i="0" dirty="0">
                    <a:solidFill>
                      <a:srgbClr val="000000"/>
                    </a:solidFill>
                    <a:effectLst/>
                    <a:latin typeface="Montserrat" panose="00000500000000000000" pitchFamily="2" charset="0"/>
                  </a:rPr>
                  <a:t>I(x) </a:t>
                </a:r>
                <a:r>
                  <a:rPr lang="en-US" sz="2400" b="0" i="0" dirty="0">
                    <a:solidFill>
                      <a:srgbClr val="000000"/>
                    </a:solidFill>
                    <a:effectLst/>
                    <a:latin typeface="Montserrat" panose="00000500000000000000" pitchFamily="2" charset="0"/>
                  </a:rPr>
                  <a:t>es </a:t>
                </a:r>
                <a:r>
                  <a:rPr lang="en-US" sz="2400" b="0" i="0" dirty="0" err="1">
                    <a:solidFill>
                      <a:srgbClr val="000000"/>
                    </a:solidFill>
                    <a:effectLst/>
                    <a:latin typeface="Montserrat" panose="00000500000000000000" pitchFamily="2" charset="0"/>
                  </a:rPr>
                  <a:t>el</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ingreso</a:t>
                </a:r>
                <a:r>
                  <a:rPr lang="en-US" sz="2400" b="0" i="0" dirty="0">
                    <a:solidFill>
                      <a:srgbClr val="000000"/>
                    </a:solidFill>
                    <a:effectLst/>
                    <a:latin typeface="Montserrat" panose="00000500000000000000" pitchFamily="2" charset="0"/>
                  </a:rPr>
                  <a:t> total y </a:t>
                </a:r>
                <a:r>
                  <a:rPr lang="en-US" sz="2400" b="1" i="0" dirty="0">
                    <a:solidFill>
                      <a:srgbClr val="000000"/>
                    </a:solidFill>
                    <a:effectLst/>
                    <a:latin typeface="Montserrat" panose="00000500000000000000" pitchFamily="2" charset="0"/>
                  </a:rPr>
                  <a:t>C(x) </a:t>
                </a:r>
                <a:r>
                  <a:rPr lang="en-US" sz="2400" b="0" i="0" dirty="0" err="1">
                    <a:solidFill>
                      <a:srgbClr val="000000"/>
                    </a:solidFill>
                    <a:effectLst/>
                    <a:latin typeface="Montserrat" panose="00000500000000000000" pitchFamily="2" charset="0"/>
                  </a:rPr>
                  <a:t>el</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costo</a:t>
                </a:r>
                <a:r>
                  <a:rPr lang="en-US" sz="2400" b="0" i="0" dirty="0">
                    <a:solidFill>
                      <a:srgbClr val="000000"/>
                    </a:solidFill>
                    <a:effectLst/>
                    <a:latin typeface="Montserrat" panose="00000500000000000000" pitchFamily="2" charset="0"/>
                  </a:rPr>
                  <a:t> total?</a:t>
                </a:r>
              </a:p>
              <a:p>
                <a:pPr algn="l">
                  <a:spcAft>
                    <a:spcPts val="1500"/>
                  </a:spcAft>
                  <a:buNone/>
                </a:pPr>
                <a:endParaRPr lang="en-US" sz="2400" b="0" i="0" dirty="0">
                  <a:solidFill>
                    <a:srgbClr val="000000"/>
                  </a:solidFill>
                  <a:effectLst/>
                  <a:latin typeface="Montserrat" panose="00000500000000000000" pitchFamily="2" charset="0"/>
                </a:endParaRPr>
              </a:p>
              <a:p>
                <a:pPr algn="l">
                  <a:spcAft>
                    <a:spcPts val="1500"/>
                  </a:spcAft>
                  <a:buNone/>
                </a:pPr>
                <a:r>
                  <a:rPr lang="en-US" sz="2400" b="0" i="0" dirty="0">
                    <a:solidFill>
                      <a:srgbClr val="000000"/>
                    </a:solidFill>
                    <a:effectLst/>
                    <a:latin typeface="Montserrat" panose="00000500000000000000" pitchFamily="2" charset="0"/>
                  </a:rPr>
                  <a:t>El </a:t>
                </a:r>
                <a:r>
                  <a:rPr lang="en-US" sz="2400" b="0" i="0" dirty="0" err="1">
                    <a:solidFill>
                      <a:srgbClr val="000000"/>
                    </a:solidFill>
                    <a:effectLst/>
                    <a:latin typeface="Montserrat" panose="00000500000000000000" pitchFamily="2" charset="0"/>
                  </a:rPr>
                  <a:t>beneficio</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máximo</a:t>
                </a:r>
                <a:r>
                  <a:rPr lang="en-US" sz="2400" b="0" i="0" dirty="0">
                    <a:solidFill>
                      <a:srgbClr val="000000"/>
                    </a:solidFill>
                    <a:effectLst/>
                    <a:latin typeface="Montserrat" panose="00000500000000000000" pitchFamily="2" charset="0"/>
                  </a:rPr>
                  <a:t> se </a:t>
                </a:r>
                <a:r>
                  <a:rPr lang="en-US" sz="2400" b="0" i="0" dirty="0" err="1">
                    <a:solidFill>
                      <a:srgbClr val="000000"/>
                    </a:solidFill>
                    <a:effectLst/>
                    <a:latin typeface="Montserrat" panose="00000500000000000000" pitchFamily="2" charset="0"/>
                  </a:rPr>
                  <a:t>alcanza</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cuando</a:t>
                </a:r>
                <a:r>
                  <a:rPr lang="en-US" sz="2400" b="0" i="0" dirty="0">
                    <a:solidFill>
                      <a:srgbClr val="000000"/>
                    </a:solidFill>
                    <a:effectLst/>
                    <a:latin typeface="Montserrat" panose="00000500000000000000" pitchFamily="2" charset="0"/>
                  </a:rPr>
                  <a:t>:</a:t>
                </a:r>
              </a:p>
              <a:p>
                <a:pPr algn="l">
                  <a:buNone/>
                </a:pPr>
                <a14:m>
                  <m:oMathPara xmlns:m="http://schemas.openxmlformats.org/officeDocument/2006/math">
                    <m:oMathParaPr>
                      <m:jc m:val="centerGroup"/>
                    </m:oMathParaPr>
                    <m:oMath xmlns:m="http://schemas.openxmlformats.org/officeDocument/2006/math">
                      <m:sSup>
                        <m:sSupPr>
                          <m:ctrlPr>
                            <a:rPr lang="ar-AE" sz="2400" b="1" i="1" smtClean="0">
                              <a:solidFill>
                                <a:srgbClr val="0070C0"/>
                              </a:solidFill>
                              <a:latin typeface="Cambria Math" panose="02040503050406030204" pitchFamily="18" charset="0"/>
                            </a:rPr>
                          </m:ctrlPr>
                        </m:sSupPr>
                        <m:e>
                          <m:r>
                            <a:rPr lang="ar-AE" sz="2400" b="1" i="1">
                              <a:solidFill>
                                <a:srgbClr val="0070C0"/>
                              </a:solidFill>
                              <a:latin typeface="Cambria Math" panose="02040503050406030204" pitchFamily="18" charset="0"/>
                            </a:rPr>
                            <m:t>𝑩</m:t>
                          </m:r>
                        </m:e>
                        <m:sup>
                          <m:r>
                            <a:rPr lang="ar-AE" sz="2400" b="1" i="0">
                              <a:solidFill>
                                <a:srgbClr val="0070C0"/>
                              </a:solidFill>
                              <a:latin typeface="Cambria Math" panose="02040503050406030204" pitchFamily="18" charset="0"/>
                            </a:rPr>
                            <m:t>′</m:t>
                          </m:r>
                        </m:sup>
                      </m:sSup>
                      <m:d>
                        <m:dPr>
                          <m:ctrlPr>
                            <a:rPr lang="ar-AE" sz="2400" b="1" i="1">
                              <a:solidFill>
                                <a:srgbClr val="0070C0"/>
                              </a:solidFill>
                              <a:latin typeface="Cambria Math" panose="02040503050406030204" pitchFamily="18" charset="0"/>
                            </a:rPr>
                          </m:ctrlPr>
                        </m:dPr>
                        <m:e>
                          <m:r>
                            <a:rPr lang="ar-AE" sz="2400" b="1" i="1">
                              <a:solidFill>
                                <a:srgbClr val="0070C0"/>
                              </a:solidFill>
                              <a:latin typeface="Cambria Math" panose="02040503050406030204" pitchFamily="18" charset="0"/>
                            </a:rPr>
                            <m:t>𝒙</m:t>
                          </m:r>
                        </m:e>
                      </m:d>
                      <m:r>
                        <a:rPr lang="ar-AE" sz="2400" b="1" i="0">
                          <a:solidFill>
                            <a:srgbClr val="0070C0"/>
                          </a:solidFill>
                          <a:latin typeface="Cambria Math" panose="02040503050406030204" pitchFamily="18" charset="0"/>
                        </a:rPr>
                        <m:t>=</m:t>
                      </m:r>
                      <m:r>
                        <a:rPr lang="ar-AE" sz="2400" b="1" i="0">
                          <a:solidFill>
                            <a:srgbClr val="0070C0"/>
                          </a:solidFill>
                          <a:latin typeface="Cambria Math" panose="02040503050406030204" pitchFamily="18" charset="0"/>
                        </a:rPr>
                        <m:t>𝟎</m:t>
                      </m:r>
                      <m:r>
                        <a:rPr lang="ar-AE" sz="2400" b="1" i="0">
                          <a:solidFill>
                            <a:srgbClr val="0070C0"/>
                          </a:solidFill>
                          <a:latin typeface="Cambria Math" panose="02040503050406030204" pitchFamily="18" charset="0"/>
                        </a:rPr>
                        <m:t> </m:t>
                      </m:r>
                      <m:r>
                        <a:rPr lang="en-US" sz="2400" b="1" i="0">
                          <a:solidFill>
                            <a:srgbClr val="0070C0"/>
                          </a:solidFill>
                          <a:latin typeface="Cambria Math" panose="02040503050406030204" pitchFamily="18" charset="0"/>
                        </a:rPr>
                        <m:t>𝐲</m:t>
                      </m:r>
                      <m:r>
                        <a:rPr lang="en-US" sz="2400" b="1" i="0">
                          <a:solidFill>
                            <a:srgbClr val="0070C0"/>
                          </a:solidFill>
                          <a:latin typeface="Cambria Math" panose="02040503050406030204" pitchFamily="18" charset="0"/>
                        </a:rPr>
                        <m:t> </m:t>
                      </m:r>
                      <m:sSup>
                        <m:sSupPr>
                          <m:ctrlPr>
                            <a:rPr lang="ar-AE" sz="2400" b="1" i="1">
                              <a:solidFill>
                                <a:srgbClr val="0070C0"/>
                              </a:solidFill>
                              <a:latin typeface="Cambria Math" panose="02040503050406030204" pitchFamily="18" charset="0"/>
                            </a:rPr>
                          </m:ctrlPr>
                        </m:sSupPr>
                        <m:e>
                          <m:r>
                            <a:rPr lang="ar-AE" sz="2400" b="1" i="1">
                              <a:solidFill>
                                <a:srgbClr val="0070C0"/>
                              </a:solidFill>
                              <a:latin typeface="Cambria Math" panose="02040503050406030204" pitchFamily="18" charset="0"/>
                            </a:rPr>
                            <m:t>𝑩</m:t>
                          </m:r>
                        </m:e>
                        <m:sup>
                          <m:r>
                            <a:rPr lang="ar-AE" sz="2400" b="1" i="0">
                              <a:solidFill>
                                <a:srgbClr val="0070C0"/>
                              </a:solidFill>
                              <a:latin typeface="Cambria Math" panose="02040503050406030204" pitchFamily="18" charset="0"/>
                            </a:rPr>
                            <m:t>′′</m:t>
                          </m:r>
                        </m:sup>
                      </m:sSup>
                      <m:d>
                        <m:dPr>
                          <m:ctrlPr>
                            <a:rPr lang="ar-AE" sz="2400" b="1" i="1">
                              <a:solidFill>
                                <a:srgbClr val="0070C0"/>
                              </a:solidFill>
                              <a:latin typeface="Cambria Math" panose="02040503050406030204" pitchFamily="18" charset="0"/>
                            </a:rPr>
                          </m:ctrlPr>
                        </m:dPr>
                        <m:e>
                          <m:r>
                            <a:rPr lang="ar-AE" sz="2400" b="1" i="1">
                              <a:solidFill>
                                <a:srgbClr val="0070C0"/>
                              </a:solidFill>
                              <a:latin typeface="Cambria Math" panose="02040503050406030204" pitchFamily="18" charset="0"/>
                            </a:rPr>
                            <m:t>𝒙</m:t>
                          </m:r>
                        </m:e>
                      </m:d>
                      <m:r>
                        <a:rPr lang="ar-AE" sz="2400" b="1" i="0">
                          <a:solidFill>
                            <a:srgbClr val="0070C0"/>
                          </a:solidFill>
                          <a:latin typeface="Cambria Math" panose="02040503050406030204" pitchFamily="18" charset="0"/>
                        </a:rPr>
                        <m:t>&lt;</m:t>
                      </m:r>
                      <m:r>
                        <a:rPr lang="ar-AE" sz="2400" b="1" i="0">
                          <a:solidFill>
                            <a:srgbClr val="0070C0"/>
                          </a:solidFill>
                          <a:latin typeface="Cambria Math" panose="02040503050406030204" pitchFamily="18" charset="0"/>
                        </a:rPr>
                        <m:t>𝟎</m:t>
                      </m:r>
                    </m:oMath>
                  </m:oMathPara>
                </a14:m>
                <a:endParaRPr lang="ar-AE" sz="2400" b="1" i="0" dirty="0">
                  <a:solidFill>
                    <a:srgbClr val="000000"/>
                  </a:solidFill>
                  <a:effectLst/>
                  <a:latin typeface="Montserrat" panose="00000500000000000000" pitchFamily="2" charset="0"/>
                </a:endParaRPr>
              </a:p>
            </p:txBody>
          </p:sp>
        </mc:Choice>
        <mc:Fallback>
          <p:sp>
            <p:nvSpPr>
              <p:cNvPr id="4" name="TextBox 3">
                <a:extLst>
                  <a:ext uri="{FF2B5EF4-FFF2-40B4-BE49-F238E27FC236}">
                    <a16:creationId xmlns:a16="http://schemas.microsoft.com/office/drawing/2014/main" id="{80A104BF-9B31-D01E-E4E6-148D02752BE5}"/>
                  </a:ext>
                </a:extLst>
              </p:cNvPr>
              <p:cNvSpPr txBox="1">
                <a:spLocks noRot="1" noChangeAspect="1" noMove="1" noResize="1" noEditPoints="1" noAdjustHandles="1" noChangeArrowheads="1" noChangeShapeType="1" noTextEdit="1"/>
              </p:cNvSpPr>
              <p:nvPr/>
            </p:nvSpPr>
            <p:spPr>
              <a:xfrm>
                <a:off x="689113" y="1293800"/>
                <a:ext cx="6911975" cy="4639732"/>
              </a:xfrm>
              <a:prstGeom prst="rect">
                <a:avLst/>
              </a:prstGeom>
              <a:blipFill>
                <a:blip r:embed="rId3"/>
                <a:stretch>
                  <a:fillRect l="-1320" t="-786" b="-262"/>
                </a:stretch>
              </a:blipFill>
              <a:ln>
                <a:solidFill>
                  <a:schemeClr val="tx2">
                    <a:lumMod val="60000"/>
                    <a:lumOff val="40000"/>
                  </a:schemeClr>
                </a:solidFill>
              </a:ln>
            </p:spPr>
            <p:txBody>
              <a:bodyPr/>
              <a:lstStyle/>
              <a:p>
                <a:r>
                  <a:rPr lang="en-US">
                    <a:noFill/>
                  </a:rPr>
                  <a:t> </a:t>
                </a:r>
              </a:p>
            </p:txBody>
          </p:sp>
        </mc:Fallback>
      </mc:AlternateContent>
    </p:spTree>
    <p:extLst>
      <p:ext uri="{BB962C8B-B14F-4D97-AF65-F5344CB8AC3E}">
        <p14:creationId xmlns:p14="http://schemas.microsoft.com/office/powerpoint/2010/main" val="38206769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51526-0038-CEF4-DD1E-99ECA4A0C308}"/>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F3B75697-6823-9438-80EA-0511CFC20C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8A70AE7F-B5DF-4B97-AA43-50696C500744}"/>
                  </a:ext>
                </a:extLst>
              </p:cNvPr>
              <p:cNvSpPr txBox="1"/>
              <p:nvPr/>
            </p:nvSpPr>
            <p:spPr>
              <a:xfrm>
                <a:off x="663575" y="932162"/>
                <a:ext cx="6934200" cy="4993675"/>
              </a:xfrm>
              <a:prstGeom prst="rect">
                <a:avLst/>
              </a:prstGeom>
              <a:solidFill>
                <a:schemeClr val="accent6">
                  <a:lumMod val="20000"/>
                  <a:lumOff val="80000"/>
                </a:schemeClr>
              </a:solidFill>
              <a:ln>
                <a:solidFill>
                  <a:schemeClr val="accent1"/>
                </a:solidFill>
              </a:ln>
            </p:spPr>
            <p:txBody>
              <a:bodyPr wrap="square">
                <a:spAutoFit/>
              </a:bodyPr>
              <a:lstStyle/>
              <a:p>
                <a:pPr algn="l">
                  <a:spcAft>
                    <a:spcPts val="1500"/>
                  </a:spcAft>
                  <a:buNone/>
                </a:pPr>
                <a:r>
                  <a:rPr lang="en-US" sz="2000" b="1" i="0" dirty="0">
                    <a:solidFill>
                      <a:srgbClr val="C00000"/>
                    </a:solidFill>
                    <a:effectLst/>
                    <a:latin typeface="Montserrat" panose="00000500000000000000" pitchFamily="2" charset="0"/>
                  </a:rPr>
                  <a:t>Ejemplo </a:t>
                </a:r>
                <a:r>
                  <a:rPr lang="en-US" sz="2000" b="1" i="0" dirty="0" err="1">
                    <a:solidFill>
                      <a:srgbClr val="C00000"/>
                    </a:solidFill>
                    <a:effectLst/>
                    <a:latin typeface="Montserrat" panose="00000500000000000000" pitchFamily="2" charset="0"/>
                  </a:rPr>
                  <a:t>práctico</a:t>
                </a:r>
                <a:r>
                  <a:rPr lang="en-US" sz="2000" b="1" i="0" dirty="0">
                    <a:solidFill>
                      <a:srgbClr val="C00000"/>
                    </a:solidFill>
                    <a:effectLst/>
                    <a:latin typeface="Montserrat" panose="00000500000000000000" pitchFamily="2" charset="0"/>
                  </a:rPr>
                  <a:t>: DERIVADA (</a:t>
                </a:r>
                <a:r>
                  <a:rPr lang="en-US" sz="2000" b="1" i="0" dirty="0" err="1">
                    <a:solidFill>
                      <a:srgbClr val="C00000"/>
                    </a:solidFill>
                    <a:effectLst/>
                    <a:latin typeface="Montserrat" panose="00000500000000000000" pitchFamily="2" charset="0"/>
                  </a:rPr>
                  <a:t>maximización</a:t>
                </a:r>
                <a:r>
                  <a:rPr lang="en-US" sz="2000" b="1" i="0" dirty="0">
                    <a:solidFill>
                      <a:srgbClr val="C00000"/>
                    </a:solidFill>
                    <a:effectLst/>
                    <a:latin typeface="Montserrat" panose="00000500000000000000" pitchFamily="2" charset="0"/>
                  </a:rPr>
                  <a:t>)</a:t>
                </a:r>
              </a:p>
              <a:p>
                <a:pPr algn="l">
                  <a:spcAft>
                    <a:spcPts val="1500"/>
                  </a:spcAft>
                  <a:buNone/>
                </a:pPr>
                <a:r>
                  <a:rPr lang="en-US" sz="2000" b="1" i="0" dirty="0">
                    <a:solidFill>
                      <a:srgbClr val="002060"/>
                    </a:solidFill>
                    <a:effectLst/>
                    <a:latin typeface="Montserrat" panose="00000500000000000000" pitchFamily="2" charset="0"/>
                  </a:rPr>
                  <a:t>Si      </a:t>
                </a:r>
                <a:r>
                  <a:rPr lang="en-US" sz="2000" b="1" i="0" dirty="0" err="1">
                    <a:solidFill>
                      <a:srgbClr val="0070C0"/>
                    </a:solidFill>
                    <a:effectLst/>
                    <a:latin typeface="Montserrat" panose="00000500000000000000" pitchFamily="2" charset="0"/>
                  </a:rPr>
                  <a:t>Beneficio</a:t>
                </a:r>
                <a:r>
                  <a:rPr lang="en-US" sz="2000" b="1" i="0" dirty="0">
                    <a:solidFill>
                      <a:srgbClr val="0070C0"/>
                    </a:solidFill>
                    <a:effectLst/>
                    <a:latin typeface="Montserrat" panose="00000500000000000000" pitchFamily="2" charset="0"/>
                  </a:rPr>
                  <a:t> es    B = </a:t>
                </a:r>
                <a:r>
                  <a:rPr lang="en-US" sz="2000" b="1" i="1" dirty="0">
                    <a:solidFill>
                      <a:srgbClr val="0070C0"/>
                    </a:solidFill>
                    <a:effectLst/>
                    <a:latin typeface="Montserrat" panose="00000500000000000000" pitchFamily="2" charset="0"/>
                  </a:rPr>
                  <a:t>I</a:t>
                </a:r>
                <a:r>
                  <a:rPr lang="en-US" sz="2000" b="1" i="0" dirty="0">
                    <a:solidFill>
                      <a:srgbClr val="0070C0"/>
                    </a:solidFill>
                    <a:effectLst/>
                    <a:latin typeface="Montserrat" panose="00000500000000000000" pitchFamily="2" charset="0"/>
                  </a:rPr>
                  <a:t>(X) - C(X)</a:t>
                </a:r>
              </a:p>
              <a:p>
                <a:pPr algn="l">
                  <a:buNone/>
                </a:pPr>
                <a14:m>
                  <m:oMath xmlns:m="http://schemas.openxmlformats.org/officeDocument/2006/math">
                    <m:r>
                      <a:rPr lang="en-US" sz="2400" b="1" i="1" smtClean="0">
                        <a:solidFill>
                          <a:srgbClr val="7030A0"/>
                        </a:solidFill>
                        <a:latin typeface="Cambria Math" panose="02040503050406030204" pitchFamily="18" charset="0"/>
                      </a:rPr>
                      <m:t>𝑰</m:t>
                    </m:r>
                    <m:d>
                      <m:dPr>
                        <m:ctrlPr>
                          <a:rPr lang="ar-AE" sz="2400" b="1" i="1">
                            <a:solidFill>
                              <a:srgbClr val="7030A0"/>
                            </a:solidFill>
                            <a:latin typeface="Cambria Math" panose="02040503050406030204" pitchFamily="18" charset="0"/>
                          </a:rPr>
                        </m:ctrlPr>
                      </m:dPr>
                      <m:e>
                        <m:r>
                          <a:rPr lang="ar-AE" sz="2400" b="1" i="1">
                            <a:solidFill>
                              <a:srgbClr val="7030A0"/>
                            </a:solidFill>
                            <a:latin typeface="Cambria Math" panose="02040503050406030204" pitchFamily="18" charset="0"/>
                          </a:rPr>
                          <m:t>𝒙</m:t>
                        </m:r>
                      </m:e>
                    </m:d>
                    <m:r>
                      <a:rPr lang="ar-AE" sz="2400" b="1" i="0">
                        <a:solidFill>
                          <a:srgbClr val="7030A0"/>
                        </a:solidFill>
                        <a:latin typeface="Cambria Math" panose="02040503050406030204" pitchFamily="18" charset="0"/>
                      </a:rPr>
                      <m:t>=</m:t>
                    </m:r>
                    <m:r>
                      <a:rPr lang="ar-AE" sz="2400" b="1" i="0">
                        <a:solidFill>
                          <a:srgbClr val="7030A0"/>
                        </a:solidFill>
                        <a:latin typeface="Cambria Math" panose="02040503050406030204" pitchFamily="18" charset="0"/>
                      </a:rPr>
                      <m:t>𝟖𝟎</m:t>
                    </m:r>
                    <m:r>
                      <a:rPr lang="ar-AE" sz="2400" b="1" i="1">
                        <a:solidFill>
                          <a:srgbClr val="7030A0"/>
                        </a:solidFill>
                        <a:latin typeface="Cambria Math" panose="02040503050406030204" pitchFamily="18" charset="0"/>
                      </a:rPr>
                      <m:t>𝒙</m:t>
                    </m:r>
                    <m:r>
                      <a:rPr lang="es-EC" sz="2400" b="1" i="1" smtClean="0">
                        <a:solidFill>
                          <a:srgbClr val="7030A0"/>
                        </a:solidFill>
                        <a:latin typeface="Cambria Math" panose="02040503050406030204" pitchFamily="18" charset="0"/>
                      </a:rPr>
                      <m:t>     </m:t>
                    </m:r>
                    <m:r>
                      <a:rPr lang="ar-AE" sz="2400" i="1">
                        <a:solidFill>
                          <a:srgbClr val="002060"/>
                        </a:solidFill>
                        <a:latin typeface="Cambria Math" panose="02040503050406030204" pitchFamily="18" charset="0"/>
                      </a:rPr>
                      <m:t>𝑦</m:t>
                    </m:r>
                  </m:oMath>
                </a14:m>
                <a:r>
                  <a:rPr lang="ar-AE" sz="2400" b="0" i="0" dirty="0">
                    <a:solidFill>
                      <a:srgbClr val="002060"/>
                    </a:solidFill>
                    <a:effectLst/>
                    <a:latin typeface="Montserrat" panose="00000500000000000000" pitchFamily="2" charset="0"/>
                  </a:rPr>
                  <a:t> </a:t>
                </a:r>
                <a14:m>
                  <m:oMath xmlns:m="http://schemas.openxmlformats.org/officeDocument/2006/math">
                    <m:r>
                      <a:rPr lang="es-EC" sz="2400" b="0" i="0" smtClean="0">
                        <a:solidFill>
                          <a:srgbClr val="002060"/>
                        </a:solidFill>
                        <a:latin typeface="Cambria Math" panose="02040503050406030204" pitchFamily="18" charset="0"/>
                      </a:rPr>
                      <m:t>     </m:t>
                    </m:r>
                    <m:r>
                      <a:rPr lang="ar-AE" sz="2400" b="1" i="1" smtClean="0">
                        <a:solidFill>
                          <a:srgbClr val="00B050"/>
                        </a:solidFill>
                        <a:latin typeface="Cambria Math" panose="02040503050406030204" pitchFamily="18" charset="0"/>
                      </a:rPr>
                      <m:t>𝑪</m:t>
                    </m:r>
                    <m:d>
                      <m:dPr>
                        <m:ctrlPr>
                          <a:rPr lang="ar-AE" sz="2400" b="1" i="1">
                            <a:solidFill>
                              <a:srgbClr val="00B050"/>
                            </a:solidFill>
                            <a:latin typeface="Cambria Math" panose="02040503050406030204" pitchFamily="18" charset="0"/>
                          </a:rPr>
                        </m:ctrlPr>
                      </m:dPr>
                      <m:e>
                        <m:r>
                          <a:rPr lang="ar-AE" sz="2400" b="1" i="1">
                            <a:solidFill>
                              <a:srgbClr val="00B050"/>
                            </a:solidFill>
                            <a:latin typeface="Cambria Math" panose="02040503050406030204" pitchFamily="18" charset="0"/>
                          </a:rPr>
                          <m:t>𝒙</m:t>
                        </m:r>
                      </m:e>
                    </m:d>
                    <m:r>
                      <a:rPr lang="ar-AE" sz="2400" b="1" i="0">
                        <a:solidFill>
                          <a:srgbClr val="00B050"/>
                        </a:solidFill>
                        <a:latin typeface="Cambria Math" panose="02040503050406030204" pitchFamily="18" charset="0"/>
                      </a:rPr>
                      <m:t>=</m:t>
                    </m:r>
                    <m:r>
                      <a:rPr lang="ar-AE" sz="2400" b="1" i="0">
                        <a:solidFill>
                          <a:srgbClr val="00B050"/>
                        </a:solidFill>
                        <a:latin typeface="Cambria Math" panose="02040503050406030204" pitchFamily="18" charset="0"/>
                      </a:rPr>
                      <m:t>𝟏𝟎</m:t>
                    </m:r>
                    <m:sSup>
                      <m:sSupPr>
                        <m:ctrlPr>
                          <a:rPr lang="ar-AE" sz="2400" b="1" i="1">
                            <a:solidFill>
                              <a:srgbClr val="00B050"/>
                            </a:solidFill>
                            <a:latin typeface="Cambria Math" panose="02040503050406030204" pitchFamily="18" charset="0"/>
                          </a:rPr>
                        </m:ctrlPr>
                      </m:sSupPr>
                      <m:e>
                        <m:r>
                          <a:rPr lang="ar-AE" sz="2400" b="1" i="1">
                            <a:solidFill>
                              <a:srgbClr val="00B050"/>
                            </a:solidFill>
                            <a:latin typeface="Cambria Math" panose="02040503050406030204" pitchFamily="18" charset="0"/>
                          </a:rPr>
                          <m:t>𝒙</m:t>
                        </m:r>
                      </m:e>
                      <m:sup>
                        <m:r>
                          <a:rPr lang="ar-AE" sz="2400" b="1" i="0">
                            <a:solidFill>
                              <a:srgbClr val="00B050"/>
                            </a:solidFill>
                            <a:latin typeface="Cambria Math" panose="02040503050406030204" pitchFamily="18" charset="0"/>
                          </a:rPr>
                          <m:t>𝟐</m:t>
                        </m:r>
                      </m:sup>
                    </m:sSup>
                    <m:r>
                      <a:rPr lang="ar-AE" sz="2400" b="1" i="0">
                        <a:solidFill>
                          <a:srgbClr val="00B050"/>
                        </a:solidFill>
                        <a:latin typeface="Cambria Math" panose="02040503050406030204" pitchFamily="18" charset="0"/>
                      </a:rPr>
                      <m:t>+</m:t>
                    </m:r>
                    <m:r>
                      <a:rPr lang="ar-AE" sz="2400" b="1" i="0">
                        <a:solidFill>
                          <a:srgbClr val="00B050"/>
                        </a:solidFill>
                        <a:latin typeface="Cambria Math" panose="02040503050406030204" pitchFamily="18" charset="0"/>
                      </a:rPr>
                      <m:t>𝟐𝟎</m:t>
                    </m:r>
                    <m:r>
                      <a:rPr lang="ar-AE" sz="2400" b="1" i="1">
                        <a:solidFill>
                          <a:srgbClr val="00B050"/>
                        </a:solidFill>
                        <a:latin typeface="Cambria Math" panose="02040503050406030204" pitchFamily="18" charset="0"/>
                      </a:rPr>
                      <m:t>𝒙</m:t>
                    </m:r>
                  </m:oMath>
                </a14:m>
                <a:endParaRPr lang="ar-AE" sz="2400" b="1" i="0" dirty="0">
                  <a:solidFill>
                    <a:srgbClr val="00B050"/>
                  </a:solidFill>
                  <a:effectLst/>
                  <a:latin typeface="Montserrat" panose="00000500000000000000" pitchFamily="2" charset="0"/>
                </a:endParaRPr>
              </a:p>
              <a:p>
                <a:pPr algn="l">
                  <a:spcAft>
                    <a:spcPts val="1500"/>
                  </a:spcAft>
                  <a:buNone/>
                </a:pPr>
                <a:r>
                  <a:rPr lang="en-US" sz="2400" b="0" i="0" dirty="0" err="1">
                    <a:solidFill>
                      <a:srgbClr val="002060"/>
                    </a:solidFill>
                    <a:effectLst/>
                    <a:latin typeface="Montserrat" panose="00000500000000000000" pitchFamily="2" charset="0"/>
                  </a:rPr>
                  <a:t>entonces</a:t>
                </a:r>
                <a:endParaRPr lang="en-US" sz="2400" b="0" i="0" dirty="0">
                  <a:solidFill>
                    <a:srgbClr val="002060"/>
                  </a:solidFill>
                  <a:effectLst/>
                  <a:latin typeface="Montserrat" panose="00000500000000000000" pitchFamily="2" charset="0"/>
                </a:endParaRPr>
              </a:p>
              <a:p>
                <a:pPr algn="l">
                  <a:buNone/>
                </a:pPr>
                <a14:m>
                  <m:oMathPara xmlns:m="http://schemas.openxmlformats.org/officeDocument/2006/math">
                    <m:oMathParaPr>
                      <m:jc m:val="centerGroup"/>
                    </m:oMathParaPr>
                    <m:oMath xmlns:m="http://schemas.openxmlformats.org/officeDocument/2006/math">
                      <m:r>
                        <a:rPr lang="en-US" sz="2400" i="1">
                          <a:solidFill>
                            <a:srgbClr val="002060"/>
                          </a:solidFill>
                          <a:latin typeface="Cambria Math" panose="02040503050406030204" pitchFamily="18" charset="0"/>
                        </a:rPr>
                        <m:t>𝐵</m:t>
                      </m:r>
                      <m:d>
                        <m:dPr>
                          <m:ctrlPr>
                            <a:rPr lang="ar-AE" sz="2400" i="1">
                              <a:solidFill>
                                <a:srgbClr val="002060"/>
                              </a:solidFill>
                              <a:latin typeface="Cambria Math" panose="02040503050406030204" pitchFamily="18" charset="0"/>
                            </a:rPr>
                          </m:ctrlPr>
                        </m:dPr>
                        <m:e>
                          <m:r>
                            <a:rPr lang="ar-AE" sz="2400" i="1">
                              <a:solidFill>
                                <a:srgbClr val="002060"/>
                              </a:solidFill>
                              <a:latin typeface="Cambria Math" panose="02040503050406030204" pitchFamily="18" charset="0"/>
                            </a:rPr>
                            <m:t>𝑥</m:t>
                          </m:r>
                        </m:e>
                      </m:d>
                      <m:r>
                        <a:rPr lang="ar-AE" sz="2400" i="0">
                          <a:solidFill>
                            <a:srgbClr val="002060"/>
                          </a:solidFill>
                          <a:latin typeface="Cambria Math" panose="02040503050406030204" pitchFamily="18" charset="0"/>
                        </a:rPr>
                        <m:t>=</m:t>
                      </m:r>
                      <m:r>
                        <a:rPr lang="ar-AE" sz="2400" i="0">
                          <a:solidFill>
                            <a:srgbClr val="002060"/>
                          </a:solidFill>
                          <a:latin typeface="Cambria Math" panose="02040503050406030204" pitchFamily="18" charset="0"/>
                        </a:rPr>
                        <m:t>80</m:t>
                      </m:r>
                      <m:r>
                        <a:rPr lang="ar-AE" sz="2400" i="1">
                          <a:solidFill>
                            <a:srgbClr val="002060"/>
                          </a:solidFill>
                          <a:latin typeface="Cambria Math" panose="02040503050406030204" pitchFamily="18" charset="0"/>
                        </a:rPr>
                        <m:t>𝑥</m:t>
                      </m:r>
                      <m:r>
                        <a:rPr lang="ar-AE" sz="2400" i="0">
                          <a:solidFill>
                            <a:srgbClr val="002060"/>
                          </a:solidFill>
                          <a:latin typeface="Cambria Math" panose="02040503050406030204" pitchFamily="18" charset="0"/>
                        </a:rPr>
                        <m:t>−</m:t>
                      </m:r>
                      <m:r>
                        <a:rPr lang="ar-AE" sz="2400" i="0">
                          <a:solidFill>
                            <a:srgbClr val="002060"/>
                          </a:solidFill>
                          <a:latin typeface="Cambria Math" panose="02040503050406030204" pitchFamily="18" charset="0"/>
                        </a:rPr>
                        <m:t>10</m:t>
                      </m:r>
                      <m:sSup>
                        <m:sSupPr>
                          <m:ctrlPr>
                            <a:rPr lang="ar-AE" sz="2400" i="1">
                              <a:solidFill>
                                <a:srgbClr val="002060"/>
                              </a:solidFill>
                              <a:latin typeface="Cambria Math" panose="02040503050406030204" pitchFamily="18" charset="0"/>
                            </a:rPr>
                          </m:ctrlPr>
                        </m:sSupPr>
                        <m:e>
                          <m:r>
                            <a:rPr lang="ar-AE" sz="2400" i="1">
                              <a:solidFill>
                                <a:srgbClr val="002060"/>
                              </a:solidFill>
                              <a:latin typeface="Cambria Math" panose="02040503050406030204" pitchFamily="18" charset="0"/>
                            </a:rPr>
                            <m:t>𝑥</m:t>
                          </m:r>
                        </m:e>
                        <m:sup>
                          <m:r>
                            <a:rPr lang="ar-AE" sz="2400" i="0">
                              <a:solidFill>
                                <a:srgbClr val="002060"/>
                              </a:solidFill>
                              <a:latin typeface="Cambria Math" panose="02040503050406030204" pitchFamily="18" charset="0"/>
                            </a:rPr>
                            <m:t>2</m:t>
                          </m:r>
                        </m:sup>
                      </m:sSup>
                      <m:r>
                        <a:rPr lang="ar-AE" sz="2400" i="0">
                          <a:solidFill>
                            <a:srgbClr val="002060"/>
                          </a:solidFill>
                          <a:latin typeface="Cambria Math" panose="02040503050406030204" pitchFamily="18" charset="0"/>
                        </a:rPr>
                        <m:t>−</m:t>
                      </m:r>
                      <m:r>
                        <a:rPr lang="ar-AE" sz="2400" i="0">
                          <a:solidFill>
                            <a:srgbClr val="002060"/>
                          </a:solidFill>
                          <a:latin typeface="Cambria Math" panose="02040503050406030204" pitchFamily="18" charset="0"/>
                        </a:rPr>
                        <m:t>20</m:t>
                      </m:r>
                      <m:r>
                        <a:rPr lang="ar-AE" sz="2400" i="1">
                          <a:solidFill>
                            <a:srgbClr val="002060"/>
                          </a:solidFill>
                          <a:latin typeface="Cambria Math" panose="02040503050406030204" pitchFamily="18" charset="0"/>
                        </a:rPr>
                        <m:t>𝑥</m:t>
                      </m:r>
                      <m:r>
                        <a:rPr lang="ar-AE" sz="2400" i="0">
                          <a:solidFill>
                            <a:srgbClr val="002060"/>
                          </a:solidFill>
                          <a:latin typeface="Cambria Math" panose="02040503050406030204" pitchFamily="18" charset="0"/>
                        </a:rPr>
                        <m:t>=</m:t>
                      </m:r>
                      <m:r>
                        <a:rPr lang="ar-AE" sz="2400" i="0" smtClean="0">
                          <a:solidFill>
                            <a:srgbClr val="C00000"/>
                          </a:solidFill>
                          <a:latin typeface="Cambria Math" panose="02040503050406030204" pitchFamily="18" charset="0"/>
                        </a:rPr>
                        <m:t>−</m:t>
                      </m:r>
                      <m:r>
                        <a:rPr lang="ar-AE" sz="2400" i="0" smtClean="0">
                          <a:solidFill>
                            <a:srgbClr val="C00000"/>
                          </a:solidFill>
                          <a:latin typeface="Cambria Math" panose="02040503050406030204" pitchFamily="18" charset="0"/>
                        </a:rPr>
                        <m:t>10</m:t>
                      </m:r>
                      <m:sSup>
                        <m:sSupPr>
                          <m:ctrlPr>
                            <a:rPr lang="ar-AE" sz="2400" i="1">
                              <a:solidFill>
                                <a:srgbClr val="C00000"/>
                              </a:solidFill>
                              <a:latin typeface="Cambria Math" panose="02040503050406030204" pitchFamily="18" charset="0"/>
                            </a:rPr>
                          </m:ctrlPr>
                        </m:sSupPr>
                        <m:e>
                          <m:r>
                            <a:rPr lang="ar-AE" sz="2400" i="1">
                              <a:solidFill>
                                <a:srgbClr val="C00000"/>
                              </a:solidFill>
                              <a:latin typeface="Cambria Math" panose="02040503050406030204" pitchFamily="18" charset="0"/>
                            </a:rPr>
                            <m:t>𝑥</m:t>
                          </m:r>
                        </m:e>
                        <m:sup>
                          <m:r>
                            <a:rPr lang="ar-AE" sz="2400" i="0">
                              <a:solidFill>
                                <a:srgbClr val="C00000"/>
                              </a:solidFill>
                              <a:latin typeface="Cambria Math" panose="02040503050406030204" pitchFamily="18" charset="0"/>
                            </a:rPr>
                            <m:t>2</m:t>
                          </m:r>
                        </m:sup>
                      </m:sSup>
                      <m:r>
                        <a:rPr lang="ar-AE" sz="2400" i="0">
                          <a:solidFill>
                            <a:srgbClr val="C00000"/>
                          </a:solidFill>
                          <a:latin typeface="Cambria Math" panose="02040503050406030204" pitchFamily="18" charset="0"/>
                        </a:rPr>
                        <m:t>+</m:t>
                      </m:r>
                      <m:r>
                        <a:rPr lang="ar-AE" sz="2400" i="0">
                          <a:solidFill>
                            <a:srgbClr val="C00000"/>
                          </a:solidFill>
                          <a:latin typeface="Cambria Math" panose="02040503050406030204" pitchFamily="18" charset="0"/>
                        </a:rPr>
                        <m:t>60</m:t>
                      </m:r>
                      <m:r>
                        <a:rPr lang="ar-AE" sz="2400" i="1">
                          <a:solidFill>
                            <a:srgbClr val="C00000"/>
                          </a:solidFill>
                          <a:latin typeface="Cambria Math" panose="02040503050406030204" pitchFamily="18" charset="0"/>
                        </a:rPr>
                        <m:t>𝑥</m:t>
                      </m:r>
                    </m:oMath>
                  </m:oMathPara>
                </a14:m>
                <a:endParaRPr lang="ar-AE" sz="2400" b="0" i="0" dirty="0">
                  <a:solidFill>
                    <a:srgbClr val="C00000"/>
                  </a:solidFill>
                  <a:effectLst/>
                  <a:latin typeface="Montserrat" panose="00000500000000000000" pitchFamily="2" charset="0"/>
                </a:endParaRPr>
              </a:p>
              <a:p>
                <a:pPr algn="l">
                  <a:spcAft>
                    <a:spcPts val="1500"/>
                  </a:spcAft>
                  <a:buNone/>
                </a:pPr>
                <a:endParaRPr lang="en-US" sz="2400" b="1" i="0" dirty="0">
                  <a:solidFill>
                    <a:srgbClr val="002060"/>
                  </a:solidFill>
                  <a:effectLst/>
                  <a:latin typeface="Montserrat" panose="00000500000000000000" pitchFamily="2" charset="0"/>
                </a:endParaRPr>
              </a:p>
              <a:p>
                <a:pPr algn="l">
                  <a:spcAft>
                    <a:spcPts val="1500"/>
                  </a:spcAft>
                  <a:buNone/>
                </a:pPr>
                <a:r>
                  <a:rPr lang="en-US" sz="2400" b="1" i="0" dirty="0" err="1">
                    <a:solidFill>
                      <a:srgbClr val="002060"/>
                    </a:solidFill>
                    <a:effectLst/>
                    <a:latin typeface="Montserrat" panose="00000500000000000000" pitchFamily="2" charset="0"/>
                  </a:rPr>
                  <a:t>Derivando</a:t>
                </a:r>
                <a:r>
                  <a:rPr lang="en-US" sz="2400" b="1" i="0" dirty="0">
                    <a:solidFill>
                      <a:srgbClr val="002060"/>
                    </a:solidFill>
                    <a:effectLst/>
                    <a:latin typeface="Montserrat" panose="00000500000000000000" pitchFamily="2" charset="0"/>
                  </a:rPr>
                  <a:t>:</a:t>
                </a:r>
              </a:p>
              <a:p>
                <a:pPr algn="l">
                  <a:buNone/>
                </a:pPr>
                <a14:m>
                  <m:oMathPara xmlns:m="http://schemas.openxmlformats.org/officeDocument/2006/math">
                    <m:oMathParaPr>
                      <m:jc m:val="centerGroup"/>
                    </m:oMathParaPr>
                    <m:oMath xmlns:m="http://schemas.openxmlformats.org/officeDocument/2006/math">
                      <m:sSup>
                        <m:sSupPr>
                          <m:ctrlPr>
                            <a:rPr lang="ar-AE" sz="2400" i="1">
                              <a:solidFill>
                                <a:srgbClr val="002060"/>
                              </a:solidFill>
                              <a:latin typeface="Cambria Math" panose="02040503050406030204" pitchFamily="18" charset="0"/>
                            </a:rPr>
                          </m:ctrlPr>
                        </m:sSupPr>
                        <m:e>
                          <m:r>
                            <a:rPr lang="ar-AE" sz="2400" i="1">
                              <a:solidFill>
                                <a:srgbClr val="002060"/>
                              </a:solidFill>
                              <a:latin typeface="Cambria Math" panose="02040503050406030204" pitchFamily="18" charset="0"/>
                            </a:rPr>
                            <m:t>𝐵</m:t>
                          </m:r>
                        </m:e>
                        <m:sup>
                          <m:r>
                            <a:rPr lang="ar-AE" sz="2400" i="0">
                              <a:solidFill>
                                <a:srgbClr val="002060"/>
                              </a:solidFill>
                              <a:latin typeface="Cambria Math" panose="02040503050406030204" pitchFamily="18" charset="0"/>
                            </a:rPr>
                            <m:t>′</m:t>
                          </m:r>
                        </m:sup>
                      </m:sSup>
                      <m:d>
                        <m:dPr>
                          <m:ctrlPr>
                            <a:rPr lang="ar-AE" sz="2400" i="1">
                              <a:solidFill>
                                <a:srgbClr val="002060"/>
                              </a:solidFill>
                              <a:latin typeface="Cambria Math" panose="02040503050406030204" pitchFamily="18" charset="0"/>
                            </a:rPr>
                          </m:ctrlPr>
                        </m:dPr>
                        <m:e>
                          <m:r>
                            <a:rPr lang="ar-AE" sz="2400" i="1">
                              <a:solidFill>
                                <a:srgbClr val="002060"/>
                              </a:solidFill>
                              <a:latin typeface="Cambria Math" panose="02040503050406030204" pitchFamily="18" charset="0"/>
                            </a:rPr>
                            <m:t>𝑥</m:t>
                          </m:r>
                        </m:e>
                      </m:d>
                      <m:r>
                        <a:rPr lang="ar-AE" sz="2400" i="0">
                          <a:solidFill>
                            <a:srgbClr val="002060"/>
                          </a:solidFill>
                          <a:latin typeface="Cambria Math" panose="02040503050406030204" pitchFamily="18" charset="0"/>
                        </a:rPr>
                        <m:t>=−</m:t>
                      </m:r>
                      <m:r>
                        <a:rPr lang="ar-AE" sz="2400" i="0">
                          <a:solidFill>
                            <a:srgbClr val="002060"/>
                          </a:solidFill>
                          <a:latin typeface="Cambria Math" panose="02040503050406030204" pitchFamily="18" charset="0"/>
                        </a:rPr>
                        <m:t>20</m:t>
                      </m:r>
                      <m:r>
                        <a:rPr lang="ar-AE" sz="2400" i="1">
                          <a:solidFill>
                            <a:srgbClr val="002060"/>
                          </a:solidFill>
                          <a:latin typeface="Cambria Math" panose="02040503050406030204" pitchFamily="18" charset="0"/>
                        </a:rPr>
                        <m:t>𝑥</m:t>
                      </m:r>
                      <m:r>
                        <a:rPr lang="ar-AE" sz="2400" i="0">
                          <a:solidFill>
                            <a:srgbClr val="002060"/>
                          </a:solidFill>
                          <a:latin typeface="Cambria Math" panose="02040503050406030204" pitchFamily="18" charset="0"/>
                        </a:rPr>
                        <m:t>+</m:t>
                      </m:r>
                      <m:r>
                        <a:rPr lang="ar-AE" sz="2400" i="0">
                          <a:solidFill>
                            <a:srgbClr val="002060"/>
                          </a:solidFill>
                          <a:latin typeface="Cambria Math" panose="02040503050406030204" pitchFamily="18" charset="0"/>
                        </a:rPr>
                        <m:t>60</m:t>
                      </m:r>
                      <m:r>
                        <a:rPr lang="ar-AE" sz="2400" i="0">
                          <a:solidFill>
                            <a:srgbClr val="002060"/>
                          </a:solidFill>
                          <a:latin typeface="Cambria Math" panose="02040503050406030204" pitchFamily="18" charset="0"/>
                        </a:rPr>
                        <m:t>=</m:t>
                      </m:r>
                      <m:r>
                        <a:rPr lang="ar-AE" sz="2400" i="0">
                          <a:solidFill>
                            <a:srgbClr val="002060"/>
                          </a:solidFill>
                          <a:latin typeface="Cambria Math" panose="02040503050406030204" pitchFamily="18" charset="0"/>
                        </a:rPr>
                        <m:t>0</m:t>
                      </m:r>
                      <m:r>
                        <a:rPr lang="ar-AE" sz="2400" i="0">
                          <a:solidFill>
                            <a:srgbClr val="002060"/>
                          </a:solidFill>
                          <a:latin typeface="Cambria Math" panose="02040503050406030204" pitchFamily="18" charset="0"/>
                        </a:rPr>
                        <m:t>⇒</m:t>
                      </m:r>
                      <m:r>
                        <a:rPr lang="ar-AE" sz="2400" i="1">
                          <a:solidFill>
                            <a:srgbClr val="002060"/>
                          </a:solidFill>
                          <a:latin typeface="Cambria Math" panose="02040503050406030204" pitchFamily="18" charset="0"/>
                        </a:rPr>
                        <m:t>𝑥</m:t>
                      </m:r>
                      <m:r>
                        <a:rPr lang="ar-AE" sz="2400" i="0">
                          <a:solidFill>
                            <a:srgbClr val="002060"/>
                          </a:solidFill>
                          <a:latin typeface="Cambria Math" panose="02040503050406030204" pitchFamily="18" charset="0"/>
                        </a:rPr>
                        <m:t>=</m:t>
                      </m:r>
                      <m:r>
                        <a:rPr lang="ar-AE" sz="2400" i="0">
                          <a:solidFill>
                            <a:srgbClr val="002060"/>
                          </a:solidFill>
                          <a:latin typeface="Cambria Math" panose="02040503050406030204" pitchFamily="18" charset="0"/>
                        </a:rPr>
                        <m:t>3</m:t>
                      </m:r>
                    </m:oMath>
                  </m:oMathPara>
                </a14:m>
                <a:endParaRPr lang="es-EC" sz="2400" b="0" i="0" dirty="0">
                  <a:solidFill>
                    <a:srgbClr val="002060"/>
                  </a:solidFill>
                  <a:effectLst/>
                  <a:latin typeface="Montserrat" panose="00000500000000000000" pitchFamily="2" charset="0"/>
                </a:endParaRPr>
              </a:p>
              <a:p>
                <a:pPr algn="l">
                  <a:buNone/>
                </a:pPr>
                <a:endParaRPr lang="ar-AE" sz="2400" b="0" i="0" dirty="0">
                  <a:solidFill>
                    <a:srgbClr val="002060"/>
                  </a:solidFill>
                  <a:effectLst/>
                  <a:latin typeface="Montserrat" panose="00000500000000000000" pitchFamily="2" charset="0"/>
                </a:endParaRPr>
              </a:p>
              <a:p>
                <a:pPr algn="l">
                  <a:spcAft>
                    <a:spcPts val="1500"/>
                  </a:spcAft>
                  <a:buNone/>
                </a:pPr>
                <a:r>
                  <a:rPr lang="en-US" sz="2400" b="0" i="0" dirty="0">
                    <a:solidFill>
                      <a:srgbClr val="002060"/>
                    </a:solidFill>
                    <a:effectLst/>
                    <a:latin typeface="Montserrat" panose="00000500000000000000" pitchFamily="2" charset="0"/>
                  </a:rPr>
                  <a:t>Por tanto, </a:t>
                </a:r>
                <a:r>
                  <a:rPr lang="en-US" sz="2400" b="0" i="0" dirty="0" err="1">
                    <a:solidFill>
                      <a:srgbClr val="002060"/>
                    </a:solidFill>
                    <a:effectLst/>
                    <a:latin typeface="Montserrat" panose="00000500000000000000" pitchFamily="2" charset="0"/>
                  </a:rPr>
                  <a:t>el</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beneficio</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máximo</a:t>
                </a:r>
                <a:r>
                  <a:rPr lang="en-US" sz="2400" b="0" i="0" dirty="0">
                    <a:solidFill>
                      <a:srgbClr val="002060"/>
                    </a:solidFill>
                    <a:effectLst/>
                    <a:latin typeface="Montserrat" panose="00000500000000000000" pitchFamily="2" charset="0"/>
                  </a:rPr>
                  <a:t> se </a:t>
                </a:r>
                <a:r>
                  <a:rPr lang="en-US" sz="2400" b="0" i="0" dirty="0" err="1">
                    <a:solidFill>
                      <a:srgbClr val="002060"/>
                    </a:solidFill>
                    <a:effectLst/>
                    <a:latin typeface="Montserrat" panose="00000500000000000000" pitchFamily="2" charset="0"/>
                  </a:rPr>
                  <a:t>obtiene</a:t>
                </a:r>
                <a:r>
                  <a:rPr lang="en-US" sz="2400" b="0" i="0" dirty="0">
                    <a:solidFill>
                      <a:srgbClr val="002060"/>
                    </a:solidFill>
                    <a:effectLst/>
                    <a:latin typeface="Montserrat" panose="00000500000000000000" pitchFamily="2" charset="0"/>
                  </a:rPr>
                  <a:t> al </a:t>
                </a:r>
                <a:r>
                  <a:rPr lang="en-US" sz="2400" b="0" i="0" dirty="0" err="1">
                    <a:solidFill>
                      <a:srgbClr val="002060"/>
                    </a:solidFill>
                    <a:effectLst/>
                    <a:latin typeface="Montserrat" panose="00000500000000000000" pitchFamily="2" charset="0"/>
                  </a:rPr>
                  <a:t>producir</a:t>
                </a:r>
                <a:r>
                  <a:rPr lang="en-US" sz="2400" b="0" i="0" dirty="0">
                    <a:solidFill>
                      <a:srgbClr val="002060"/>
                    </a:solidFill>
                    <a:effectLst/>
                    <a:latin typeface="Montserrat" panose="00000500000000000000" pitchFamily="2" charset="0"/>
                  </a:rPr>
                  <a:t> </a:t>
                </a:r>
                <a:r>
                  <a:rPr lang="en-US" sz="2400" b="1" i="0" dirty="0">
                    <a:solidFill>
                      <a:srgbClr val="0070C0"/>
                    </a:solidFill>
                    <a:effectLst/>
                    <a:latin typeface="Montserrat" panose="00000500000000000000" pitchFamily="2" charset="0"/>
                  </a:rPr>
                  <a:t>3 </a:t>
                </a:r>
                <a:r>
                  <a:rPr lang="en-US" sz="2400" b="1" i="0" dirty="0" err="1">
                    <a:solidFill>
                      <a:srgbClr val="0070C0"/>
                    </a:solidFill>
                    <a:effectLst/>
                    <a:latin typeface="Montserrat" panose="00000500000000000000" pitchFamily="2" charset="0"/>
                  </a:rPr>
                  <a:t>unidades</a:t>
                </a:r>
                <a:r>
                  <a:rPr lang="en-US" sz="2400" b="0" i="0" dirty="0">
                    <a:solidFill>
                      <a:srgbClr val="000000"/>
                    </a:solidFill>
                    <a:effectLst/>
                    <a:latin typeface="Montserrat" panose="00000500000000000000" pitchFamily="2" charset="0"/>
                  </a:rPr>
                  <a:t>.</a:t>
                </a:r>
              </a:p>
            </p:txBody>
          </p:sp>
        </mc:Choice>
        <mc:Fallback>
          <p:sp>
            <p:nvSpPr>
              <p:cNvPr id="4" name="TextBox 3">
                <a:extLst>
                  <a:ext uri="{FF2B5EF4-FFF2-40B4-BE49-F238E27FC236}">
                    <a16:creationId xmlns:a16="http://schemas.microsoft.com/office/drawing/2014/main" id="{8A70AE7F-B5DF-4B97-AA43-50696C500744}"/>
                  </a:ext>
                </a:extLst>
              </p:cNvPr>
              <p:cNvSpPr txBox="1">
                <a:spLocks noRot="1" noChangeAspect="1" noMove="1" noResize="1" noEditPoints="1" noAdjustHandles="1" noChangeArrowheads="1" noChangeShapeType="1" noTextEdit="1"/>
              </p:cNvSpPr>
              <p:nvPr/>
            </p:nvSpPr>
            <p:spPr>
              <a:xfrm>
                <a:off x="663575" y="932162"/>
                <a:ext cx="6934200" cy="4993675"/>
              </a:xfrm>
              <a:prstGeom prst="rect">
                <a:avLst/>
              </a:prstGeom>
              <a:blipFill>
                <a:blip r:embed="rId3"/>
                <a:stretch>
                  <a:fillRect l="-1317" t="-487" r="-1580" b="-1949"/>
                </a:stretch>
              </a:blipFill>
              <a:ln>
                <a:solidFill>
                  <a:schemeClr val="accent1"/>
                </a:solidFill>
              </a:ln>
            </p:spPr>
            <p:txBody>
              <a:bodyPr/>
              <a:lstStyle/>
              <a:p>
                <a:r>
                  <a:rPr lang="en-US">
                    <a:noFill/>
                  </a:rPr>
                  <a:t> </a:t>
                </a:r>
              </a:p>
            </p:txBody>
          </p:sp>
        </mc:Fallback>
      </mc:AlternateContent>
    </p:spTree>
    <p:extLst>
      <p:ext uri="{BB962C8B-B14F-4D97-AF65-F5344CB8AC3E}">
        <p14:creationId xmlns:p14="http://schemas.microsoft.com/office/powerpoint/2010/main" val="6051438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30EF2-3696-C0D6-3C60-CBEA049CAF65}"/>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21606F71-6D4E-0507-0DB6-6A15BC4F71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5F9633EB-570A-6BF8-894B-C831A314A523}"/>
                  </a:ext>
                </a:extLst>
              </p:cNvPr>
              <p:cNvSpPr txBox="1"/>
              <p:nvPr/>
            </p:nvSpPr>
            <p:spPr>
              <a:xfrm>
                <a:off x="1295400" y="1339646"/>
                <a:ext cx="6248400" cy="4240263"/>
              </a:xfrm>
              <a:prstGeom prst="rect">
                <a:avLst/>
              </a:prstGeom>
              <a:solidFill>
                <a:schemeClr val="accent2">
                  <a:lumMod val="20000"/>
                  <a:lumOff val="80000"/>
                </a:schemeClr>
              </a:solidFill>
              <a:ln>
                <a:solidFill>
                  <a:srgbClr val="0070C0"/>
                </a:solidFill>
              </a:ln>
            </p:spPr>
            <p:txBody>
              <a:bodyPr wrap="square">
                <a:spAutoFit/>
              </a:bodyPr>
              <a:lstStyle/>
              <a:p>
                <a:pPr algn="l">
                  <a:buFont typeface="Arial" panose="020B0604020202020204" pitchFamily="34" charset="0"/>
                  <a:buChar char="•"/>
                </a:pPr>
                <a:r>
                  <a:rPr lang="en-US" sz="2800" b="1" i="0" dirty="0">
                    <a:solidFill>
                      <a:srgbClr val="0070C0"/>
                    </a:solidFill>
                    <a:effectLst/>
                    <a:latin typeface="Montserrat" panose="00000500000000000000" pitchFamily="2" charset="0"/>
                  </a:rPr>
                  <a:t>Minimización de </a:t>
                </a:r>
                <a:r>
                  <a:rPr lang="en-US" sz="2800" b="1" i="0" dirty="0" err="1">
                    <a:solidFill>
                      <a:srgbClr val="0070C0"/>
                    </a:solidFill>
                    <a:effectLst/>
                    <a:latin typeface="Montserrat" panose="00000500000000000000" pitchFamily="2" charset="0"/>
                  </a:rPr>
                  <a:t>costos</a:t>
                </a:r>
                <a:r>
                  <a:rPr lang="en-US" sz="2800" b="1" i="0" dirty="0">
                    <a:solidFill>
                      <a:srgbClr val="0070C0"/>
                    </a:solidFill>
                    <a:effectLst/>
                    <a:latin typeface="Montserrat" panose="00000500000000000000" pitchFamily="2" charset="0"/>
                  </a:rPr>
                  <a:t>.</a:t>
                </a:r>
              </a:p>
              <a:p>
                <a:pPr algn="l">
                  <a:buFont typeface="Arial" panose="020B0604020202020204" pitchFamily="34" charset="0"/>
                  <a:buChar char="•"/>
                </a:pPr>
                <a:endParaRPr lang="en-US" sz="2400" b="0" i="0" dirty="0">
                  <a:solidFill>
                    <a:srgbClr val="000000"/>
                  </a:solidFill>
                  <a:effectLst/>
                  <a:latin typeface="Montserrat" panose="00000500000000000000" pitchFamily="2" charset="0"/>
                </a:endParaRPr>
              </a:p>
              <a:p>
                <a:pPr algn="l">
                  <a:spcAft>
                    <a:spcPts val="1500"/>
                  </a:spcAft>
                  <a:buNone/>
                </a:pPr>
                <a:r>
                  <a:rPr lang="en-US" sz="2400" b="0" i="0" dirty="0">
                    <a:solidFill>
                      <a:srgbClr val="000000"/>
                    </a:solidFill>
                    <a:effectLst/>
                    <a:latin typeface="Montserrat" panose="00000500000000000000" pitchFamily="2" charset="0"/>
                  </a:rPr>
                  <a:t>Para </a:t>
                </a:r>
                <a:r>
                  <a:rPr lang="en-US" sz="2400" b="0" i="0" dirty="0" err="1">
                    <a:solidFill>
                      <a:srgbClr val="000000"/>
                    </a:solidFill>
                    <a:effectLst/>
                    <a:latin typeface="Montserrat" panose="00000500000000000000" pitchFamily="2" charset="0"/>
                  </a:rPr>
                  <a:t>minimizar</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los</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costos</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totales</a:t>
                </a:r>
                <a:r>
                  <a:rPr lang="en-US" sz="2400" b="0" i="0" dirty="0">
                    <a:solidFill>
                      <a:srgbClr val="000000"/>
                    </a:solidFill>
                    <a:effectLst/>
                    <a:latin typeface="Montserrat" panose="00000500000000000000" pitchFamily="2" charset="0"/>
                  </a:rPr>
                  <a:t> C(x):</a:t>
                </a:r>
              </a:p>
              <a:p>
                <a:pPr algn="l">
                  <a:buNone/>
                </a:pPr>
                <a14:m>
                  <m:oMathPara xmlns:m="http://schemas.openxmlformats.org/officeDocument/2006/math">
                    <m:oMathParaPr>
                      <m:jc m:val="centerGroup"/>
                    </m:oMathParaPr>
                    <m:oMath xmlns:m="http://schemas.openxmlformats.org/officeDocument/2006/math">
                      <m:sSup>
                        <m:sSupPr>
                          <m:ctrlPr>
                            <a:rPr lang="ar-AE" sz="2400" b="1" i="1">
                              <a:latin typeface="Cambria Math" panose="02040503050406030204" pitchFamily="18" charset="0"/>
                            </a:rPr>
                          </m:ctrlPr>
                        </m:sSupPr>
                        <m:e>
                          <m:r>
                            <a:rPr lang="ar-AE" sz="2400" b="1" i="1">
                              <a:latin typeface="Cambria Math" panose="02040503050406030204" pitchFamily="18" charset="0"/>
                            </a:rPr>
                            <m:t>𝑪</m:t>
                          </m:r>
                        </m:e>
                        <m:sup>
                          <m:r>
                            <a:rPr lang="ar-AE" sz="2400" b="1" i="0">
                              <a:latin typeface="Cambria Math" panose="02040503050406030204" pitchFamily="18" charset="0"/>
                            </a:rPr>
                            <m:t>′</m:t>
                          </m:r>
                        </m:sup>
                      </m:sSup>
                      <m:d>
                        <m:dPr>
                          <m:ctrlPr>
                            <a:rPr lang="ar-AE" sz="2400" b="1" i="1">
                              <a:latin typeface="Cambria Math" panose="02040503050406030204" pitchFamily="18" charset="0"/>
                            </a:rPr>
                          </m:ctrlPr>
                        </m:dPr>
                        <m:e>
                          <m:r>
                            <a:rPr lang="ar-AE" sz="2400" b="1" i="1">
                              <a:latin typeface="Cambria Math" panose="02040503050406030204" pitchFamily="18" charset="0"/>
                            </a:rPr>
                            <m:t>𝒙</m:t>
                          </m:r>
                        </m:e>
                      </m:d>
                      <m:r>
                        <a:rPr lang="ar-AE" sz="2400" b="1" i="0">
                          <a:latin typeface="Cambria Math" panose="02040503050406030204" pitchFamily="18" charset="0"/>
                        </a:rPr>
                        <m:t>=</m:t>
                      </m:r>
                      <m:r>
                        <a:rPr lang="ar-AE" sz="2400" b="1" i="0">
                          <a:latin typeface="Cambria Math" panose="02040503050406030204" pitchFamily="18" charset="0"/>
                        </a:rPr>
                        <m:t>𝟎</m:t>
                      </m:r>
                      <m:r>
                        <a:rPr lang="ar-AE" sz="2400" b="1" i="0">
                          <a:latin typeface="Cambria Math" panose="02040503050406030204" pitchFamily="18" charset="0"/>
                        </a:rPr>
                        <m:t>  </m:t>
                      </m:r>
                      <m:r>
                        <a:rPr lang="en-US" sz="2400" b="1" i="0">
                          <a:latin typeface="Cambria Math" panose="02040503050406030204" pitchFamily="18" charset="0"/>
                        </a:rPr>
                        <m:t>𝐲</m:t>
                      </m:r>
                      <m:r>
                        <a:rPr lang="en-US" sz="2400" b="1" i="0">
                          <a:latin typeface="Cambria Math" panose="02040503050406030204" pitchFamily="18" charset="0"/>
                        </a:rPr>
                        <m:t> </m:t>
                      </m:r>
                      <m:sSup>
                        <m:sSupPr>
                          <m:ctrlPr>
                            <a:rPr lang="ar-AE" sz="2400" b="1" i="1">
                              <a:latin typeface="Cambria Math" panose="02040503050406030204" pitchFamily="18" charset="0"/>
                            </a:rPr>
                          </m:ctrlPr>
                        </m:sSupPr>
                        <m:e>
                          <m:r>
                            <a:rPr lang="es-EC" sz="2400" b="1" i="1" smtClean="0">
                              <a:latin typeface="Cambria Math" panose="02040503050406030204" pitchFamily="18" charset="0"/>
                            </a:rPr>
                            <m:t> </m:t>
                          </m:r>
                          <m:r>
                            <a:rPr lang="ar-AE" sz="2400" b="1" i="1">
                              <a:latin typeface="Cambria Math" panose="02040503050406030204" pitchFamily="18" charset="0"/>
                            </a:rPr>
                            <m:t>𝑪</m:t>
                          </m:r>
                        </m:e>
                        <m:sup>
                          <m:r>
                            <a:rPr lang="ar-AE" sz="2400" b="1" i="0">
                              <a:latin typeface="Cambria Math" panose="02040503050406030204" pitchFamily="18" charset="0"/>
                            </a:rPr>
                            <m:t>′′</m:t>
                          </m:r>
                        </m:sup>
                      </m:sSup>
                      <m:d>
                        <m:dPr>
                          <m:ctrlPr>
                            <a:rPr lang="ar-AE" sz="2400" b="1" i="1">
                              <a:latin typeface="Cambria Math" panose="02040503050406030204" pitchFamily="18" charset="0"/>
                            </a:rPr>
                          </m:ctrlPr>
                        </m:dPr>
                        <m:e>
                          <m:r>
                            <a:rPr lang="ar-AE" sz="2400" b="1" i="1">
                              <a:latin typeface="Cambria Math" panose="02040503050406030204" pitchFamily="18" charset="0"/>
                            </a:rPr>
                            <m:t>𝒙</m:t>
                          </m:r>
                        </m:e>
                      </m:d>
                      <m:r>
                        <a:rPr lang="ar-AE" sz="2400" b="1" i="0">
                          <a:latin typeface="Cambria Math" panose="02040503050406030204" pitchFamily="18" charset="0"/>
                        </a:rPr>
                        <m:t>&gt;</m:t>
                      </m:r>
                      <m:r>
                        <a:rPr lang="ar-AE" sz="2400" b="1" i="0">
                          <a:latin typeface="Cambria Math" panose="02040503050406030204" pitchFamily="18" charset="0"/>
                        </a:rPr>
                        <m:t>𝟎</m:t>
                      </m:r>
                    </m:oMath>
                  </m:oMathPara>
                </a14:m>
                <a:endParaRPr lang="ar-AE" sz="2400" b="1" i="0" dirty="0">
                  <a:solidFill>
                    <a:srgbClr val="000000"/>
                  </a:solidFill>
                  <a:effectLst/>
                  <a:latin typeface="Montserrat" panose="00000500000000000000" pitchFamily="2" charset="0"/>
                </a:endParaRPr>
              </a:p>
              <a:p>
                <a:pPr algn="l">
                  <a:spcAft>
                    <a:spcPts val="1500"/>
                  </a:spcAft>
                  <a:buNone/>
                </a:pPr>
                <a:r>
                  <a:rPr lang="en-US" sz="2400" b="1" i="0" dirty="0" err="1">
                    <a:solidFill>
                      <a:srgbClr val="000000"/>
                    </a:solidFill>
                    <a:effectLst/>
                    <a:latin typeface="Montserrat" panose="00000500000000000000" pitchFamily="2" charset="0"/>
                  </a:rPr>
                  <a:t>Ejemplo</a:t>
                </a:r>
                <a:r>
                  <a:rPr lang="en-US" sz="2400" b="1" i="0" dirty="0">
                    <a:solidFill>
                      <a:srgbClr val="000000"/>
                    </a:solidFill>
                    <a:effectLst/>
                    <a:latin typeface="Montserrat" panose="00000500000000000000" pitchFamily="2" charset="0"/>
                  </a:rPr>
                  <a:t>:</a:t>
                </a:r>
              </a:p>
              <a:p>
                <a:pPr algn="l">
                  <a:buNone/>
                </a:pPr>
                <a14:m>
                  <m:oMathPara xmlns:m="http://schemas.openxmlformats.org/officeDocument/2006/math">
                    <m:oMathParaPr>
                      <m:jc m:val="centerGroup"/>
                    </m:oMathParaPr>
                    <m:oMath xmlns:m="http://schemas.openxmlformats.org/officeDocument/2006/math">
                      <m:r>
                        <a:rPr lang="en-US" sz="2400" b="1" i="1">
                          <a:latin typeface="Cambria Math" panose="02040503050406030204" pitchFamily="18" charset="0"/>
                        </a:rPr>
                        <m:t>𝑪</m:t>
                      </m:r>
                      <m:d>
                        <m:dPr>
                          <m:ctrlPr>
                            <a:rPr lang="ar-AE" sz="2400" b="1" i="1">
                              <a:latin typeface="Cambria Math" panose="02040503050406030204" pitchFamily="18" charset="0"/>
                            </a:rPr>
                          </m:ctrlPr>
                        </m:dPr>
                        <m:e>
                          <m:r>
                            <a:rPr lang="ar-AE" sz="2400" b="1" i="1">
                              <a:latin typeface="Cambria Math" panose="02040503050406030204" pitchFamily="18" charset="0"/>
                            </a:rPr>
                            <m:t>𝒙</m:t>
                          </m:r>
                        </m:e>
                      </m:d>
                      <m:r>
                        <a:rPr lang="ar-AE" sz="2400" b="1" i="0">
                          <a:latin typeface="Cambria Math" panose="02040503050406030204" pitchFamily="18" charset="0"/>
                        </a:rPr>
                        <m:t>=</m:t>
                      </m:r>
                      <m:sSup>
                        <m:sSupPr>
                          <m:ctrlPr>
                            <a:rPr lang="ar-AE" sz="2400" b="1" i="1">
                              <a:latin typeface="Cambria Math" panose="02040503050406030204" pitchFamily="18" charset="0"/>
                            </a:rPr>
                          </m:ctrlPr>
                        </m:sSupPr>
                        <m:e>
                          <m:r>
                            <a:rPr lang="ar-AE" sz="2400" b="1" i="1">
                              <a:latin typeface="Cambria Math" panose="02040503050406030204" pitchFamily="18" charset="0"/>
                            </a:rPr>
                            <m:t>𝒙</m:t>
                          </m:r>
                        </m:e>
                        <m:sup>
                          <m:r>
                            <a:rPr lang="ar-AE" sz="2400" b="1" i="0">
                              <a:latin typeface="Cambria Math" panose="02040503050406030204" pitchFamily="18" charset="0"/>
                            </a:rPr>
                            <m:t>𝟐</m:t>
                          </m:r>
                        </m:sup>
                      </m:sSup>
                      <m:r>
                        <a:rPr lang="ar-AE" sz="2400" b="1" i="0">
                          <a:latin typeface="Cambria Math" panose="02040503050406030204" pitchFamily="18" charset="0"/>
                        </a:rPr>
                        <m:t>−</m:t>
                      </m:r>
                      <m:r>
                        <a:rPr lang="ar-AE" sz="2400" b="1" i="0">
                          <a:latin typeface="Cambria Math" panose="02040503050406030204" pitchFamily="18" charset="0"/>
                        </a:rPr>
                        <m:t>𝟖</m:t>
                      </m:r>
                      <m:r>
                        <a:rPr lang="ar-AE" sz="2400" b="1" i="1">
                          <a:latin typeface="Cambria Math" panose="02040503050406030204" pitchFamily="18" charset="0"/>
                        </a:rPr>
                        <m:t>𝒙</m:t>
                      </m:r>
                      <m:r>
                        <a:rPr lang="ar-AE" sz="2400" b="1" i="0">
                          <a:latin typeface="Cambria Math" panose="02040503050406030204" pitchFamily="18" charset="0"/>
                        </a:rPr>
                        <m:t>+</m:t>
                      </m:r>
                      <m:r>
                        <a:rPr lang="ar-AE" sz="2400" b="1" i="0">
                          <a:latin typeface="Cambria Math" panose="02040503050406030204" pitchFamily="18" charset="0"/>
                        </a:rPr>
                        <m:t>𝟐𝟎</m:t>
                      </m:r>
                      <m:r>
                        <a:rPr lang="ar-AE" sz="2400" i="0">
                          <a:latin typeface="Cambria Math" panose="02040503050406030204" pitchFamily="18" charset="0"/>
                        </a:rPr>
                        <m:t>⇒</m:t>
                      </m:r>
                      <m:sSup>
                        <m:sSupPr>
                          <m:ctrlPr>
                            <a:rPr lang="ar-AE" sz="2400" i="1">
                              <a:latin typeface="Cambria Math" panose="02040503050406030204" pitchFamily="18" charset="0"/>
                            </a:rPr>
                          </m:ctrlPr>
                        </m:sSupPr>
                        <m:e>
                          <m:r>
                            <a:rPr lang="ar-AE" sz="2400" i="1">
                              <a:latin typeface="Cambria Math" panose="02040503050406030204" pitchFamily="18" charset="0"/>
                            </a:rPr>
                            <m:t>𝐶</m:t>
                          </m:r>
                        </m:e>
                        <m:sup>
                          <m:r>
                            <a:rPr lang="ar-AE" sz="2400" i="0">
                              <a:latin typeface="Cambria Math" panose="02040503050406030204" pitchFamily="18" charset="0"/>
                            </a:rPr>
                            <m:t>′</m:t>
                          </m:r>
                        </m:sup>
                      </m:sSup>
                      <m:d>
                        <m:dPr>
                          <m:ctrlPr>
                            <a:rPr lang="ar-AE" sz="2400" i="1">
                              <a:latin typeface="Cambria Math" panose="02040503050406030204" pitchFamily="18" charset="0"/>
                            </a:rPr>
                          </m:ctrlPr>
                        </m:dPr>
                        <m:e>
                          <m:r>
                            <a:rPr lang="ar-AE" sz="2400" i="1">
                              <a:latin typeface="Cambria Math" panose="02040503050406030204" pitchFamily="18" charset="0"/>
                            </a:rPr>
                            <m:t>𝑥</m:t>
                          </m:r>
                        </m:e>
                      </m:d>
                      <m:r>
                        <a:rPr lang="ar-AE" sz="2400" i="0">
                          <a:latin typeface="Cambria Math" panose="02040503050406030204" pitchFamily="18" charset="0"/>
                        </a:rPr>
                        <m:t>=</m:t>
                      </m:r>
                      <m:r>
                        <a:rPr lang="ar-AE" sz="2400" i="0">
                          <a:latin typeface="Cambria Math" panose="02040503050406030204" pitchFamily="18" charset="0"/>
                        </a:rPr>
                        <m:t>2</m:t>
                      </m:r>
                      <m:r>
                        <a:rPr lang="ar-AE" sz="2400" i="1">
                          <a:latin typeface="Cambria Math" panose="02040503050406030204" pitchFamily="18" charset="0"/>
                        </a:rPr>
                        <m:t>𝑥</m:t>
                      </m:r>
                      <m:r>
                        <a:rPr lang="ar-AE" sz="2400" i="0">
                          <a:latin typeface="Cambria Math" panose="02040503050406030204" pitchFamily="18" charset="0"/>
                        </a:rPr>
                        <m:t>−</m:t>
                      </m:r>
                      <m:r>
                        <a:rPr lang="ar-AE" sz="2400" i="0">
                          <a:latin typeface="Cambria Math" panose="02040503050406030204" pitchFamily="18" charset="0"/>
                        </a:rPr>
                        <m:t>8</m:t>
                      </m:r>
                      <m:r>
                        <a:rPr lang="ar-AE" sz="2400" i="0">
                          <a:latin typeface="Cambria Math" panose="02040503050406030204" pitchFamily="18" charset="0"/>
                        </a:rPr>
                        <m:t>=</m:t>
                      </m:r>
                      <m:r>
                        <a:rPr lang="ar-AE" sz="2400" i="0">
                          <a:latin typeface="Cambria Math" panose="02040503050406030204" pitchFamily="18" charset="0"/>
                        </a:rPr>
                        <m:t>0</m:t>
                      </m:r>
                      <m:r>
                        <a:rPr lang="ar-AE" sz="2400" i="0">
                          <a:latin typeface="Cambria Math" panose="02040503050406030204" pitchFamily="18" charset="0"/>
                        </a:rPr>
                        <m:t>⇒</m:t>
                      </m:r>
                      <m:r>
                        <a:rPr lang="ar-AE" sz="2400" i="1">
                          <a:latin typeface="Cambria Math" panose="02040503050406030204" pitchFamily="18" charset="0"/>
                        </a:rPr>
                        <m:t>𝑥</m:t>
                      </m:r>
                      <m:r>
                        <a:rPr lang="ar-AE" sz="2400" i="0">
                          <a:latin typeface="Cambria Math" panose="02040503050406030204" pitchFamily="18" charset="0"/>
                        </a:rPr>
                        <m:t>=</m:t>
                      </m:r>
                      <m:r>
                        <a:rPr lang="ar-AE" sz="2400" i="0">
                          <a:latin typeface="Cambria Math" panose="02040503050406030204" pitchFamily="18" charset="0"/>
                        </a:rPr>
                        <m:t>4</m:t>
                      </m:r>
                    </m:oMath>
                  </m:oMathPara>
                </a14:m>
                <a:endParaRPr lang="es-EC" sz="2400" b="0" i="0" dirty="0">
                  <a:solidFill>
                    <a:srgbClr val="000000"/>
                  </a:solidFill>
                  <a:effectLst/>
                  <a:latin typeface="Montserrat" panose="00000500000000000000" pitchFamily="2" charset="0"/>
                </a:endParaRPr>
              </a:p>
              <a:p>
                <a:pPr algn="l">
                  <a:buNone/>
                </a:pPr>
                <a:endParaRPr lang="ar-AE" sz="2400" b="0" i="0" dirty="0">
                  <a:solidFill>
                    <a:srgbClr val="000000"/>
                  </a:solidFill>
                  <a:effectLst/>
                  <a:latin typeface="Montserrat" panose="00000500000000000000" pitchFamily="2" charset="0"/>
                </a:endParaRPr>
              </a:p>
              <a:p>
                <a:pPr algn="ctr">
                  <a:spcAft>
                    <a:spcPts val="1500"/>
                  </a:spcAft>
                  <a:buNone/>
                </a:pPr>
                <a:r>
                  <a:rPr lang="en-US" sz="2400" b="0" i="0" dirty="0">
                    <a:solidFill>
                      <a:srgbClr val="0070C0"/>
                    </a:solidFill>
                    <a:effectLst/>
                    <a:latin typeface="Montserrat" panose="00000500000000000000" pitchFamily="2" charset="0"/>
                  </a:rPr>
                  <a:t>El </a:t>
                </a:r>
                <a:r>
                  <a:rPr lang="en-US" sz="2400" b="0" i="0" dirty="0" err="1">
                    <a:solidFill>
                      <a:srgbClr val="0070C0"/>
                    </a:solidFill>
                    <a:effectLst/>
                    <a:latin typeface="Montserrat" panose="00000500000000000000" pitchFamily="2" charset="0"/>
                  </a:rPr>
                  <a:t>costo</a:t>
                </a:r>
                <a:r>
                  <a:rPr lang="en-US" sz="2400" b="0" i="0" dirty="0">
                    <a:solidFill>
                      <a:srgbClr val="0070C0"/>
                    </a:solidFill>
                    <a:effectLst/>
                    <a:latin typeface="Montserrat" panose="00000500000000000000" pitchFamily="2" charset="0"/>
                  </a:rPr>
                  <a:t> </a:t>
                </a:r>
                <a:r>
                  <a:rPr lang="en-US" sz="2400" b="0" i="0" dirty="0" err="1">
                    <a:solidFill>
                      <a:srgbClr val="0070C0"/>
                    </a:solidFill>
                    <a:effectLst/>
                    <a:latin typeface="Montserrat" panose="00000500000000000000" pitchFamily="2" charset="0"/>
                  </a:rPr>
                  <a:t>mínimo</a:t>
                </a:r>
                <a:r>
                  <a:rPr lang="en-US" sz="2400" b="0" i="0" dirty="0">
                    <a:solidFill>
                      <a:srgbClr val="0070C0"/>
                    </a:solidFill>
                    <a:effectLst/>
                    <a:latin typeface="Montserrat" panose="00000500000000000000" pitchFamily="2" charset="0"/>
                  </a:rPr>
                  <a:t> </a:t>
                </a:r>
                <a:r>
                  <a:rPr lang="en-US" sz="2400" b="0" i="0" dirty="0" err="1">
                    <a:solidFill>
                      <a:srgbClr val="0070C0"/>
                    </a:solidFill>
                    <a:effectLst/>
                    <a:latin typeface="Montserrat" panose="00000500000000000000" pitchFamily="2" charset="0"/>
                  </a:rPr>
                  <a:t>ocurre</a:t>
                </a:r>
                <a:r>
                  <a:rPr lang="en-US" sz="2400" b="0" i="0" dirty="0">
                    <a:solidFill>
                      <a:srgbClr val="0070C0"/>
                    </a:solidFill>
                    <a:effectLst/>
                    <a:latin typeface="Montserrat" panose="00000500000000000000" pitchFamily="2" charset="0"/>
                  </a:rPr>
                  <a:t> al </a:t>
                </a:r>
                <a:r>
                  <a:rPr lang="en-US" sz="2400" b="0" i="0" dirty="0" err="1">
                    <a:solidFill>
                      <a:srgbClr val="0070C0"/>
                    </a:solidFill>
                    <a:effectLst/>
                    <a:latin typeface="Montserrat" panose="00000500000000000000" pitchFamily="2" charset="0"/>
                  </a:rPr>
                  <a:t>producir</a:t>
                </a:r>
                <a:r>
                  <a:rPr lang="en-US" sz="2400" b="0" i="0" dirty="0">
                    <a:solidFill>
                      <a:srgbClr val="0070C0"/>
                    </a:solidFill>
                    <a:effectLst/>
                    <a:latin typeface="Montserrat" panose="00000500000000000000" pitchFamily="2" charset="0"/>
                  </a:rPr>
                  <a:t> 4 </a:t>
                </a:r>
                <a:r>
                  <a:rPr lang="en-US" sz="2400" b="0" i="0" dirty="0" err="1">
                    <a:solidFill>
                      <a:srgbClr val="0070C0"/>
                    </a:solidFill>
                    <a:effectLst/>
                    <a:latin typeface="Montserrat" panose="00000500000000000000" pitchFamily="2" charset="0"/>
                  </a:rPr>
                  <a:t>unidades</a:t>
                </a:r>
                <a:endParaRPr lang="en-US" sz="2400" b="0" i="0" dirty="0">
                  <a:solidFill>
                    <a:srgbClr val="0070C0"/>
                  </a:solidFill>
                  <a:effectLst/>
                  <a:latin typeface="Montserrat" panose="00000500000000000000" pitchFamily="2" charset="0"/>
                </a:endParaRPr>
              </a:p>
            </p:txBody>
          </p:sp>
        </mc:Choice>
        <mc:Fallback>
          <p:sp>
            <p:nvSpPr>
              <p:cNvPr id="4" name="TextBox 3">
                <a:extLst>
                  <a:ext uri="{FF2B5EF4-FFF2-40B4-BE49-F238E27FC236}">
                    <a16:creationId xmlns:a16="http://schemas.microsoft.com/office/drawing/2014/main" id="{5F9633EB-570A-6BF8-894B-C831A314A523}"/>
                  </a:ext>
                </a:extLst>
              </p:cNvPr>
              <p:cNvSpPr txBox="1">
                <a:spLocks noRot="1" noChangeAspect="1" noMove="1" noResize="1" noEditPoints="1" noAdjustHandles="1" noChangeArrowheads="1" noChangeShapeType="1" noTextEdit="1"/>
              </p:cNvSpPr>
              <p:nvPr/>
            </p:nvSpPr>
            <p:spPr>
              <a:xfrm>
                <a:off x="1295400" y="1339646"/>
                <a:ext cx="6248400" cy="4240263"/>
              </a:xfrm>
              <a:prstGeom prst="rect">
                <a:avLst/>
              </a:prstGeom>
              <a:blipFill>
                <a:blip r:embed="rId3"/>
                <a:stretch>
                  <a:fillRect l="-1655" t="-1291" b="-2439"/>
                </a:stretch>
              </a:blipFill>
              <a:ln>
                <a:solidFill>
                  <a:srgbClr val="0070C0"/>
                </a:solidFill>
              </a:ln>
            </p:spPr>
            <p:txBody>
              <a:bodyPr/>
              <a:lstStyle/>
              <a:p>
                <a:r>
                  <a:rPr lang="en-US">
                    <a:noFill/>
                  </a:rPr>
                  <a:t> </a:t>
                </a:r>
              </a:p>
            </p:txBody>
          </p:sp>
        </mc:Fallback>
      </mc:AlternateContent>
    </p:spTree>
    <p:extLst>
      <p:ext uri="{BB962C8B-B14F-4D97-AF65-F5344CB8AC3E}">
        <p14:creationId xmlns:p14="http://schemas.microsoft.com/office/powerpoint/2010/main" val="11149312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A9A2B-20F9-35BF-25A8-2C973D60A78B}"/>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9C9B48A4-5665-0F07-05E8-049DDBD192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5D4DB53-959F-61AA-0DCF-7308A58A74F4}"/>
                  </a:ext>
                </a:extLst>
              </p:cNvPr>
              <p:cNvSpPr txBox="1"/>
              <p:nvPr/>
            </p:nvSpPr>
            <p:spPr>
              <a:xfrm>
                <a:off x="762000" y="990601"/>
                <a:ext cx="6705600" cy="3870290"/>
              </a:xfrm>
              <a:prstGeom prst="rect">
                <a:avLst/>
              </a:prstGeom>
              <a:noFill/>
              <a:ln>
                <a:solidFill>
                  <a:schemeClr val="tx1">
                    <a:lumMod val="50000"/>
                    <a:lumOff val="50000"/>
                  </a:schemeClr>
                </a:solidFill>
              </a:ln>
            </p:spPr>
            <p:txBody>
              <a:bodyPr wrap="square">
                <a:spAutoFit/>
              </a:bodyPr>
              <a:lstStyle/>
              <a:p>
                <a:pPr algn="l">
                  <a:buFont typeface="Arial" panose="020B0604020202020204" pitchFamily="34" charset="0"/>
                  <a:buChar char="•"/>
                </a:pPr>
                <a:r>
                  <a:rPr lang="en-US" sz="2400" b="1" i="0" dirty="0" err="1">
                    <a:solidFill>
                      <a:srgbClr val="000000"/>
                    </a:solidFill>
                    <a:effectLst/>
                    <a:latin typeface="Montserrat" panose="00000500000000000000" pitchFamily="2" charset="0"/>
                  </a:rPr>
                  <a:t>Elasticidad</a:t>
                </a:r>
                <a:r>
                  <a:rPr lang="en-US" sz="2400" b="1" i="0" dirty="0">
                    <a:solidFill>
                      <a:srgbClr val="000000"/>
                    </a:solidFill>
                    <a:effectLst/>
                    <a:latin typeface="Montserrat" panose="00000500000000000000" pitchFamily="2" charset="0"/>
                  </a:rPr>
                  <a:t> y </a:t>
                </a:r>
                <a:r>
                  <a:rPr lang="en-US" sz="2400" b="1" i="0" dirty="0" err="1">
                    <a:solidFill>
                      <a:srgbClr val="000000"/>
                    </a:solidFill>
                    <a:effectLst/>
                    <a:latin typeface="Montserrat" panose="00000500000000000000" pitchFamily="2" charset="0"/>
                  </a:rPr>
                  <a:t>sensibilidad</a:t>
                </a:r>
                <a:r>
                  <a:rPr lang="en-US" sz="2400" b="1" i="0" dirty="0">
                    <a:solidFill>
                      <a:srgbClr val="000000"/>
                    </a:solidFill>
                    <a:effectLst/>
                    <a:latin typeface="Montserrat" panose="00000500000000000000" pitchFamily="2" charset="0"/>
                  </a:rPr>
                  <a:t>.</a:t>
                </a:r>
                <a:endParaRPr lang="en-US" sz="2400" b="0" i="0" dirty="0">
                  <a:solidFill>
                    <a:srgbClr val="000000"/>
                  </a:solidFill>
                  <a:effectLst/>
                  <a:latin typeface="Montserrat" panose="00000500000000000000" pitchFamily="2" charset="0"/>
                </a:endParaRPr>
              </a:p>
              <a:p>
                <a:pPr algn="l">
                  <a:spcAft>
                    <a:spcPts val="1500"/>
                  </a:spcAft>
                  <a:buNone/>
                </a:pPr>
                <a:r>
                  <a:rPr lang="en-US" sz="2400" b="0" i="0" dirty="0">
                    <a:solidFill>
                      <a:srgbClr val="000000"/>
                    </a:solidFill>
                    <a:effectLst/>
                    <a:latin typeface="Montserrat" panose="00000500000000000000" pitchFamily="2" charset="0"/>
                  </a:rPr>
                  <a:t>La </a:t>
                </a:r>
                <a:r>
                  <a:rPr lang="en-US" sz="2400" b="0" i="0" dirty="0" err="1">
                    <a:solidFill>
                      <a:srgbClr val="000000"/>
                    </a:solidFill>
                    <a:effectLst/>
                    <a:latin typeface="Montserrat" panose="00000500000000000000" pitchFamily="2" charset="0"/>
                  </a:rPr>
                  <a:t>elasticidad</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mide</a:t>
                </a:r>
                <a:r>
                  <a:rPr lang="en-US" sz="2400" b="0" i="0" dirty="0">
                    <a:solidFill>
                      <a:srgbClr val="000000"/>
                    </a:solidFill>
                    <a:effectLst/>
                    <a:latin typeface="Montserrat" panose="00000500000000000000" pitchFamily="2" charset="0"/>
                  </a:rPr>
                  <a:t> la </a:t>
                </a:r>
                <a:r>
                  <a:rPr lang="en-US" sz="2400" b="0" i="0" dirty="0" err="1">
                    <a:solidFill>
                      <a:srgbClr val="000000"/>
                    </a:solidFill>
                    <a:effectLst/>
                    <a:latin typeface="Montserrat" panose="00000500000000000000" pitchFamily="2" charset="0"/>
                  </a:rPr>
                  <a:t>sensibilidad</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porcentual</a:t>
                </a:r>
                <a:r>
                  <a:rPr lang="en-US" sz="2400" b="0" i="0" dirty="0">
                    <a:solidFill>
                      <a:srgbClr val="000000"/>
                    </a:solidFill>
                    <a:effectLst/>
                    <a:latin typeface="Montserrat" panose="00000500000000000000" pitchFamily="2" charset="0"/>
                  </a:rPr>
                  <a:t> de </a:t>
                </a:r>
                <a:r>
                  <a:rPr lang="en-US" sz="2400" b="0" i="0" dirty="0" err="1">
                    <a:solidFill>
                      <a:srgbClr val="000000"/>
                    </a:solidFill>
                    <a:effectLst/>
                    <a:latin typeface="Montserrat" panose="00000500000000000000" pitchFamily="2" charset="0"/>
                  </a:rPr>
                  <a:t>una</a:t>
                </a:r>
                <a:r>
                  <a:rPr lang="en-US" sz="2400" b="0" i="0" dirty="0">
                    <a:solidFill>
                      <a:srgbClr val="000000"/>
                    </a:solidFill>
                    <a:effectLst/>
                    <a:latin typeface="Montserrat" panose="00000500000000000000" pitchFamily="2" charset="0"/>
                  </a:rPr>
                  <a:t> variable </a:t>
                </a:r>
                <a:r>
                  <a:rPr lang="en-US" sz="2400" b="0" i="0" dirty="0" err="1">
                    <a:solidFill>
                      <a:srgbClr val="000000"/>
                    </a:solidFill>
                    <a:effectLst/>
                    <a:latin typeface="Montserrat" panose="00000500000000000000" pitchFamily="2" charset="0"/>
                  </a:rPr>
                  <a:t>frente</a:t>
                </a:r>
                <a:r>
                  <a:rPr lang="en-US" sz="2400" b="0" i="0" dirty="0">
                    <a:solidFill>
                      <a:srgbClr val="000000"/>
                    </a:solidFill>
                    <a:effectLst/>
                    <a:latin typeface="Montserrat" panose="00000500000000000000" pitchFamily="2" charset="0"/>
                  </a:rPr>
                  <a:t> a </a:t>
                </a:r>
                <a:r>
                  <a:rPr lang="en-US" sz="2400" b="0" i="0" dirty="0" err="1">
                    <a:solidFill>
                      <a:srgbClr val="000000"/>
                    </a:solidFill>
                    <a:effectLst/>
                    <a:latin typeface="Montserrat" panose="00000500000000000000" pitchFamily="2" charset="0"/>
                  </a:rPr>
                  <a:t>cambios</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en</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otra</a:t>
                </a:r>
                <a:r>
                  <a:rPr lang="en-US" sz="2400" b="0" i="0" dirty="0">
                    <a:solidFill>
                      <a:srgbClr val="000000"/>
                    </a:solidFill>
                    <a:effectLst/>
                    <a:latin typeface="Montserrat" panose="00000500000000000000" pitchFamily="2" charset="0"/>
                  </a:rPr>
                  <a:t>.</a:t>
                </a:r>
              </a:p>
              <a:p>
                <a:pPr algn="l">
                  <a:buNone/>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𝐸</m:t>
                      </m:r>
                      <m:r>
                        <a:rPr lang="en-US" sz="2400" i="0">
                          <a:latin typeface="Cambria Math" panose="02040503050406030204" pitchFamily="18" charset="0"/>
                        </a:rPr>
                        <m:t>=</m:t>
                      </m:r>
                      <m:f>
                        <m:fPr>
                          <m:ctrlPr>
                            <a:rPr lang="ar-AE" sz="2400" i="1">
                              <a:latin typeface="Cambria Math" panose="02040503050406030204" pitchFamily="18" charset="0"/>
                            </a:rPr>
                          </m:ctrlPr>
                        </m:fPr>
                        <m:num>
                          <m:f>
                            <m:fPr>
                              <m:ctrlPr>
                                <a:rPr lang="ar-AE" sz="2400" i="1">
                                  <a:latin typeface="Cambria Math" panose="02040503050406030204" pitchFamily="18" charset="0"/>
                                </a:rPr>
                              </m:ctrlPr>
                            </m:fPr>
                            <m:num>
                              <m:r>
                                <m:rPr>
                                  <m:sty m:val="p"/>
                                </m:rPr>
                                <a:rPr lang="en-US" sz="2400" i="0">
                                  <a:latin typeface="Cambria Math" panose="02040503050406030204" pitchFamily="18" charset="0"/>
                                </a:rPr>
                                <m:t>dQ</m:t>
                              </m:r>
                            </m:num>
                            <m:den>
                              <m:r>
                                <m:rPr>
                                  <m:sty m:val="p"/>
                                </m:rPr>
                                <a:rPr lang="en-US" sz="2400" i="0">
                                  <a:latin typeface="Cambria Math" panose="02040503050406030204" pitchFamily="18" charset="0"/>
                                </a:rPr>
                                <m:t>dP</m:t>
                              </m:r>
                            </m:den>
                          </m:f>
                          <m:r>
                            <a:rPr lang="ar-AE" sz="2400" i="0">
                              <a:latin typeface="Cambria Math" panose="02040503050406030204" pitchFamily="18" charset="0"/>
                            </a:rPr>
                            <m:t>⋅</m:t>
                          </m:r>
                          <m:r>
                            <a:rPr lang="ar-AE" sz="2400" i="1">
                              <a:latin typeface="Cambria Math" panose="02040503050406030204" pitchFamily="18" charset="0"/>
                            </a:rPr>
                            <m:t>𝑃</m:t>
                          </m:r>
                        </m:num>
                        <m:den>
                          <m:r>
                            <a:rPr lang="ar-AE" sz="2400" i="1">
                              <a:latin typeface="Cambria Math" panose="02040503050406030204" pitchFamily="18" charset="0"/>
                            </a:rPr>
                            <m:t>𝑄</m:t>
                          </m:r>
                        </m:den>
                      </m:f>
                    </m:oMath>
                  </m:oMathPara>
                </a14:m>
                <a:endParaRPr lang="ar-AE" sz="2400" b="0" i="0" dirty="0">
                  <a:solidFill>
                    <a:srgbClr val="000000"/>
                  </a:solidFill>
                  <a:effectLst/>
                  <a:latin typeface="Montserrat" panose="00000500000000000000" pitchFamily="2" charset="0"/>
                </a:endParaRPr>
              </a:p>
              <a:p>
                <a:pPr marL="742950" lvl="1" indent="-285750">
                  <a:buFont typeface="Arial" panose="020B0604020202020204" pitchFamily="34" charset="0"/>
                  <a:buChar char="•"/>
                </a:pPr>
                <a:r>
                  <a:rPr lang="en-US" sz="2400" dirty="0"/>
                  <a:t>𝐸 &gt; 1: </a:t>
                </a:r>
                <a:r>
                  <a:rPr lang="es-EC" sz="2400" dirty="0">
                    <a:solidFill>
                      <a:srgbClr val="000000"/>
                    </a:solidFill>
                    <a:latin typeface="Montserrat" panose="00000500000000000000" pitchFamily="2" charset="0"/>
                  </a:rPr>
                  <a:t>D</a:t>
                </a:r>
                <a:r>
                  <a:rPr lang="en-US" sz="2400" b="0" i="0" dirty="0" err="1">
                    <a:solidFill>
                      <a:srgbClr val="000000"/>
                    </a:solidFill>
                    <a:effectLst/>
                    <a:latin typeface="Montserrat" panose="00000500000000000000" pitchFamily="2" charset="0"/>
                  </a:rPr>
                  <a:t>emanda</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elástica</a:t>
                </a:r>
                <a:r>
                  <a:rPr lang="en-US" sz="2400" b="0" i="0" dirty="0">
                    <a:solidFill>
                      <a:srgbClr val="000000"/>
                    </a:solidFill>
                    <a:effectLst/>
                    <a:latin typeface="Montserrat" panose="00000500000000000000" pitchFamily="2" charset="0"/>
                  </a:rPr>
                  <a:t>.</a:t>
                </a:r>
              </a:p>
              <a:p>
                <a:pPr marL="742950" lvl="1" indent="-285750" algn="l">
                  <a:buFont typeface="Arial" panose="020B0604020202020204" pitchFamily="34" charset="0"/>
                  <a:buChar char="•"/>
                </a:pPr>
                <a:r>
                  <a:rPr lang="en-US" sz="2400" b="0" i="0" dirty="0">
                    <a:solidFill>
                      <a:srgbClr val="000000"/>
                    </a:solidFill>
                    <a:effectLst/>
                    <a:latin typeface="Montserrat" panose="00000500000000000000" pitchFamily="2" charset="0"/>
                  </a:rPr>
                  <a:t>𝐸 &lt; 1: </a:t>
                </a:r>
                <a:r>
                  <a:rPr lang="en-US" sz="2400" b="0" i="0" dirty="0" err="1">
                    <a:solidFill>
                      <a:srgbClr val="000000"/>
                    </a:solidFill>
                    <a:effectLst/>
                    <a:latin typeface="Montserrat" panose="00000500000000000000" pitchFamily="2" charset="0"/>
                  </a:rPr>
                  <a:t>Demanda</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inelástica</a:t>
                </a:r>
                <a:r>
                  <a:rPr lang="en-US" sz="2400" b="0" i="0" dirty="0">
                    <a:solidFill>
                      <a:srgbClr val="000000"/>
                    </a:solidFill>
                    <a:effectLst/>
                    <a:latin typeface="Montserrat" panose="00000500000000000000" pitchFamily="2" charset="0"/>
                  </a:rPr>
                  <a:t>.</a:t>
                </a:r>
              </a:p>
              <a:p>
                <a:pPr marL="742950" lvl="1" indent="-285750" algn="l">
                  <a:buFont typeface="Arial" panose="020B0604020202020204" pitchFamily="34" charset="0"/>
                  <a:buChar char="•"/>
                </a:pPr>
                <a:r>
                  <a:rPr lang="en-US" sz="2400" b="0" i="0" dirty="0">
                    <a:solidFill>
                      <a:srgbClr val="000000"/>
                    </a:solidFill>
                    <a:effectLst/>
                    <a:latin typeface="Montserrat" panose="00000500000000000000" pitchFamily="2" charset="0"/>
                  </a:rPr>
                  <a:t>𝐸 = 1: </a:t>
                </a:r>
                <a:r>
                  <a:rPr lang="en-US" sz="2400" b="0" i="0" dirty="0" err="1">
                    <a:solidFill>
                      <a:srgbClr val="000000"/>
                    </a:solidFill>
                    <a:effectLst/>
                    <a:latin typeface="Montserrat" panose="00000500000000000000" pitchFamily="2" charset="0"/>
                  </a:rPr>
                  <a:t>Demanda</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unitaria</a:t>
                </a:r>
                <a:r>
                  <a:rPr lang="en-US" sz="2400" b="0" i="0" dirty="0">
                    <a:solidFill>
                      <a:srgbClr val="000000"/>
                    </a:solidFill>
                    <a:effectLst/>
                    <a:latin typeface="Montserrat" panose="00000500000000000000" pitchFamily="2" charset="0"/>
                  </a:rPr>
                  <a:t>.</a:t>
                </a:r>
              </a:p>
            </p:txBody>
          </p:sp>
        </mc:Choice>
        <mc:Fallback xmlns="">
          <p:sp>
            <p:nvSpPr>
              <p:cNvPr id="4" name="TextBox 3">
                <a:extLst>
                  <a:ext uri="{FF2B5EF4-FFF2-40B4-BE49-F238E27FC236}">
                    <a16:creationId xmlns:a16="http://schemas.microsoft.com/office/drawing/2014/main" id="{D5D4DB53-959F-61AA-0DCF-7308A58A74F4}"/>
                  </a:ext>
                </a:extLst>
              </p:cNvPr>
              <p:cNvSpPr txBox="1">
                <a:spLocks noRot="1" noChangeAspect="1" noMove="1" noResize="1" noEditPoints="1" noAdjustHandles="1" noChangeArrowheads="1" noChangeShapeType="1" noTextEdit="1"/>
              </p:cNvSpPr>
              <p:nvPr/>
            </p:nvSpPr>
            <p:spPr>
              <a:xfrm>
                <a:off x="762000" y="990601"/>
                <a:ext cx="6705600" cy="3870290"/>
              </a:xfrm>
              <a:prstGeom prst="rect">
                <a:avLst/>
              </a:prstGeom>
              <a:blipFill>
                <a:blip r:embed="rId3"/>
                <a:stretch>
                  <a:fillRect l="-1270" t="-943" b="-2673"/>
                </a:stretch>
              </a:blipFill>
              <a:ln>
                <a:solidFill>
                  <a:schemeClr val="tx1">
                    <a:lumMod val="50000"/>
                    <a:lumOff val="50000"/>
                  </a:schemeClr>
                </a:solidFill>
              </a:ln>
            </p:spPr>
            <p:txBody>
              <a:bodyPr/>
              <a:lstStyle/>
              <a:p>
                <a:r>
                  <a:rPr lang="en-US">
                    <a:noFill/>
                  </a:rPr>
                  <a:t> </a:t>
                </a:r>
              </a:p>
            </p:txBody>
          </p:sp>
        </mc:Fallback>
      </mc:AlternateContent>
      <p:sp>
        <p:nvSpPr>
          <p:cNvPr id="6" name="TextBox 5">
            <a:extLst>
              <a:ext uri="{FF2B5EF4-FFF2-40B4-BE49-F238E27FC236}">
                <a16:creationId xmlns:a16="http://schemas.microsoft.com/office/drawing/2014/main" id="{8BF99101-0D78-4E22-DC87-D31D0E5D539D}"/>
              </a:ext>
            </a:extLst>
          </p:cNvPr>
          <p:cNvSpPr txBox="1"/>
          <p:nvPr/>
        </p:nvSpPr>
        <p:spPr>
          <a:xfrm>
            <a:off x="609600" y="5544233"/>
            <a:ext cx="8001000" cy="707886"/>
          </a:xfrm>
          <a:prstGeom prst="rect">
            <a:avLst/>
          </a:prstGeom>
          <a:noFill/>
          <a:ln>
            <a:solidFill>
              <a:srgbClr val="0070C0"/>
            </a:solidFill>
          </a:ln>
        </p:spPr>
        <p:txBody>
          <a:bodyPr wrap="square">
            <a:spAutoFit/>
          </a:bodyPr>
          <a:lstStyle/>
          <a:p>
            <a:r>
              <a:rPr lang="es-EC" sz="2000" b="0" i="0" dirty="0">
                <a:solidFill>
                  <a:srgbClr val="0070C0"/>
                </a:solidFill>
                <a:effectLst/>
                <a:latin typeface="Montserrat" panose="00000500000000000000" pitchFamily="2" charset="0"/>
              </a:rPr>
              <a:t>Permite analizar cómo varía la cantidad demandada ante cambios en el precio, apoyando decisiones de precio óptimo</a:t>
            </a:r>
            <a:r>
              <a:rPr lang="es-EC" sz="2000" b="0" i="0" dirty="0">
                <a:solidFill>
                  <a:srgbClr val="333333"/>
                </a:solidFill>
                <a:effectLst/>
                <a:latin typeface="Montserrat" panose="00000500000000000000" pitchFamily="2" charset="0"/>
              </a:rPr>
              <a:t>.</a:t>
            </a:r>
            <a:endParaRPr lang="en-US" sz="2000" dirty="0"/>
          </a:p>
        </p:txBody>
      </p:sp>
    </p:spTree>
    <p:extLst>
      <p:ext uri="{BB962C8B-B14F-4D97-AF65-F5344CB8AC3E}">
        <p14:creationId xmlns:p14="http://schemas.microsoft.com/office/powerpoint/2010/main" val="42176654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6F79F-2C16-7103-C867-14DC82638DDE}"/>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5E861E55-F8A7-ABFA-FA59-CE2F8A9307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descr="figure_name">
            <a:extLst>
              <a:ext uri="{FF2B5EF4-FFF2-40B4-BE49-F238E27FC236}">
                <a16:creationId xmlns:a16="http://schemas.microsoft.com/office/drawing/2014/main" id="{C58A7DF4-AADE-1786-ED26-DE5EAB13B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301748"/>
            <a:ext cx="8326855" cy="4403852"/>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DC14691-8B69-1386-5C80-F0DAC9AF6590}"/>
              </a:ext>
            </a:extLst>
          </p:cNvPr>
          <p:cNvSpPr txBox="1"/>
          <p:nvPr/>
        </p:nvSpPr>
        <p:spPr>
          <a:xfrm>
            <a:off x="304800" y="810878"/>
            <a:ext cx="6477000" cy="923330"/>
          </a:xfrm>
          <a:prstGeom prst="rect">
            <a:avLst/>
          </a:prstGeom>
          <a:noFill/>
          <a:ln>
            <a:solidFill>
              <a:srgbClr val="0070C0"/>
            </a:solidFill>
          </a:ln>
        </p:spPr>
        <p:txBody>
          <a:bodyPr wrap="square">
            <a:spAutoFit/>
          </a:bodyPr>
          <a:lstStyle/>
          <a:p>
            <a:r>
              <a:rPr lang="es-EC" sz="1800" b="0" i="0" dirty="0">
                <a:solidFill>
                  <a:srgbClr val="0070C0"/>
                </a:solidFill>
                <a:effectLst/>
                <a:latin typeface="Montserrat" panose="00000500000000000000" pitchFamily="2" charset="0"/>
              </a:rPr>
              <a:t>Permite analizar cómo varía la cantidad demandada ante cambios en el precio, apoyando decisiones de precio óptimo</a:t>
            </a:r>
            <a:endParaRPr lang="en-US" dirty="0"/>
          </a:p>
        </p:txBody>
      </p:sp>
    </p:spTree>
    <p:extLst>
      <p:ext uri="{BB962C8B-B14F-4D97-AF65-F5344CB8AC3E}">
        <p14:creationId xmlns:p14="http://schemas.microsoft.com/office/powerpoint/2010/main" val="15629061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4CEBD-2898-7B4C-A343-FB60B33DAB23}"/>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B86362A9-C0D1-BE2B-46DD-0952921C26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D969BECB-C8F4-FE93-6E8B-CDEC751F02A8}"/>
              </a:ext>
            </a:extLst>
          </p:cNvPr>
          <p:cNvSpPr txBox="1"/>
          <p:nvPr/>
        </p:nvSpPr>
        <p:spPr>
          <a:xfrm>
            <a:off x="266700" y="2438400"/>
            <a:ext cx="8610599" cy="2870016"/>
          </a:xfrm>
          <a:prstGeom prst="rect">
            <a:avLst/>
          </a:prstGeom>
          <a:noFill/>
          <a:ln>
            <a:solidFill>
              <a:schemeClr val="tx1">
                <a:lumMod val="50000"/>
                <a:lumOff val="50000"/>
              </a:schemeClr>
            </a:solidFill>
          </a:ln>
        </p:spPr>
        <p:txBody>
          <a:bodyPr wrap="square">
            <a:spAutoFit/>
          </a:bodyPr>
          <a:lstStyle/>
          <a:p>
            <a:pPr algn="l">
              <a:buFont typeface="Arial" panose="020B0604020202020204" pitchFamily="34" charset="0"/>
              <a:buChar char="•"/>
            </a:pPr>
            <a:r>
              <a:rPr lang="es-EC" sz="2400" b="1" i="0" dirty="0">
                <a:solidFill>
                  <a:srgbClr val="0070C0"/>
                </a:solidFill>
                <a:effectLst/>
                <a:latin typeface="Montserrat" panose="00000500000000000000" pitchFamily="2" charset="0"/>
              </a:rPr>
              <a:t>Productividad marginal.</a:t>
            </a:r>
            <a:endParaRPr lang="es-EC" sz="2400" b="0" i="0" dirty="0">
              <a:solidFill>
                <a:srgbClr val="0070C0"/>
              </a:solidFill>
              <a:effectLst/>
              <a:latin typeface="Montserrat" panose="00000500000000000000" pitchFamily="2" charset="0"/>
            </a:endParaRPr>
          </a:p>
          <a:p>
            <a:pPr algn="l">
              <a:spcAft>
                <a:spcPts val="1500"/>
              </a:spcAft>
              <a:buNone/>
            </a:pPr>
            <a:r>
              <a:rPr lang="es-EC" sz="2400" b="0" i="0" dirty="0">
                <a:solidFill>
                  <a:srgbClr val="0070C0"/>
                </a:solidFill>
                <a:effectLst/>
                <a:latin typeface="Montserrat" panose="00000500000000000000" pitchFamily="2" charset="0"/>
              </a:rPr>
              <a:t>En </a:t>
            </a:r>
            <a:r>
              <a:rPr lang="es-EC" sz="2400" b="0" i="0" u="sng" dirty="0">
                <a:solidFill>
                  <a:srgbClr val="0070C0"/>
                </a:solidFill>
                <a:effectLst/>
                <a:latin typeface="Montserrat" panose="00000500000000000000" pitchFamily="2" charset="0"/>
              </a:rPr>
              <a:t>una función de producción</a:t>
            </a:r>
            <a:r>
              <a:rPr lang="es-EC" sz="2400" b="1" i="0" u="sng" dirty="0">
                <a:solidFill>
                  <a:srgbClr val="0070C0"/>
                </a:solidFill>
                <a:effectLst/>
                <a:latin typeface="Montserrat" panose="00000500000000000000" pitchFamily="2" charset="0"/>
              </a:rPr>
              <a:t> </a:t>
            </a:r>
            <a:r>
              <a:rPr lang="es-EC" sz="2400" b="0" i="0" dirty="0">
                <a:solidFill>
                  <a:srgbClr val="0070C0"/>
                </a:solidFill>
                <a:effectLst/>
                <a:latin typeface="Montserrat" panose="00000500000000000000" pitchFamily="2" charset="0"/>
              </a:rPr>
              <a:t>, la derivada </a:t>
            </a:r>
            <a:r>
              <a:rPr lang="es-EC" sz="2400" b="1" i="0" dirty="0">
                <a:solidFill>
                  <a:srgbClr val="0070C0"/>
                </a:solidFill>
                <a:effectLst/>
                <a:latin typeface="Montserrat" panose="00000500000000000000" pitchFamily="2" charset="0"/>
              </a:rPr>
              <a:t>f' (L)</a:t>
            </a:r>
            <a:r>
              <a:rPr lang="es-EC" sz="2400" b="0" i="0" dirty="0">
                <a:solidFill>
                  <a:srgbClr val="0070C0"/>
                </a:solidFill>
                <a:effectLst/>
                <a:latin typeface="Montserrat" panose="00000500000000000000" pitchFamily="2" charset="0"/>
              </a:rPr>
              <a:t> </a:t>
            </a:r>
            <a:r>
              <a:rPr lang="es-EC" sz="2400" b="0" i="0" u="sng" dirty="0">
                <a:solidFill>
                  <a:srgbClr val="0070C0"/>
                </a:solidFill>
                <a:effectLst/>
                <a:latin typeface="Montserrat" panose="00000500000000000000" pitchFamily="2" charset="0"/>
              </a:rPr>
              <a:t>mide la productividad marginal del trabajo</a:t>
            </a:r>
            <a:r>
              <a:rPr lang="es-EC" sz="2400" b="0" i="0" dirty="0">
                <a:solidFill>
                  <a:srgbClr val="0070C0"/>
                </a:solidFill>
                <a:effectLst/>
                <a:latin typeface="Montserrat" panose="00000500000000000000" pitchFamily="2" charset="0"/>
              </a:rPr>
              <a:t>, es decir, el </a:t>
            </a:r>
            <a:r>
              <a:rPr lang="es-EC" sz="2400" b="1" i="0" dirty="0">
                <a:solidFill>
                  <a:srgbClr val="0070C0"/>
                </a:solidFill>
                <a:effectLst/>
                <a:latin typeface="Montserrat" panose="00000500000000000000" pitchFamily="2" charset="0"/>
              </a:rPr>
              <a:t>incremento de producción por cada unidad adicional de trabajo.</a:t>
            </a:r>
          </a:p>
          <a:p>
            <a:pPr algn="l">
              <a:spcAft>
                <a:spcPts val="1500"/>
              </a:spcAft>
              <a:buNone/>
            </a:pPr>
            <a:r>
              <a:rPr lang="es-EC" sz="2400" b="0" i="0" dirty="0">
                <a:solidFill>
                  <a:srgbClr val="0070C0"/>
                </a:solidFill>
                <a:effectLst/>
                <a:latin typeface="Montserrat" panose="00000500000000000000" pitchFamily="2" charset="0"/>
              </a:rPr>
              <a:t>Esto permite determinar el uso eficiente de los factores productivos.</a:t>
            </a:r>
          </a:p>
        </p:txBody>
      </p:sp>
    </p:spTree>
    <p:extLst>
      <p:ext uri="{BB962C8B-B14F-4D97-AF65-F5344CB8AC3E}">
        <p14:creationId xmlns:p14="http://schemas.microsoft.com/office/powerpoint/2010/main" val="9201911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4C795-28D5-161E-859F-E5DECA682E33}"/>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0182DB2A-78E1-860A-6D45-F40E5391C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F23163A-7E5B-BF2B-56F3-FB989F2D61FF}"/>
              </a:ext>
            </a:extLst>
          </p:cNvPr>
          <p:cNvSpPr txBox="1"/>
          <p:nvPr/>
        </p:nvSpPr>
        <p:spPr>
          <a:xfrm>
            <a:off x="381000" y="1901659"/>
            <a:ext cx="8153400" cy="3608680"/>
          </a:xfrm>
          <a:prstGeom prst="rect">
            <a:avLst/>
          </a:prstGeom>
          <a:noFill/>
          <a:ln>
            <a:solidFill>
              <a:srgbClr val="0070C0"/>
            </a:solidFill>
          </a:ln>
        </p:spPr>
        <p:txBody>
          <a:bodyPr wrap="square">
            <a:spAutoFit/>
          </a:bodyPr>
          <a:lstStyle/>
          <a:p>
            <a:pPr algn="l">
              <a:buFont typeface="Arial" panose="020B0604020202020204" pitchFamily="34" charset="0"/>
              <a:buChar char="•"/>
            </a:pPr>
            <a:r>
              <a:rPr lang="es-EC" sz="2400" b="1" i="0" dirty="0">
                <a:solidFill>
                  <a:srgbClr val="00B050"/>
                </a:solidFill>
                <a:effectLst/>
                <a:latin typeface="Montserrat" panose="00000500000000000000" pitchFamily="2" charset="0"/>
              </a:rPr>
              <a:t>Puntos críticos y análisis de optimización.</a:t>
            </a:r>
          </a:p>
          <a:p>
            <a:pPr algn="l"/>
            <a:endParaRPr lang="es-EC" sz="2400" b="0" i="0" dirty="0">
              <a:solidFill>
                <a:srgbClr val="00B050"/>
              </a:solidFill>
              <a:effectLst/>
              <a:latin typeface="Montserrat" panose="00000500000000000000" pitchFamily="2" charset="0"/>
            </a:endParaRPr>
          </a:p>
          <a:p>
            <a:pPr algn="l">
              <a:spcAft>
                <a:spcPts val="1500"/>
              </a:spcAft>
              <a:buNone/>
            </a:pPr>
            <a:r>
              <a:rPr lang="es-EC" sz="2400" b="0" i="0" dirty="0">
                <a:solidFill>
                  <a:srgbClr val="0070C0"/>
                </a:solidFill>
                <a:effectLst/>
                <a:latin typeface="Montserrat" panose="00000500000000000000" pitchFamily="2" charset="0"/>
              </a:rPr>
              <a:t>Los puntos críticos de una función </a:t>
            </a:r>
            <a:r>
              <a:rPr lang="es-EC" sz="2400" b="1" i="0" dirty="0">
                <a:solidFill>
                  <a:srgbClr val="0070C0"/>
                </a:solidFill>
                <a:effectLst/>
                <a:latin typeface="Montserrat" panose="00000500000000000000" pitchFamily="2" charset="0"/>
              </a:rPr>
              <a:t>f(x) </a:t>
            </a:r>
            <a:r>
              <a:rPr lang="es-EC" sz="2400" b="0" i="0" dirty="0">
                <a:solidFill>
                  <a:srgbClr val="0070C0"/>
                </a:solidFill>
                <a:effectLst/>
                <a:latin typeface="Montserrat" panose="00000500000000000000" pitchFamily="2" charset="0"/>
              </a:rPr>
              <a:t>ocurren cuando </a:t>
            </a:r>
            <a:r>
              <a:rPr lang="es-EC" sz="2400" b="1" i="0" dirty="0">
                <a:solidFill>
                  <a:srgbClr val="0070C0"/>
                </a:solidFill>
                <a:effectLst/>
                <a:latin typeface="Montserrat" panose="00000500000000000000" pitchFamily="2" charset="0"/>
              </a:rPr>
              <a:t>f' (x)=0 o no existe</a:t>
            </a:r>
            <a:r>
              <a:rPr lang="es-EC" sz="2400" b="0" i="0" dirty="0">
                <a:solidFill>
                  <a:srgbClr val="0070C0"/>
                </a:solidFill>
                <a:effectLst/>
                <a:latin typeface="Montserrat" panose="00000500000000000000" pitchFamily="2" charset="0"/>
              </a:rPr>
              <a:t>.</a:t>
            </a:r>
          </a:p>
          <a:p>
            <a:pPr marL="742950" lvl="1" indent="-285750" algn="l">
              <a:buFont typeface="Arial" panose="020B0604020202020204" pitchFamily="34" charset="0"/>
              <a:buChar char="•"/>
            </a:pPr>
            <a:r>
              <a:rPr lang="es-EC" sz="2400" b="0" i="0" dirty="0">
                <a:solidFill>
                  <a:srgbClr val="0070C0"/>
                </a:solidFill>
                <a:effectLst/>
                <a:latin typeface="Montserrat" panose="00000500000000000000" pitchFamily="2" charset="0"/>
              </a:rPr>
              <a:t>Si f''(x) &gt; 0: mínimo.</a:t>
            </a:r>
          </a:p>
          <a:p>
            <a:pPr marL="742950" lvl="1" indent="-285750" algn="l">
              <a:buFont typeface="Arial" panose="020B0604020202020204" pitchFamily="34" charset="0"/>
              <a:buChar char="•"/>
            </a:pPr>
            <a:r>
              <a:rPr lang="es-EC" sz="2400" b="0" i="0" dirty="0">
                <a:solidFill>
                  <a:srgbClr val="0070C0"/>
                </a:solidFill>
                <a:effectLst/>
                <a:latin typeface="Montserrat" panose="00000500000000000000" pitchFamily="2" charset="0"/>
              </a:rPr>
              <a:t>Si f''(x) &lt; 0: máximo.</a:t>
            </a:r>
          </a:p>
          <a:p>
            <a:pPr lvl="1" algn="l"/>
            <a:endParaRPr lang="es-EC" sz="2400" b="0" i="0" dirty="0">
              <a:solidFill>
                <a:srgbClr val="0070C0"/>
              </a:solidFill>
              <a:effectLst/>
              <a:latin typeface="Montserrat" panose="00000500000000000000" pitchFamily="2" charset="0"/>
            </a:endParaRPr>
          </a:p>
          <a:p>
            <a:pPr algn="l">
              <a:buNone/>
            </a:pPr>
            <a:r>
              <a:rPr lang="es-EC" sz="2400" b="0" i="0" dirty="0">
                <a:solidFill>
                  <a:srgbClr val="0070C0"/>
                </a:solidFill>
                <a:effectLst/>
                <a:latin typeface="Montserrat" panose="00000500000000000000" pitchFamily="2" charset="0"/>
              </a:rPr>
              <a:t>Estos criterios permiten </a:t>
            </a:r>
            <a:r>
              <a:rPr lang="es-EC" sz="2400" b="0" i="0" u="sng" dirty="0">
                <a:solidFill>
                  <a:srgbClr val="0070C0"/>
                </a:solidFill>
                <a:effectLst/>
                <a:latin typeface="Montserrat" panose="00000500000000000000" pitchFamily="2" charset="0"/>
              </a:rPr>
              <a:t>identificar niveles óptimos </a:t>
            </a:r>
            <a:r>
              <a:rPr lang="es-EC" sz="2400" b="0" i="0" dirty="0">
                <a:solidFill>
                  <a:srgbClr val="0070C0"/>
                </a:solidFill>
                <a:effectLst/>
                <a:latin typeface="Montserrat" panose="00000500000000000000" pitchFamily="2" charset="0"/>
              </a:rPr>
              <a:t>de producción o inversión </a:t>
            </a:r>
          </a:p>
        </p:txBody>
      </p:sp>
    </p:spTree>
    <p:extLst>
      <p:ext uri="{BB962C8B-B14F-4D97-AF65-F5344CB8AC3E}">
        <p14:creationId xmlns:p14="http://schemas.microsoft.com/office/powerpoint/2010/main" val="3763769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EC8E1-0954-CA3C-D238-5B004D038540}"/>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5934BB5A-DD69-CF02-DA0C-30AF1D4E75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A2FE18F-12D2-2AF0-5BBB-7E82BBA4A66B}"/>
              </a:ext>
            </a:extLst>
          </p:cNvPr>
          <p:cNvSpPr txBox="1"/>
          <p:nvPr/>
        </p:nvSpPr>
        <p:spPr>
          <a:xfrm>
            <a:off x="533399" y="1528480"/>
            <a:ext cx="8120063" cy="4170372"/>
          </a:xfrm>
          <a:prstGeom prst="rect">
            <a:avLst/>
          </a:prstGeom>
          <a:noFill/>
          <a:ln>
            <a:solidFill>
              <a:srgbClr val="0070C0"/>
            </a:solidFill>
          </a:ln>
        </p:spPr>
        <p:txBody>
          <a:bodyPr wrap="square">
            <a:spAutoFit/>
          </a:bodyPr>
          <a:lstStyle/>
          <a:p>
            <a:pPr algn="l">
              <a:spcAft>
                <a:spcPts val="1500"/>
              </a:spcAft>
              <a:buNone/>
            </a:pPr>
            <a:r>
              <a:rPr lang="es-EC" sz="2400" b="1" i="0" dirty="0">
                <a:solidFill>
                  <a:srgbClr val="00B050"/>
                </a:solidFill>
                <a:effectLst/>
                <a:latin typeface="Montserrat" panose="00000500000000000000" pitchFamily="2" charset="0"/>
              </a:rPr>
              <a:t>Interpretación gráfica.</a:t>
            </a:r>
            <a:endParaRPr lang="es-EC" sz="2400" b="0" i="0" dirty="0">
              <a:solidFill>
                <a:srgbClr val="00B050"/>
              </a:solidFill>
              <a:effectLst/>
              <a:latin typeface="Montserrat" panose="00000500000000000000" pitchFamily="2" charset="0"/>
            </a:endParaRPr>
          </a:p>
          <a:p>
            <a:pPr algn="l">
              <a:spcAft>
                <a:spcPts val="1500"/>
              </a:spcAft>
              <a:buNone/>
            </a:pPr>
            <a:r>
              <a:rPr lang="es-EC" sz="2400" b="0" i="0" dirty="0">
                <a:solidFill>
                  <a:srgbClr val="002060"/>
                </a:solidFill>
                <a:effectLst/>
                <a:latin typeface="Montserrat" panose="00000500000000000000" pitchFamily="2" charset="0"/>
              </a:rPr>
              <a:t>Visualmente, la derivada se interpreta como la pendiente de la tangente a la curva en un punto:</a:t>
            </a:r>
          </a:p>
          <a:p>
            <a:pPr algn="l">
              <a:buFont typeface="Arial" panose="020B0604020202020204" pitchFamily="34" charset="0"/>
              <a:buChar char="•"/>
            </a:pPr>
            <a:r>
              <a:rPr lang="es-EC" sz="2400" b="0" i="0" dirty="0">
                <a:solidFill>
                  <a:srgbClr val="002060"/>
                </a:solidFill>
                <a:effectLst/>
                <a:latin typeface="Montserrat" panose="00000500000000000000" pitchFamily="2" charset="0"/>
              </a:rPr>
              <a:t>Si f′(x) &gt; 0: la función es creciente.</a:t>
            </a:r>
          </a:p>
          <a:p>
            <a:pPr algn="l">
              <a:buFont typeface="Arial" panose="020B0604020202020204" pitchFamily="34" charset="0"/>
              <a:buChar char="•"/>
            </a:pPr>
            <a:r>
              <a:rPr lang="es-EC" sz="2400" b="0" i="0" dirty="0">
                <a:solidFill>
                  <a:srgbClr val="002060"/>
                </a:solidFill>
                <a:effectLst/>
                <a:latin typeface="Montserrat" panose="00000500000000000000" pitchFamily="2" charset="0"/>
              </a:rPr>
              <a:t>Si f′(x) &lt; 0: la función es decreciente.</a:t>
            </a:r>
          </a:p>
          <a:p>
            <a:pPr algn="l">
              <a:buFont typeface="Arial" panose="020B0604020202020204" pitchFamily="34" charset="0"/>
              <a:buChar char="•"/>
            </a:pPr>
            <a:r>
              <a:rPr lang="es-EC" sz="2400" b="0" i="0" dirty="0">
                <a:solidFill>
                  <a:srgbClr val="002060"/>
                </a:solidFill>
                <a:effectLst/>
                <a:latin typeface="Montserrat" panose="00000500000000000000" pitchFamily="2" charset="0"/>
              </a:rPr>
              <a:t>Si f′(x) = 0: puede existir un máximo o mínimo.</a:t>
            </a:r>
          </a:p>
          <a:p>
            <a:pPr algn="l">
              <a:buFont typeface="Arial" panose="020B0604020202020204" pitchFamily="34" charset="0"/>
              <a:buChar char="•"/>
            </a:pPr>
            <a:endParaRPr lang="es-EC" sz="2400" b="0" i="0" dirty="0">
              <a:solidFill>
                <a:srgbClr val="000000"/>
              </a:solidFill>
              <a:effectLst/>
              <a:latin typeface="Montserrat" panose="00000500000000000000" pitchFamily="2" charset="0"/>
            </a:endParaRPr>
          </a:p>
          <a:p>
            <a:pPr algn="l">
              <a:spcAft>
                <a:spcPts val="1500"/>
              </a:spcAft>
              <a:buNone/>
            </a:pPr>
            <a:r>
              <a:rPr lang="es-EC" sz="2400" b="0" i="0" dirty="0">
                <a:solidFill>
                  <a:srgbClr val="0070C0"/>
                </a:solidFill>
                <a:effectLst/>
                <a:latin typeface="Montserrat" panose="00000500000000000000" pitchFamily="2" charset="0"/>
              </a:rPr>
              <a:t>Este análisis es esencial para construir </a:t>
            </a:r>
            <a:r>
              <a:rPr lang="es-EC" sz="2400" b="0" i="0" u="sng" dirty="0">
                <a:solidFill>
                  <a:srgbClr val="0070C0"/>
                </a:solidFill>
                <a:effectLst/>
                <a:latin typeface="Montserrat" panose="00000500000000000000" pitchFamily="2" charset="0"/>
              </a:rPr>
              <a:t>modelos de predicción económica y financiera</a:t>
            </a:r>
            <a:r>
              <a:rPr lang="es-EC" sz="2400" b="0" i="0" dirty="0">
                <a:solidFill>
                  <a:srgbClr val="0070C0"/>
                </a:solidFill>
                <a:effectLst/>
                <a:latin typeface="Montserrat" panose="00000500000000000000" pitchFamily="2" charset="0"/>
              </a:rPr>
              <a:t>, basados en la tendencia y curvatura de las funciones</a:t>
            </a:r>
          </a:p>
        </p:txBody>
      </p:sp>
    </p:spTree>
    <p:extLst>
      <p:ext uri="{BB962C8B-B14F-4D97-AF65-F5344CB8AC3E}">
        <p14:creationId xmlns:p14="http://schemas.microsoft.com/office/powerpoint/2010/main" val="486914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3">
            <a:extLst>
              <a:ext uri="{FF2B5EF4-FFF2-40B4-BE49-F238E27FC236}">
                <a16:creationId xmlns:a16="http://schemas.microsoft.com/office/drawing/2014/main" id="{EA70A15C-1E09-BD65-6E9F-50B8F90DDC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D8FB72C-42F5-83C7-792C-41DA85A9703D}"/>
              </a:ext>
            </a:extLst>
          </p:cNvPr>
          <p:cNvSpPr txBox="1"/>
          <p:nvPr/>
        </p:nvSpPr>
        <p:spPr>
          <a:xfrm>
            <a:off x="914400" y="381000"/>
            <a:ext cx="6096000" cy="2677656"/>
          </a:xfrm>
          <a:prstGeom prst="rect">
            <a:avLst/>
          </a:prstGeom>
          <a:noFill/>
          <a:ln>
            <a:solidFill>
              <a:srgbClr val="0070C0"/>
            </a:solidFill>
          </a:ln>
        </p:spPr>
        <p:txBody>
          <a:bodyPr wrap="square">
            <a:spAutoFit/>
          </a:bodyPr>
          <a:lstStyle/>
          <a:p>
            <a:pPr algn="just"/>
            <a:r>
              <a:rPr lang="es-EC" sz="2400" b="0" i="0" dirty="0">
                <a:solidFill>
                  <a:srgbClr val="1D2125"/>
                </a:solidFill>
                <a:effectLst/>
                <a:latin typeface="Montserrat" panose="00000500000000000000" pitchFamily="2" charset="0"/>
              </a:rPr>
              <a:t>Una </a:t>
            </a:r>
            <a:r>
              <a:rPr lang="es-EC" sz="2400" b="1" i="0" dirty="0">
                <a:solidFill>
                  <a:srgbClr val="1D2125"/>
                </a:solidFill>
                <a:effectLst/>
                <a:latin typeface="Montserrat" panose="00000500000000000000" pitchFamily="2" charset="0"/>
              </a:rPr>
              <a:t>función</a:t>
            </a:r>
            <a:r>
              <a:rPr lang="es-EC" sz="2400" b="0" i="0" dirty="0">
                <a:solidFill>
                  <a:srgbClr val="1D2125"/>
                </a:solidFill>
                <a:effectLst/>
                <a:latin typeface="Montserrat" panose="00000500000000000000" pitchFamily="2" charset="0"/>
              </a:rPr>
              <a:t> es una relación matemática que asigna a cada elemento de un conjunto </a:t>
            </a:r>
            <a:r>
              <a:rPr lang="es-EC" sz="2400" b="1" i="0" dirty="0">
                <a:solidFill>
                  <a:srgbClr val="0070C0"/>
                </a:solidFill>
                <a:effectLst/>
                <a:latin typeface="Montserrat" panose="00000500000000000000" pitchFamily="2" charset="0"/>
              </a:rPr>
              <a:t>X(dominio) </a:t>
            </a:r>
            <a:r>
              <a:rPr lang="es-EC" sz="2400" b="0" i="0" dirty="0">
                <a:solidFill>
                  <a:srgbClr val="1D2125"/>
                </a:solidFill>
                <a:effectLst/>
                <a:latin typeface="Montserrat" panose="00000500000000000000" pitchFamily="2" charset="0"/>
              </a:rPr>
              <a:t>un único elemento de otro conjunto </a:t>
            </a:r>
            <a:r>
              <a:rPr lang="es-EC" sz="2400" b="1" i="0" dirty="0">
                <a:solidFill>
                  <a:srgbClr val="0070C0"/>
                </a:solidFill>
                <a:effectLst/>
                <a:latin typeface="Montserrat" panose="00000500000000000000" pitchFamily="2" charset="0"/>
              </a:rPr>
              <a:t>Y(</a:t>
            </a:r>
            <a:r>
              <a:rPr lang="es-EC" sz="2400" b="1" i="0" dirty="0" err="1">
                <a:solidFill>
                  <a:srgbClr val="0070C0"/>
                </a:solidFill>
                <a:effectLst/>
                <a:latin typeface="Montserrat" panose="00000500000000000000" pitchFamily="2" charset="0"/>
              </a:rPr>
              <a:t>co-dominio</a:t>
            </a:r>
            <a:r>
              <a:rPr lang="es-EC" sz="2400" b="1" i="0" dirty="0">
                <a:solidFill>
                  <a:srgbClr val="0070C0"/>
                </a:solidFill>
                <a:effectLst/>
                <a:latin typeface="Montserrat" panose="00000500000000000000" pitchFamily="2" charset="0"/>
              </a:rPr>
              <a:t>)</a:t>
            </a:r>
            <a:r>
              <a:rPr lang="es-EC" sz="2400" b="0" i="0" dirty="0">
                <a:solidFill>
                  <a:srgbClr val="0070C0"/>
                </a:solidFill>
                <a:effectLst/>
                <a:latin typeface="Montserrat" panose="00000500000000000000" pitchFamily="2" charset="0"/>
              </a:rPr>
              <a:t>. </a:t>
            </a:r>
            <a:r>
              <a:rPr lang="es-EC" sz="2400" b="0" i="0" dirty="0">
                <a:solidFill>
                  <a:srgbClr val="1D2125"/>
                </a:solidFill>
                <a:effectLst/>
                <a:latin typeface="Montserrat" panose="00000500000000000000" pitchFamily="2" charset="0"/>
              </a:rPr>
              <a:t>Se denota como f:X→Y, donde f(x)representa el valor de la función para un valor x del dominio </a:t>
            </a:r>
            <a:endParaRPr lang="en-US" sz="2400" dirty="0"/>
          </a:p>
        </p:txBody>
      </p:sp>
      <p:pic>
        <p:nvPicPr>
          <p:cNvPr id="5" name="Picture 4">
            <a:extLst>
              <a:ext uri="{FF2B5EF4-FFF2-40B4-BE49-F238E27FC236}">
                <a16:creationId xmlns:a16="http://schemas.microsoft.com/office/drawing/2014/main" id="{B3FABD43-969E-D1EB-CFCE-FFAA84F5D857}"/>
              </a:ext>
            </a:extLst>
          </p:cNvPr>
          <p:cNvPicPr>
            <a:picLocks noChangeAspect="1"/>
          </p:cNvPicPr>
          <p:nvPr/>
        </p:nvPicPr>
        <p:blipFill>
          <a:blip r:embed="rId3"/>
          <a:srcRect t="56413" r="50000"/>
          <a:stretch>
            <a:fillRect/>
          </a:stretch>
        </p:blipFill>
        <p:spPr>
          <a:xfrm>
            <a:off x="4953000" y="3400524"/>
            <a:ext cx="3276600" cy="2781573"/>
          </a:xfrm>
          <a:prstGeom prst="rect">
            <a:avLst/>
          </a:prstGeom>
        </p:spPr>
      </p:pic>
      <p:pic>
        <p:nvPicPr>
          <p:cNvPr id="6" name="Picture 2" descr="figure_name">
            <a:extLst>
              <a:ext uri="{FF2B5EF4-FFF2-40B4-BE49-F238E27FC236}">
                <a16:creationId xmlns:a16="http://schemas.microsoft.com/office/drawing/2014/main" id="{8C08A12C-BCCB-4656-451D-A07FBDEC28F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938" t="12766" r="49382" b="43406"/>
          <a:stretch>
            <a:fillRect/>
          </a:stretch>
        </p:blipFill>
        <p:spPr bwMode="auto">
          <a:xfrm>
            <a:off x="533400" y="3507586"/>
            <a:ext cx="3276600" cy="2607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0958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D776A-72D1-C1FC-BC57-8F381FE15D12}"/>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0E65E1FF-5108-E963-3B4B-7CA14C4981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DFB6E038-09B3-6AA0-8F2B-3A0D775013E2}"/>
              </a:ext>
            </a:extLst>
          </p:cNvPr>
          <p:cNvSpPr txBox="1"/>
          <p:nvPr/>
        </p:nvSpPr>
        <p:spPr>
          <a:xfrm>
            <a:off x="304800" y="1600200"/>
            <a:ext cx="8251825" cy="3431709"/>
          </a:xfrm>
          <a:prstGeom prst="rect">
            <a:avLst/>
          </a:prstGeom>
          <a:noFill/>
          <a:ln>
            <a:solidFill>
              <a:srgbClr val="0070C0"/>
            </a:solidFill>
          </a:ln>
        </p:spPr>
        <p:txBody>
          <a:bodyPr wrap="square">
            <a:spAutoFit/>
          </a:bodyPr>
          <a:lstStyle/>
          <a:p>
            <a:pPr algn="l">
              <a:spcAft>
                <a:spcPts val="1500"/>
              </a:spcAft>
              <a:buNone/>
            </a:pPr>
            <a:r>
              <a:rPr lang="es-EC" sz="2400" b="1" i="0" dirty="0">
                <a:solidFill>
                  <a:srgbClr val="C00000"/>
                </a:solidFill>
                <a:effectLst/>
                <a:latin typeface="Montserrat" panose="00000500000000000000" pitchFamily="2" charset="0"/>
              </a:rPr>
              <a:t>Cambios vs. efectos</a:t>
            </a:r>
          </a:p>
          <a:p>
            <a:pPr algn="l">
              <a:spcAft>
                <a:spcPts val="1500"/>
              </a:spcAft>
              <a:buNone/>
            </a:pPr>
            <a:r>
              <a:rPr lang="es-EC" sz="2400" b="0" i="0" dirty="0">
                <a:solidFill>
                  <a:srgbClr val="0070C0"/>
                </a:solidFill>
                <a:effectLst/>
                <a:latin typeface="Montserrat" panose="00000500000000000000" pitchFamily="2" charset="0"/>
              </a:rPr>
              <a:t>En el análisis económico y administrativo, </a:t>
            </a:r>
            <a:r>
              <a:rPr lang="es-EC" sz="2400" b="1" i="0" dirty="0">
                <a:solidFill>
                  <a:srgbClr val="0070C0"/>
                </a:solidFill>
                <a:effectLst/>
                <a:latin typeface="Montserrat" panose="00000500000000000000" pitchFamily="2" charset="0"/>
              </a:rPr>
              <a:t>la comprensión de los cambios y los efectos resulta esencial para la toma de decisiones óptimas</a:t>
            </a:r>
            <a:r>
              <a:rPr lang="es-EC" sz="2400" b="0" i="0" dirty="0">
                <a:solidFill>
                  <a:srgbClr val="0070C0"/>
                </a:solidFill>
                <a:effectLst/>
                <a:latin typeface="Montserrat" panose="00000500000000000000" pitchFamily="2" charset="0"/>
              </a:rPr>
              <a:t>.</a:t>
            </a:r>
          </a:p>
          <a:p>
            <a:pPr algn="l">
              <a:spcAft>
                <a:spcPts val="1500"/>
              </a:spcAft>
              <a:buNone/>
            </a:pPr>
            <a:r>
              <a:rPr lang="es-EC" sz="2400" b="0" i="0" dirty="0">
                <a:solidFill>
                  <a:srgbClr val="0070C0"/>
                </a:solidFill>
                <a:effectLst/>
                <a:latin typeface="Montserrat" panose="00000500000000000000" pitchFamily="2" charset="0"/>
              </a:rPr>
              <a:t> Aunque ambos conceptos se relacionan con la variación de variables, su interpretación analítica y su uso en modelos diferenciales difieren sustancialmente.</a:t>
            </a:r>
          </a:p>
        </p:txBody>
      </p:sp>
    </p:spTree>
    <p:extLst>
      <p:ext uri="{BB962C8B-B14F-4D97-AF65-F5344CB8AC3E}">
        <p14:creationId xmlns:p14="http://schemas.microsoft.com/office/powerpoint/2010/main" val="21967170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ADCB9-7E7B-91C1-34B0-78C51FF77585}"/>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481C84C9-307D-665F-3F19-9E17F35311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7990AAA1-587D-70C9-FFF9-D3D8D4A828F3}"/>
              </a:ext>
            </a:extLst>
          </p:cNvPr>
          <p:cNvSpPr txBox="1"/>
          <p:nvPr/>
        </p:nvSpPr>
        <p:spPr>
          <a:xfrm>
            <a:off x="304800" y="2178657"/>
            <a:ext cx="8153400" cy="2500685"/>
          </a:xfrm>
          <a:prstGeom prst="rect">
            <a:avLst/>
          </a:prstGeom>
          <a:noFill/>
          <a:ln>
            <a:solidFill>
              <a:srgbClr val="0070C0"/>
            </a:solidFill>
          </a:ln>
        </p:spPr>
        <p:txBody>
          <a:bodyPr wrap="square">
            <a:spAutoFit/>
          </a:bodyPr>
          <a:lstStyle/>
          <a:p>
            <a:pPr algn="l">
              <a:spcAft>
                <a:spcPts val="1500"/>
              </a:spcAft>
              <a:buNone/>
            </a:pPr>
            <a:r>
              <a:rPr lang="es-EC" sz="2400" b="1" i="0" dirty="0">
                <a:solidFill>
                  <a:srgbClr val="C00000"/>
                </a:solidFill>
                <a:effectLst/>
                <a:latin typeface="Montserrat" panose="00000500000000000000" pitchFamily="2" charset="0"/>
              </a:rPr>
              <a:t>Cambios: variaciones observadas.</a:t>
            </a:r>
            <a:endParaRPr lang="es-EC" sz="2400" b="0" i="0" dirty="0">
              <a:solidFill>
                <a:srgbClr val="C00000"/>
              </a:solidFill>
              <a:effectLst/>
              <a:latin typeface="Montserrat" panose="00000500000000000000" pitchFamily="2" charset="0"/>
            </a:endParaRPr>
          </a:p>
          <a:p>
            <a:pPr algn="l">
              <a:spcAft>
                <a:spcPts val="1500"/>
              </a:spcAft>
              <a:buNone/>
            </a:pPr>
            <a:r>
              <a:rPr lang="es-EC" sz="2400" b="0" i="0" dirty="0">
                <a:solidFill>
                  <a:srgbClr val="0070C0"/>
                </a:solidFill>
                <a:effectLst/>
                <a:latin typeface="Montserrat" panose="00000500000000000000" pitchFamily="2" charset="0"/>
              </a:rPr>
              <a:t>El </a:t>
            </a:r>
            <a:r>
              <a:rPr lang="es-EC" sz="2400" b="1" i="0" dirty="0">
                <a:solidFill>
                  <a:srgbClr val="0070C0"/>
                </a:solidFill>
                <a:effectLst/>
                <a:latin typeface="Montserrat" panose="00000500000000000000" pitchFamily="2" charset="0"/>
              </a:rPr>
              <a:t>cambio representa la variación absoluta </a:t>
            </a:r>
            <a:r>
              <a:rPr lang="es-EC" sz="2400" b="0" i="0" dirty="0">
                <a:solidFill>
                  <a:srgbClr val="0070C0"/>
                </a:solidFill>
                <a:effectLst/>
                <a:latin typeface="Montserrat" panose="00000500000000000000" pitchFamily="2" charset="0"/>
              </a:rPr>
              <a:t>o incremental que experimenta una variable cuando su argumento se modifica. Matemáticamente, se explica si una función f(x)describe una relación económica</a:t>
            </a:r>
          </a:p>
        </p:txBody>
      </p:sp>
    </p:spTree>
    <p:extLst>
      <p:ext uri="{BB962C8B-B14F-4D97-AF65-F5344CB8AC3E}">
        <p14:creationId xmlns:p14="http://schemas.microsoft.com/office/powerpoint/2010/main" val="8574677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F86D6-B98B-F549-60EC-29C292B01B02}"/>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5AD1261C-4AF3-988D-EF91-D98D894A27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7B5E888-4DD2-C252-7D49-A095A979855F}"/>
              </a:ext>
            </a:extLst>
          </p:cNvPr>
          <p:cNvSpPr txBox="1"/>
          <p:nvPr/>
        </p:nvSpPr>
        <p:spPr>
          <a:xfrm>
            <a:off x="1600200" y="3962400"/>
            <a:ext cx="6172200" cy="1569660"/>
          </a:xfrm>
          <a:prstGeom prst="rect">
            <a:avLst/>
          </a:prstGeom>
          <a:solidFill>
            <a:schemeClr val="accent6">
              <a:lumMod val="20000"/>
              <a:lumOff val="80000"/>
            </a:schemeClr>
          </a:solidFill>
          <a:ln>
            <a:solidFill>
              <a:schemeClr val="accent1"/>
            </a:solidFill>
          </a:ln>
        </p:spPr>
        <p:txBody>
          <a:bodyPr wrap="square">
            <a:spAutoFit/>
          </a:bodyPr>
          <a:lstStyle/>
          <a:p>
            <a:r>
              <a:rPr lang="es-EC" sz="2400" i="0" dirty="0">
                <a:solidFill>
                  <a:srgbClr val="0070C0"/>
                </a:solidFill>
                <a:effectLst/>
                <a:latin typeface="Montserrat" panose="00000500000000000000" pitchFamily="2" charset="0"/>
              </a:rPr>
              <a:t>Este valor indica </a:t>
            </a:r>
            <a:r>
              <a:rPr lang="es-EC" sz="2400" i="0" u="sng" dirty="0">
                <a:solidFill>
                  <a:srgbClr val="0070C0"/>
                </a:solidFill>
                <a:effectLst/>
                <a:latin typeface="Montserrat" panose="00000500000000000000" pitchFamily="2" charset="0"/>
              </a:rPr>
              <a:t>cuánto aumenta o disminuye la variable dependiente </a:t>
            </a:r>
            <a:r>
              <a:rPr lang="es-EC" sz="2400" i="0" dirty="0">
                <a:solidFill>
                  <a:srgbClr val="0070C0"/>
                </a:solidFill>
                <a:effectLst/>
                <a:latin typeface="Montserrat" panose="00000500000000000000" pitchFamily="2" charset="0"/>
              </a:rPr>
              <a:t>ante un cambio específico en la variable independiente (</a:t>
            </a:r>
            <a:r>
              <a:rPr lang="es-EC" sz="2400" i="0" dirty="0" err="1">
                <a:solidFill>
                  <a:srgbClr val="0070C0"/>
                </a:solidFill>
                <a:effectLst/>
                <a:latin typeface="Montserrat" panose="00000500000000000000" pitchFamily="2" charset="0"/>
              </a:rPr>
              <a:t>Δx</a:t>
            </a:r>
            <a:r>
              <a:rPr lang="es-EC" sz="2400" i="0" dirty="0">
                <a:solidFill>
                  <a:srgbClr val="0070C0"/>
                </a:solidFill>
                <a:effectLst/>
                <a:latin typeface="Montserrat" panose="00000500000000000000" pitchFamily="2" charset="0"/>
              </a:rPr>
              <a:t>=x</a:t>
            </a:r>
            <a:r>
              <a:rPr lang="es-EC" sz="2400" i="0" baseline="-25000" dirty="0">
                <a:solidFill>
                  <a:srgbClr val="0070C0"/>
                </a:solidFill>
                <a:effectLst/>
                <a:latin typeface="Montserrat" panose="00000500000000000000" pitchFamily="2" charset="0"/>
              </a:rPr>
              <a:t>2</a:t>
            </a:r>
            <a:r>
              <a:rPr lang="es-EC" sz="2400" i="0" dirty="0">
                <a:solidFill>
                  <a:srgbClr val="0070C0"/>
                </a:solidFill>
                <a:effectLst/>
                <a:latin typeface="Montserrat" panose="00000500000000000000" pitchFamily="2" charset="0"/>
              </a:rPr>
              <a:t>-x</a:t>
            </a:r>
            <a:r>
              <a:rPr lang="es-EC" sz="2400" i="0" baseline="-25000" dirty="0">
                <a:solidFill>
                  <a:srgbClr val="0070C0"/>
                </a:solidFill>
                <a:effectLst/>
                <a:latin typeface="Montserrat" panose="00000500000000000000" pitchFamily="2" charset="0"/>
              </a:rPr>
              <a:t>1</a:t>
            </a:r>
            <a:r>
              <a:rPr lang="es-EC" sz="2400" i="0" dirty="0">
                <a:solidFill>
                  <a:srgbClr val="0070C0"/>
                </a:solidFill>
                <a:effectLst/>
                <a:latin typeface="Montserrat" panose="00000500000000000000" pitchFamily="2" charset="0"/>
              </a:rPr>
              <a:t>).</a:t>
            </a:r>
            <a:endParaRPr lang="en-US" sz="2400" dirty="0">
              <a:solidFill>
                <a:srgbClr val="0070C0"/>
              </a:solidFill>
            </a:endParaRP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04EC115B-00E4-7B5F-DAB4-0BE72342F6CE}"/>
                  </a:ext>
                </a:extLst>
              </p:cNvPr>
              <p:cNvSpPr txBox="1"/>
              <p:nvPr/>
            </p:nvSpPr>
            <p:spPr>
              <a:xfrm>
                <a:off x="2057400" y="1295400"/>
                <a:ext cx="4572000" cy="1762021"/>
              </a:xfrm>
              <a:prstGeom prst="rect">
                <a:avLst/>
              </a:prstGeom>
              <a:solidFill>
                <a:schemeClr val="accent2">
                  <a:lumMod val="20000"/>
                  <a:lumOff val="80000"/>
                </a:schemeClr>
              </a:solidFill>
              <a:ln>
                <a:solidFill>
                  <a:srgbClr val="0070C0"/>
                </a:solidFill>
              </a:ln>
            </p:spPr>
            <p:txBody>
              <a:bodyPr wrap="square">
                <a:spAutoFit/>
              </a:bodyPr>
              <a:lstStyle/>
              <a:p>
                <a:pPr algn="l">
                  <a:spcAft>
                    <a:spcPts val="1500"/>
                  </a:spcAft>
                  <a:buNone/>
                </a:pPr>
                <a:r>
                  <a:rPr lang="en-US" sz="2400" b="0" i="0" dirty="0">
                    <a:solidFill>
                      <a:srgbClr val="0070C0"/>
                    </a:solidFill>
                    <a:effectLst/>
                    <a:latin typeface="Montserrat" panose="00000500000000000000" pitchFamily="2" charset="0"/>
                  </a:rPr>
                  <a:t>Ejemplo, </a:t>
                </a:r>
                <a:r>
                  <a:rPr lang="en-US" sz="2400" b="0" i="0" dirty="0" err="1">
                    <a:solidFill>
                      <a:srgbClr val="0070C0"/>
                    </a:solidFill>
                    <a:effectLst/>
                    <a:latin typeface="Montserrat" panose="00000500000000000000" pitchFamily="2" charset="0"/>
                  </a:rPr>
                  <a:t>el</a:t>
                </a:r>
                <a:r>
                  <a:rPr lang="en-US" sz="2400" b="0" i="0" dirty="0">
                    <a:solidFill>
                      <a:srgbClr val="0070C0"/>
                    </a:solidFill>
                    <a:effectLst/>
                    <a:latin typeface="Montserrat" panose="00000500000000000000" pitchFamily="2" charset="0"/>
                  </a:rPr>
                  <a:t> </a:t>
                </a:r>
                <a:r>
                  <a:rPr lang="en-US" sz="2400" b="0" i="0" dirty="0" err="1">
                    <a:solidFill>
                      <a:srgbClr val="0070C0"/>
                    </a:solidFill>
                    <a:effectLst/>
                    <a:latin typeface="Montserrat" panose="00000500000000000000" pitchFamily="2" charset="0"/>
                  </a:rPr>
                  <a:t>costo</a:t>
                </a:r>
                <a:r>
                  <a:rPr lang="en-US" sz="2400" b="0" i="0" dirty="0">
                    <a:solidFill>
                      <a:srgbClr val="0070C0"/>
                    </a:solidFill>
                    <a:effectLst/>
                    <a:latin typeface="Montserrat" panose="00000500000000000000" pitchFamily="2" charset="0"/>
                  </a:rPr>
                  <a:t> total </a:t>
                </a:r>
                <a:r>
                  <a:rPr lang="en-US" sz="2400" b="0" i="0" dirty="0" err="1">
                    <a:solidFill>
                      <a:srgbClr val="0070C0"/>
                    </a:solidFill>
                    <a:effectLst/>
                    <a:latin typeface="Montserrat" panose="00000500000000000000" pitchFamily="2" charset="0"/>
                  </a:rPr>
                  <a:t>en</a:t>
                </a:r>
                <a:r>
                  <a:rPr lang="en-US" sz="2400" b="0" i="0" dirty="0">
                    <a:solidFill>
                      <a:srgbClr val="0070C0"/>
                    </a:solidFill>
                    <a:effectLst/>
                    <a:latin typeface="Montserrat" panose="00000500000000000000" pitchFamily="2" charset="0"/>
                  </a:rPr>
                  <a:t> </a:t>
                </a:r>
                <a:r>
                  <a:rPr lang="en-US" sz="2400" b="0" i="0" dirty="0" err="1">
                    <a:solidFill>
                      <a:srgbClr val="0070C0"/>
                    </a:solidFill>
                    <a:effectLst/>
                    <a:latin typeface="Montserrat" panose="00000500000000000000" pitchFamily="2" charset="0"/>
                  </a:rPr>
                  <a:t>función</a:t>
                </a:r>
                <a:r>
                  <a:rPr lang="en-US" sz="2400" b="0" i="0" dirty="0">
                    <a:solidFill>
                      <a:srgbClr val="0070C0"/>
                    </a:solidFill>
                    <a:effectLst/>
                    <a:latin typeface="Montserrat" panose="00000500000000000000" pitchFamily="2" charset="0"/>
                  </a:rPr>
                  <a:t> de la </a:t>
                </a:r>
                <a:r>
                  <a:rPr lang="en-US" sz="2400" b="0" i="0" dirty="0" err="1">
                    <a:solidFill>
                      <a:srgbClr val="0070C0"/>
                    </a:solidFill>
                    <a:effectLst/>
                    <a:latin typeface="Montserrat" panose="00000500000000000000" pitchFamily="2" charset="0"/>
                  </a:rPr>
                  <a:t>producción</a:t>
                </a:r>
                <a:r>
                  <a:rPr lang="en-US" sz="2400" b="0" i="0" dirty="0">
                    <a:solidFill>
                      <a:srgbClr val="0070C0"/>
                    </a:solidFill>
                    <a:effectLst/>
                    <a:latin typeface="Montserrat" panose="00000500000000000000" pitchFamily="2" charset="0"/>
                  </a:rPr>
                  <a:t>—, </a:t>
                </a:r>
                <a:r>
                  <a:rPr lang="en-US" sz="2400" b="0" i="0" dirty="0" err="1">
                    <a:solidFill>
                      <a:srgbClr val="0070C0"/>
                    </a:solidFill>
                    <a:effectLst/>
                    <a:latin typeface="Montserrat" panose="00000500000000000000" pitchFamily="2" charset="0"/>
                  </a:rPr>
                  <a:t>el</a:t>
                </a:r>
                <a:r>
                  <a:rPr lang="en-US" sz="2400" b="0" i="0" dirty="0">
                    <a:solidFill>
                      <a:srgbClr val="0070C0"/>
                    </a:solidFill>
                    <a:effectLst/>
                    <a:latin typeface="Montserrat" panose="00000500000000000000" pitchFamily="2" charset="0"/>
                  </a:rPr>
                  <a:t> </a:t>
                </a:r>
                <a:r>
                  <a:rPr lang="en-US" sz="2400" b="0" i="0" dirty="0" err="1">
                    <a:solidFill>
                      <a:srgbClr val="0070C0"/>
                    </a:solidFill>
                    <a:effectLst/>
                    <a:latin typeface="Montserrat" panose="00000500000000000000" pitchFamily="2" charset="0"/>
                  </a:rPr>
                  <a:t>cambio</a:t>
                </a:r>
                <a:r>
                  <a:rPr lang="en-US" sz="2400" b="0" i="0" dirty="0">
                    <a:solidFill>
                      <a:srgbClr val="0070C0"/>
                    </a:solidFill>
                    <a:effectLst/>
                    <a:latin typeface="Montserrat" panose="00000500000000000000" pitchFamily="2" charset="0"/>
                  </a:rPr>
                  <a:t> se </a:t>
                </a:r>
                <a:r>
                  <a:rPr lang="en-US" sz="2400" b="0" i="0" dirty="0" err="1">
                    <a:solidFill>
                      <a:srgbClr val="0070C0"/>
                    </a:solidFill>
                    <a:effectLst/>
                    <a:latin typeface="Montserrat" panose="00000500000000000000" pitchFamily="2" charset="0"/>
                  </a:rPr>
                  <a:t>expresa</a:t>
                </a:r>
                <a:r>
                  <a:rPr lang="en-US" sz="2400" b="0" i="0" dirty="0">
                    <a:solidFill>
                      <a:srgbClr val="0070C0"/>
                    </a:solidFill>
                    <a:effectLst/>
                    <a:latin typeface="Montserrat" panose="00000500000000000000" pitchFamily="2" charset="0"/>
                  </a:rPr>
                  <a:t> </a:t>
                </a:r>
                <a:r>
                  <a:rPr lang="en-US" sz="2400" b="0" i="0" dirty="0" err="1">
                    <a:solidFill>
                      <a:srgbClr val="0070C0"/>
                    </a:solidFill>
                    <a:effectLst/>
                    <a:latin typeface="Montserrat" panose="00000500000000000000" pitchFamily="2" charset="0"/>
                  </a:rPr>
                  <a:t>como</a:t>
                </a:r>
                <a:r>
                  <a:rPr lang="en-US" sz="2400" b="0" i="0" dirty="0">
                    <a:solidFill>
                      <a:srgbClr val="0070C0"/>
                    </a:solidFill>
                    <a:effectLst/>
                    <a:latin typeface="Montserrat" panose="00000500000000000000" pitchFamily="2" charset="0"/>
                  </a:rPr>
                  <a:t>:</a:t>
                </a:r>
              </a:p>
              <a:p>
                <a:pPr>
                  <a:buNone/>
                </a:pPr>
                <a14:m>
                  <m:oMathPara xmlns:m="http://schemas.openxmlformats.org/officeDocument/2006/math">
                    <m:oMathParaPr>
                      <m:jc m:val="centerGroup"/>
                    </m:oMathParaPr>
                    <m:oMath xmlns:m="http://schemas.openxmlformats.org/officeDocument/2006/math">
                      <m:r>
                        <m:rPr>
                          <m:sty m:val="p"/>
                        </m:rPr>
                        <a:rPr lang="el-GR" sz="2400">
                          <a:solidFill>
                            <a:srgbClr val="0070C0"/>
                          </a:solidFill>
                          <a:latin typeface="Cambria Math" panose="02040503050406030204" pitchFamily="18" charset="0"/>
                        </a:rPr>
                        <m:t>Δ</m:t>
                      </m:r>
                      <m:r>
                        <m:rPr>
                          <m:sty m:val="p"/>
                        </m:rPr>
                        <a:rPr lang="en-US" sz="2400">
                          <a:solidFill>
                            <a:srgbClr val="0070C0"/>
                          </a:solidFill>
                          <a:latin typeface="Cambria Math" panose="02040503050406030204" pitchFamily="18" charset="0"/>
                        </a:rPr>
                        <m:t>f</m:t>
                      </m:r>
                      <m:r>
                        <a:rPr lang="en-US" sz="2400" i="0">
                          <a:solidFill>
                            <a:srgbClr val="0070C0"/>
                          </a:solidFill>
                          <a:latin typeface="Cambria Math" panose="02040503050406030204" pitchFamily="18" charset="0"/>
                        </a:rPr>
                        <m:t>=</m:t>
                      </m:r>
                      <m:r>
                        <a:rPr lang="en-US" sz="2400" i="1">
                          <a:solidFill>
                            <a:srgbClr val="0070C0"/>
                          </a:solidFill>
                          <a:latin typeface="Cambria Math" panose="02040503050406030204" pitchFamily="18" charset="0"/>
                        </a:rPr>
                        <m:t>𝑓</m:t>
                      </m:r>
                      <m:d>
                        <m:dPr>
                          <m:ctrlPr>
                            <a:rPr lang="ar-AE" sz="2400" i="1">
                              <a:solidFill>
                                <a:srgbClr val="0070C0"/>
                              </a:solidFill>
                              <a:latin typeface="Cambria Math" panose="02040503050406030204" pitchFamily="18" charset="0"/>
                            </a:rPr>
                          </m:ctrlPr>
                        </m:dPr>
                        <m:e>
                          <m:sSub>
                            <m:sSubPr>
                              <m:ctrlPr>
                                <a:rPr lang="ar-AE" sz="2400" i="1">
                                  <a:solidFill>
                                    <a:srgbClr val="0070C0"/>
                                  </a:solidFill>
                                  <a:latin typeface="Cambria Math" panose="02040503050406030204" pitchFamily="18" charset="0"/>
                                </a:rPr>
                              </m:ctrlPr>
                            </m:sSubPr>
                            <m:e>
                              <m:r>
                                <a:rPr lang="ar-AE" sz="2400" i="1">
                                  <a:solidFill>
                                    <a:srgbClr val="0070C0"/>
                                  </a:solidFill>
                                  <a:latin typeface="Cambria Math" panose="02040503050406030204" pitchFamily="18" charset="0"/>
                                </a:rPr>
                                <m:t>𝑥</m:t>
                              </m:r>
                            </m:e>
                            <m:sub>
                              <m:r>
                                <a:rPr lang="ar-AE" sz="2400" i="0">
                                  <a:solidFill>
                                    <a:srgbClr val="0070C0"/>
                                  </a:solidFill>
                                  <a:latin typeface="Cambria Math" panose="02040503050406030204" pitchFamily="18" charset="0"/>
                                </a:rPr>
                                <m:t>2</m:t>
                              </m:r>
                            </m:sub>
                          </m:sSub>
                        </m:e>
                      </m:d>
                      <m:r>
                        <a:rPr lang="ar-AE" sz="2400" i="0">
                          <a:solidFill>
                            <a:srgbClr val="0070C0"/>
                          </a:solidFill>
                          <a:latin typeface="Cambria Math" panose="02040503050406030204" pitchFamily="18" charset="0"/>
                        </a:rPr>
                        <m:t>−</m:t>
                      </m:r>
                      <m:r>
                        <a:rPr lang="ar-AE" sz="2400" i="1">
                          <a:solidFill>
                            <a:srgbClr val="0070C0"/>
                          </a:solidFill>
                          <a:latin typeface="Cambria Math" panose="02040503050406030204" pitchFamily="18" charset="0"/>
                        </a:rPr>
                        <m:t>𝑓</m:t>
                      </m:r>
                      <m:d>
                        <m:dPr>
                          <m:ctrlPr>
                            <a:rPr lang="ar-AE" sz="2400" i="1">
                              <a:solidFill>
                                <a:srgbClr val="0070C0"/>
                              </a:solidFill>
                              <a:latin typeface="Cambria Math" panose="02040503050406030204" pitchFamily="18" charset="0"/>
                            </a:rPr>
                          </m:ctrlPr>
                        </m:dPr>
                        <m:e>
                          <m:sSub>
                            <m:sSubPr>
                              <m:ctrlPr>
                                <a:rPr lang="ar-AE" sz="2400" i="1">
                                  <a:solidFill>
                                    <a:srgbClr val="0070C0"/>
                                  </a:solidFill>
                                  <a:latin typeface="Cambria Math" panose="02040503050406030204" pitchFamily="18" charset="0"/>
                                </a:rPr>
                              </m:ctrlPr>
                            </m:sSubPr>
                            <m:e>
                              <m:r>
                                <a:rPr lang="ar-AE" sz="2400" i="1">
                                  <a:solidFill>
                                    <a:srgbClr val="0070C0"/>
                                  </a:solidFill>
                                  <a:latin typeface="Cambria Math" panose="02040503050406030204" pitchFamily="18" charset="0"/>
                                </a:rPr>
                                <m:t>𝑥</m:t>
                              </m:r>
                            </m:e>
                            <m:sub>
                              <m:r>
                                <a:rPr lang="ar-AE" sz="2400" i="0">
                                  <a:solidFill>
                                    <a:srgbClr val="0070C0"/>
                                  </a:solidFill>
                                  <a:latin typeface="Cambria Math" panose="02040503050406030204" pitchFamily="18" charset="0"/>
                                </a:rPr>
                                <m:t>1</m:t>
                              </m:r>
                            </m:sub>
                          </m:sSub>
                        </m:e>
                      </m:d>
                    </m:oMath>
                  </m:oMathPara>
                </a14:m>
                <a:endParaRPr lang="en-US" sz="2400" dirty="0">
                  <a:solidFill>
                    <a:srgbClr val="0070C0"/>
                  </a:solidFill>
                </a:endParaRPr>
              </a:p>
            </p:txBody>
          </p:sp>
        </mc:Choice>
        <mc:Fallback>
          <p:sp>
            <p:nvSpPr>
              <p:cNvPr id="6" name="TextBox 5">
                <a:extLst>
                  <a:ext uri="{FF2B5EF4-FFF2-40B4-BE49-F238E27FC236}">
                    <a16:creationId xmlns:a16="http://schemas.microsoft.com/office/drawing/2014/main" id="{04EC115B-00E4-7B5F-DAB4-0BE72342F6CE}"/>
                  </a:ext>
                </a:extLst>
              </p:cNvPr>
              <p:cNvSpPr txBox="1">
                <a:spLocks noRot="1" noChangeAspect="1" noMove="1" noResize="1" noEditPoints="1" noAdjustHandles="1" noChangeArrowheads="1" noChangeShapeType="1" noTextEdit="1"/>
              </p:cNvSpPr>
              <p:nvPr/>
            </p:nvSpPr>
            <p:spPr>
              <a:xfrm>
                <a:off x="2057400" y="1295400"/>
                <a:ext cx="4572000" cy="1762021"/>
              </a:xfrm>
              <a:prstGeom prst="rect">
                <a:avLst/>
              </a:prstGeom>
              <a:blipFill>
                <a:blip r:embed="rId3"/>
                <a:stretch>
                  <a:fillRect l="-1995" t="-2062" b="-3093"/>
                </a:stretch>
              </a:blipFill>
              <a:ln>
                <a:solidFill>
                  <a:srgbClr val="0070C0"/>
                </a:solidFill>
              </a:ln>
            </p:spPr>
            <p:txBody>
              <a:bodyPr/>
              <a:lstStyle/>
              <a:p>
                <a:r>
                  <a:rPr lang="en-US">
                    <a:noFill/>
                  </a:rPr>
                  <a:t> </a:t>
                </a:r>
              </a:p>
            </p:txBody>
          </p:sp>
        </mc:Fallback>
      </mc:AlternateContent>
    </p:spTree>
    <p:extLst>
      <p:ext uri="{BB962C8B-B14F-4D97-AF65-F5344CB8AC3E}">
        <p14:creationId xmlns:p14="http://schemas.microsoft.com/office/powerpoint/2010/main" val="42629937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0C4DF-C896-680C-D28B-91A7FCA37DB3}"/>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C8F034FD-7D76-7324-416B-A6C6A46CE3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603DBD80-F471-1254-6155-29B1A11C938D}"/>
                  </a:ext>
                </a:extLst>
              </p:cNvPr>
              <p:cNvSpPr txBox="1"/>
              <p:nvPr/>
            </p:nvSpPr>
            <p:spPr>
              <a:xfrm>
                <a:off x="381000" y="381000"/>
                <a:ext cx="7162800" cy="3395160"/>
              </a:xfrm>
              <a:prstGeom prst="rect">
                <a:avLst/>
              </a:prstGeom>
              <a:noFill/>
              <a:ln>
                <a:solidFill>
                  <a:srgbClr val="0070C0"/>
                </a:solidFill>
              </a:ln>
            </p:spPr>
            <p:txBody>
              <a:bodyPr wrap="square">
                <a:spAutoFit/>
              </a:bodyPr>
              <a:lstStyle/>
              <a:p>
                <a:pPr algn="ctr">
                  <a:spcAft>
                    <a:spcPts val="1500"/>
                  </a:spcAft>
                  <a:buNone/>
                </a:pPr>
                <a:r>
                  <a:rPr lang="en-US" sz="2400" b="1" i="0" dirty="0" err="1">
                    <a:solidFill>
                      <a:srgbClr val="BC7082"/>
                    </a:solidFill>
                    <a:effectLst/>
                    <a:latin typeface="Montserrat" panose="00000500000000000000" pitchFamily="2" charset="0"/>
                  </a:rPr>
                  <a:t>Efectos</a:t>
                </a:r>
                <a:r>
                  <a:rPr lang="en-US" sz="2400" b="1" i="0" dirty="0">
                    <a:solidFill>
                      <a:srgbClr val="BC7082"/>
                    </a:solidFill>
                    <a:effectLst/>
                    <a:latin typeface="Montserrat" panose="00000500000000000000" pitchFamily="2" charset="0"/>
                  </a:rPr>
                  <a:t>: </a:t>
                </a:r>
                <a:r>
                  <a:rPr lang="en-US" sz="2400" b="1" i="0" dirty="0" err="1">
                    <a:solidFill>
                      <a:srgbClr val="BC7082"/>
                    </a:solidFill>
                    <a:effectLst/>
                    <a:latin typeface="Montserrat" panose="00000500000000000000" pitchFamily="2" charset="0"/>
                  </a:rPr>
                  <a:t>variaciones</a:t>
                </a:r>
                <a:r>
                  <a:rPr lang="en-US" sz="2400" b="1" i="0" dirty="0">
                    <a:solidFill>
                      <a:srgbClr val="BC7082"/>
                    </a:solidFill>
                    <a:effectLst/>
                    <a:latin typeface="Montserrat" panose="00000500000000000000" pitchFamily="2" charset="0"/>
                  </a:rPr>
                  <a:t> </a:t>
                </a:r>
                <a:r>
                  <a:rPr lang="en-US" sz="2400" b="1" i="0" dirty="0" err="1">
                    <a:solidFill>
                      <a:srgbClr val="BC7082"/>
                    </a:solidFill>
                    <a:effectLst/>
                    <a:latin typeface="Montserrat" panose="00000500000000000000" pitchFamily="2" charset="0"/>
                  </a:rPr>
                  <a:t>marginales</a:t>
                </a:r>
                <a:r>
                  <a:rPr lang="en-US" sz="2400" b="1" i="0" dirty="0">
                    <a:solidFill>
                      <a:srgbClr val="BC7082"/>
                    </a:solidFill>
                    <a:effectLst/>
                    <a:latin typeface="Montserrat" panose="00000500000000000000" pitchFamily="2" charset="0"/>
                  </a:rPr>
                  <a:t> o </a:t>
                </a:r>
                <a:r>
                  <a:rPr lang="en-US" sz="2400" b="1" i="0" dirty="0" err="1">
                    <a:solidFill>
                      <a:srgbClr val="BC7082"/>
                    </a:solidFill>
                    <a:effectLst/>
                    <a:latin typeface="Montserrat" panose="00000500000000000000" pitchFamily="2" charset="0"/>
                  </a:rPr>
                  <a:t>instantáneas</a:t>
                </a:r>
                <a:r>
                  <a:rPr lang="en-US" sz="2400" b="1" i="0" dirty="0">
                    <a:solidFill>
                      <a:srgbClr val="BC7082"/>
                    </a:solidFill>
                    <a:effectLst/>
                    <a:latin typeface="Montserrat" panose="00000500000000000000" pitchFamily="2" charset="0"/>
                  </a:rPr>
                  <a:t>.</a:t>
                </a:r>
                <a:endParaRPr lang="en-US" sz="2400" b="0" i="0" dirty="0">
                  <a:solidFill>
                    <a:srgbClr val="BC7082"/>
                  </a:solidFill>
                  <a:effectLst/>
                  <a:latin typeface="Montserrat" panose="00000500000000000000" pitchFamily="2" charset="0"/>
                </a:endParaRPr>
              </a:p>
              <a:p>
                <a:pPr algn="l">
                  <a:spcAft>
                    <a:spcPts val="1500"/>
                  </a:spcAft>
                  <a:buNone/>
                </a:pPr>
                <a:r>
                  <a:rPr lang="en-US" sz="2400" b="0" i="0" dirty="0">
                    <a:solidFill>
                      <a:srgbClr val="0070C0"/>
                    </a:solidFill>
                    <a:effectLst/>
                    <a:latin typeface="Montserrat" panose="00000500000000000000" pitchFamily="2" charset="0"/>
                  </a:rPr>
                  <a:t>El </a:t>
                </a:r>
                <a:r>
                  <a:rPr lang="en-US" sz="2400" b="1" i="0" dirty="0" err="1">
                    <a:solidFill>
                      <a:srgbClr val="0070C0"/>
                    </a:solidFill>
                    <a:effectLst/>
                    <a:latin typeface="Montserrat" panose="00000500000000000000" pitchFamily="2" charset="0"/>
                  </a:rPr>
                  <a:t>efecto</a:t>
                </a:r>
                <a:r>
                  <a:rPr lang="en-US" sz="2400" b="1" i="0" dirty="0">
                    <a:solidFill>
                      <a:srgbClr val="0070C0"/>
                    </a:solidFill>
                    <a:effectLst/>
                    <a:latin typeface="Montserrat" panose="00000500000000000000" pitchFamily="2" charset="0"/>
                  </a:rPr>
                  <a:t> se </a:t>
                </a:r>
                <a:r>
                  <a:rPr lang="en-US" sz="2400" b="1" i="0" dirty="0" err="1">
                    <a:solidFill>
                      <a:srgbClr val="0070C0"/>
                    </a:solidFill>
                    <a:effectLst/>
                    <a:latin typeface="Montserrat" panose="00000500000000000000" pitchFamily="2" charset="0"/>
                  </a:rPr>
                  <a:t>refiere</a:t>
                </a:r>
                <a:r>
                  <a:rPr lang="en-US" sz="2400" b="1" i="0" dirty="0">
                    <a:solidFill>
                      <a:srgbClr val="0070C0"/>
                    </a:solidFill>
                    <a:effectLst/>
                    <a:latin typeface="Montserrat" panose="00000500000000000000" pitchFamily="2" charset="0"/>
                  </a:rPr>
                  <a:t> al </a:t>
                </a:r>
                <a:r>
                  <a:rPr lang="en-US" sz="2400" b="1" i="0" dirty="0" err="1">
                    <a:solidFill>
                      <a:srgbClr val="0070C0"/>
                    </a:solidFill>
                    <a:effectLst/>
                    <a:latin typeface="Montserrat" panose="00000500000000000000" pitchFamily="2" charset="0"/>
                  </a:rPr>
                  <a:t>cambio</a:t>
                </a:r>
                <a:r>
                  <a:rPr lang="en-US" sz="2400" b="1" i="0" dirty="0">
                    <a:solidFill>
                      <a:srgbClr val="0070C0"/>
                    </a:solidFill>
                    <a:effectLst/>
                    <a:latin typeface="Montserrat" panose="00000500000000000000" pitchFamily="2" charset="0"/>
                  </a:rPr>
                  <a:t> infinitesimal o marginal</a:t>
                </a:r>
                <a:r>
                  <a:rPr lang="en-US" sz="2400" b="0" i="0" dirty="0">
                    <a:solidFill>
                      <a:srgbClr val="0070C0"/>
                    </a:solidFill>
                    <a:effectLst/>
                    <a:latin typeface="Montserrat" panose="00000500000000000000" pitchFamily="2" charset="0"/>
                  </a:rPr>
                  <a:t>, </a:t>
                </a:r>
                <a:r>
                  <a:rPr lang="en-US" sz="2400" b="0" i="0" u="sng" dirty="0">
                    <a:solidFill>
                      <a:srgbClr val="0070C0"/>
                    </a:solidFill>
                    <a:effectLst/>
                    <a:latin typeface="Montserrat" panose="00000500000000000000" pitchFamily="2" charset="0"/>
                  </a:rPr>
                  <a:t>es </a:t>
                </a:r>
                <a:r>
                  <a:rPr lang="en-US" sz="2400" b="0" i="0" u="sng" dirty="0" err="1">
                    <a:solidFill>
                      <a:srgbClr val="0070C0"/>
                    </a:solidFill>
                    <a:effectLst/>
                    <a:latin typeface="Montserrat" panose="00000500000000000000" pitchFamily="2" charset="0"/>
                  </a:rPr>
                  <a:t>decir</a:t>
                </a:r>
                <a:r>
                  <a:rPr lang="en-US" sz="2400" b="0" i="0" u="sng" dirty="0">
                    <a:solidFill>
                      <a:srgbClr val="0070C0"/>
                    </a:solidFill>
                    <a:effectLst/>
                    <a:latin typeface="Montserrat" panose="00000500000000000000" pitchFamily="2" charset="0"/>
                  </a:rPr>
                  <a:t>, la </a:t>
                </a:r>
                <a:r>
                  <a:rPr lang="en-US" sz="2400" b="0" i="0" u="sng" dirty="0" err="1">
                    <a:solidFill>
                      <a:srgbClr val="0070C0"/>
                    </a:solidFill>
                    <a:effectLst/>
                    <a:latin typeface="Montserrat" panose="00000500000000000000" pitchFamily="2" charset="0"/>
                  </a:rPr>
                  <a:t>tasa</a:t>
                </a:r>
                <a:r>
                  <a:rPr lang="en-US" sz="2400" b="0" i="0" u="sng" dirty="0">
                    <a:solidFill>
                      <a:srgbClr val="0070C0"/>
                    </a:solidFill>
                    <a:effectLst/>
                    <a:latin typeface="Montserrat" panose="00000500000000000000" pitchFamily="2" charset="0"/>
                  </a:rPr>
                  <a:t> de </a:t>
                </a:r>
                <a:r>
                  <a:rPr lang="en-US" sz="2400" b="0" i="0" u="sng" dirty="0" err="1">
                    <a:solidFill>
                      <a:srgbClr val="0070C0"/>
                    </a:solidFill>
                    <a:effectLst/>
                    <a:latin typeface="Montserrat" panose="00000500000000000000" pitchFamily="2" charset="0"/>
                  </a:rPr>
                  <a:t>variación</a:t>
                </a:r>
                <a:r>
                  <a:rPr lang="en-US" sz="2400" b="0" i="0" u="sng" dirty="0">
                    <a:solidFill>
                      <a:srgbClr val="0070C0"/>
                    </a:solidFill>
                    <a:effectLst/>
                    <a:latin typeface="Montserrat" panose="00000500000000000000" pitchFamily="2" charset="0"/>
                  </a:rPr>
                  <a:t> de </a:t>
                </a:r>
                <a:r>
                  <a:rPr lang="en-US" sz="2400" b="0" i="0" u="sng" dirty="0" err="1">
                    <a:solidFill>
                      <a:srgbClr val="0070C0"/>
                    </a:solidFill>
                    <a:effectLst/>
                    <a:latin typeface="Montserrat" panose="00000500000000000000" pitchFamily="2" charset="0"/>
                  </a:rPr>
                  <a:t>una</a:t>
                </a:r>
                <a:r>
                  <a:rPr lang="en-US" sz="2400" b="0" i="0" u="sng" dirty="0">
                    <a:solidFill>
                      <a:srgbClr val="0070C0"/>
                    </a:solidFill>
                    <a:effectLst/>
                    <a:latin typeface="Montserrat" panose="00000500000000000000" pitchFamily="2" charset="0"/>
                  </a:rPr>
                  <a:t> variable </a:t>
                </a:r>
                <a:r>
                  <a:rPr lang="en-US" sz="2400" b="0" i="0" u="sng" dirty="0" err="1">
                    <a:solidFill>
                      <a:srgbClr val="0070C0"/>
                    </a:solidFill>
                    <a:effectLst/>
                    <a:latin typeface="Montserrat" panose="00000500000000000000" pitchFamily="2" charset="0"/>
                  </a:rPr>
                  <a:t>dependiente</a:t>
                </a:r>
                <a:r>
                  <a:rPr lang="en-US" sz="2400" b="0" i="0" u="sng" dirty="0">
                    <a:solidFill>
                      <a:srgbClr val="0070C0"/>
                    </a:solidFill>
                    <a:effectLst/>
                    <a:latin typeface="Montserrat" panose="00000500000000000000" pitchFamily="2" charset="0"/>
                  </a:rPr>
                  <a:t> </a:t>
                </a:r>
                <a:r>
                  <a:rPr lang="en-US" sz="2400" b="0" i="0" u="sng" dirty="0" err="1">
                    <a:solidFill>
                      <a:srgbClr val="0070C0"/>
                    </a:solidFill>
                    <a:effectLst/>
                    <a:latin typeface="Montserrat" panose="00000500000000000000" pitchFamily="2" charset="0"/>
                  </a:rPr>
                  <a:t>respecto</a:t>
                </a:r>
                <a:r>
                  <a:rPr lang="en-US" sz="2400" b="0" i="0" u="sng" dirty="0">
                    <a:solidFill>
                      <a:srgbClr val="0070C0"/>
                    </a:solidFill>
                    <a:effectLst/>
                    <a:latin typeface="Montserrat" panose="00000500000000000000" pitchFamily="2" charset="0"/>
                  </a:rPr>
                  <a:t> a </a:t>
                </a:r>
                <a:r>
                  <a:rPr lang="en-US" sz="2400" b="0" i="0" u="sng" dirty="0" err="1">
                    <a:solidFill>
                      <a:srgbClr val="0070C0"/>
                    </a:solidFill>
                    <a:effectLst/>
                    <a:latin typeface="Montserrat" panose="00000500000000000000" pitchFamily="2" charset="0"/>
                  </a:rPr>
                  <a:t>otra</a:t>
                </a:r>
                <a:r>
                  <a:rPr lang="en-US" sz="2400" b="0" i="0" dirty="0">
                    <a:solidFill>
                      <a:srgbClr val="0070C0"/>
                    </a:solidFill>
                    <a:effectLst/>
                    <a:latin typeface="Montserrat" panose="00000500000000000000" pitchFamily="2" charset="0"/>
                  </a:rPr>
                  <a:t>. Este se </a:t>
                </a:r>
                <a:r>
                  <a:rPr lang="en-US" sz="2400" b="0" i="0" dirty="0" err="1">
                    <a:solidFill>
                      <a:srgbClr val="0070C0"/>
                    </a:solidFill>
                    <a:effectLst/>
                    <a:latin typeface="Montserrat" panose="00000500000000000000" pitchFamily="2" charset="0"/>
                  </a:rPr>
                  <a:t>representa</a:t>
                </a:r>
                <a:r>
                  <a:rPr lang="en-US" sz="2400" b="0" i="0" dirty="0">
                    <a:solidFill>
                      <a:srgbClr val="0070C0"/>
                    </a:solidFill>
                    <a:effectLst/>
                    <a:latin typeface="Montserrat" panose="00000500000000000000" pitchFamily="2" charset="0"/>
                  </a:rPr>
                  <a:t> </a:t>
                </a:r>
                <a:r>
                  <a:rPr lang="en-US" sz="2400" b="0" i="0" dirty="0" err="1">
                    <a:solidFill>
                      <a:srgbClr val="0070C0"/>
                    </a:solidFill>
                    <a:effectLst/>
                    <a:latin typeface="Montserrat" panose="00000500000000000000" pitchFamily="2" charset="0"/>
                  </a:rPr>
                  <a:t>mediante</a:t>
                </a:r>
                <a:r>
                  <a:rPr lang="en-US" sz="2400" b="0" i="0" dirty="0">
                    <a:solidFill>
                      <a:srgbClr val="0070C0"/>
                    </a:solidFill>
                    <a:effectLst/>
                    <a:latin typeface="Montserrat" panose="00000500000000000000" pitchFamily="2" charset="0"/>
                  </a:rPr>
                  <a:t> la </a:t>
                </a:r>
                <a:r>
                  <a:rPr lang="en-US" sz="2400" b="0" i="0" dirty="0" err="1">
                    <a:solidFill>
                      <a:srgbClr val="0070C0"/>
                    </a:solidFill>
                    <a:effectLst/>
                    <a:latin typeface="Montserrat" panose="00000500000000000000" pitchFamily="2" charset="0"/>
                  </a:rPr>
                  <a:t>derivada</a:t>
                </a:r>
                <a:r>
                  <a:rPr lang="en-US" sz="2400" b="0" i="0" dirty="0">
                    <a:solidFill>
                      <a:srgbClr val="1D2125"/>
                    </a:solidFill>
                    <a:effectLst/>
                    <a:latin typeface="Montserrat" panose="00000500000000000000" pitchFamily="2" charset="0"/>
                  </a:rPr>
                  <a:t>:</a:t>
                </a:r>
              </a:p>
              <a:p>
                <a:pPr>
                  <a:buNone/>
                </a:pPr>
                <a14:m>
                  <m:oMathPara xmlns:m="http://schemas.openxmlformats.org/officeDocument/2006/math">
                    <m:oMathParaPr>
                      <m:jc m:val="centerGroup"/>
                    </m:oMathParaPr>
                    <m:oMath xmlns:m="http://schemas.openxmlformats.org/officeDocument/2006/math">
                      <m:sSup>
                        <m:sSupPr>
                          <m:ctrlPr>
                            <a:rPr lang="ar-AE" sz="2400" i="1">
                              <a:latin typeface="Cambria Math" panose="02040503050406030204" pitchFamily="18" charset="0"/>
                            </a:rPr>
                          </m:ctrlPr>
                        </m:sSupPr>
                        <m:e>
                          <m:r>
                            <a:rPr lang="ar-AE" sz="2400" i="1">
                              <a:latin typeface="Cambria Math" panose="02040503050406030204" pitchFamily="18" charset="0"/>
                            </a:rPr>
                            <m:t>𝑓</m:t>
                          </m:r>
                        </m:e>
                        <m:sup>
                          <m:r>
                            <a:rPr lang="ar-AE" sz="2400" i="0">
                              <a:latin typeface="Cambria Math" panose="02040503050406030204" pitchFamily="18" charset="0"/>
                            </a:rPr>
                            <m:t>′</m:t>
                          </m:r>
                        </m:sup>
                      </m:sSup>
                      <m:d>
                        <m:dPr>
                          <m:ctrlPr>
                            <a:rPr lang="ar-AE" sz="2400" i="1">
                              <a:latin typeface="Cambria Math" panose="02040503050406030204" pitchFamily="18" charset="0"/>
                            </a:rPr>
                          </m:ctrlPr>
                        </m:dPr>
                        <m:e>
                          <m:r>
                            <a:rPr lang="ar-AE" sz="2400" i="1">
                              <a:latin typeface="Cambria Math" panose="02040503050406030204" pitchFamily="18" charset="0"/>
                            </a:rPr>
                            <m:t>𝑥</m:t>
                          </m:r>
                        </m:e>
                      </m:d>
                      <m:r>
                        <a:rPr lang="ar-AE" sz="2400" i="0">
                          <a:latin typeface="Cambria Math" panose="02040503050406030204" pitchFamily="18" charset="0"/>
                        </a:rPr>
                        <m:t>=</m:t>
                      </m:r>
                      <m:f>
                        <m:fPr>
                          <m:ctrlPr>
                            <a:rPr lang="ar-AE" sz="2400" i="1">
                              <a:latin typeface="Cambria Math" panose="02040503050406030204" pitchFamily="18" charset="0"/>
                            </a:rPr>
                          </m:ctrlPr>
                        </m:fPr>
                        <m:num>
                          <m:r>
                            <m:rPr>
                              <m:sty m:val="p"/>
                            </m:rPr>
                            <a:rPr lang="en-US" sz="2400" i="0">
                              <a:latin typeface="Cambria Math" panose="02040503050406030204" pitchFamily="18" charset="0"/>
                            </a:rPr>
                            <m:t>d</m:t>
                          </m:r>
                          <m:r>
                            <a:rPr lang="en-US" sz="2400" i="0">
                              <a:latin typeface="Cambria Math" panose="02040503050406030204" pitchFamily="18" charset="0"/>
                            </a:rPr>
                            <m:t> </m:t>
                          </m:r>
                          <m:r>
                            <m:rPr>
                              <m:sty m:val="p"/>
                            </m:rPr>
                            <a:rPr lang="en-US" sz="2400" i="0">
                              <a:latin typeface="Cambria Math" panose="02040503050406030204" pitchFamily="18" charset="0"/>
                            </a:rPr>
                            <m:t>f</m:t>
                          </m:r>
                        </m:num>
                        <m:den>
                          <m:r>
                            <m:rPr>
                              <m:sty m:val="p"/>
                            </m:rPr>
                            <a:rPr lang="en-US" sz="2400" i="0">
                              <a:latin typeface="Cambria Math" panose="02040503050406030204" pitchFamily="18" charset="0"/>
                            </a:rPr>
                            <m:t>d</m:t>
                          </m:r>
                          <m:r>
                            <a:rPr lang="en-US" sz="2400" i="0">
                              <a:latin typeface="Cambria Math" panose="02040503050406030204" pitchFamily="18" charset="0"/>
                            </a:rPr>
                            <m:t> </m:t>
                          </m:r>
                          <m:r>
                            <m:rPr>
                              <m:sty m:val="p"/>
                            </m:rPr>
                            <a:rPr lang="en-US" sz="2400" i="0">
                              <a:latin typeface="Cambria Math" panose="02040503050406030204" pitchFamily="18" charset="0"/>
                            </a:rPr>
                            <m:t>x</m:t>
                          </m:r>
                        </m:den>
                      </m:f>
                    </m:oMath>
                  </m:oMathPara>
                </a14:m>
                <a:endParaRPr lang="en-US" sz="2400" dirty="0"/>
              </a:p>
            </p:txBody>
          </p:sp>
        </mc:Choice>
        <mc:Fallback>
          <p:sp>
            <p:nvSpPr>
              <p:cNvPr id="4" name="TextBox 3">
                <a:extLst>
                  <a:ext uri="{FF2B5EF4-FFF2-40B4-BE49-F238E27FC236}">
                    <a16:creationId xmlns:a16="http://schemas.microsoft.com/office/drawing/2014/main" id="{603DBD80-F471-1254-6155-29B1A11C938D}"/>
                  </a:ext>
                </a:extLst>
              </p:cNvPr>
              <p:cNvSpPr txBox="1">
                <a:spLocks noRot="1" noChangeAspect="1" noMove="1" noResize="1" noEditPoints="1" noAdjustHandles="1" noChangeArrowheads="1" noChangeShapeType="1" noTextEdit="1"/>
              </p:cNvSpPr>
              <p:nvPr/>
            </p:nvSpPr>
            <p:spPr>
              <a:xfrm>
                <a:off x="381000" y="381000"/>
                <a:ext cx="7162800" cy="3395160"/>
              </a:xfrm>
              <a:prstGeom prst="rect">
                <a:avLst/>
              </a:prstGeom>
              <a:blipFill>
                <a:blip r:embed="rId3"/>
                <a:stretch>
                  <a:fillRect l="-1274" t="-1075" r="-2039"/>
                </a:stretch>
              </a:blipFill>
              <a:ln>
                <a:solidFill>
                  <a:srgbClr val="0070C0"/>
                </a:solidFill>
              </a:ln>
            </p:spPr>
            <p:txBody>
              <a:bodyPr/>
              <a:lstStyle/>
              <a:p>
                <a:r>
                  <a:rPr lang="en-US">
                    <a:noFill/>
                  </a:rPr>
                  <a:t> </a:t>
                </a:r>
              </a:p>
            </p:txBody>
          </p:sp>
        </mc:Fallback>
      </mc:AlternateContent>
      <p:sp>
        <p:nvSpPr>
          <p:cNvPr id="6" name="TextBox 5">
            <a:extLst>
              <a:ext uri="{FF2B5EF4-FFF2-40B4-BE49-F238E27FC236}">
                <a16:creationId xmlns:a16="http://schemas.microsoft.com/office/drawing/2014/main" id="{8C40E405-5D97-B536-0BD2-6FCF6A756473}"/>
              </a:ext>
            </a:extLst>
          </p:cNvPr>
          <p:cNvSpPr txBox="1"/>
          <p:nvPr/>
        </p:nvSpPr>
        <p:spPr>
          <a:xfrm>
            <a:off x="614949" y="4800600"/>
            <a:ext cx="8038514" cy="1631216"/>
          </a:xfrm>
          <a:prstGeom prst="rect">
            <a:avLst/>
          </a:prstGeom>
          <a:noFill/>
          <a:ln>
            <a:solidFill>
              <a:srgbClr val="0070C0"/>
            </a:solidFill>
          </a:ln>
        </p:spPr>
        <p:txBody>
          <a:bodyPr wrap="square">
            <a:spAutoFit/>
          </a:bodyPr>
          <a:lstStyle/>
          <a:p>
            <a:r>
              <a:rPr lang="es-EC" sz="2000" b="0" i="0" dirty="0">
                <a:solidFill>
                  <a:srgbClr val="0070C0"/>
                </a:solidFill>
                <a:effectLst/>
                <a:latin typeface="Montserrat" panose="00000500000000000000" pitchFamily="2" charset="0"/>
              </a:rPr>
              <a:t>En términos económicos, este </a:t>
            </a:r>
            <a:r>
              <a:rPr lang="es-EC" sz="2000" b="1" i="0" dirty="0">
                <a:solidFill>
                  <a:srgbClr val="0070C0"/>
                </a:solidFill>
                <a:effectLst/>
                <a:latin typeface="Montserrat" panose="00000500000000000000" pitchFamily="2" charset="0"/>
              </a:rPr>
              <a:t>concepto expresa el efecto marginal</a:t>
            </a:r>
            <a:r>
              <a:rPr lang="es-EC" sz="2000" b="0" i="0" dirty="0">
                <a:solidFill>
                  <a:srgbClr val="0070C0"/>
                </a:solidFill>
                <a:effectLst/>
                <a:latin typeface="Montserrat" panose="00000500000000000000" pitchFamily="2" charset="0"/>
              </a:rPr>
              <a:t>: cuánto cambia una variable (por ejemplo, el beneficio) cuando la variable independiente (por ejemplo, la producción o el precio) se modifica en una cantidad infinitesimal.</a:t>
            </a:r>
            <a:endParaRPr lang="en-US" sz="2000" dirty="0">
              <a:solidFill>
                <a:srgbClr val="0070C0"/>
              </a:solidFill>
            </a:endParaRPr>
          </a:p>
        </p:txBody>
      </p:sp>
    </p:spTree>
    <p:extLst>
      <p:ext uri="{BB962C8B-B14F-4D97-AF65-F5344CB8AC3E}">
        <p14:creationId xmlns:p14="http://schemas.microsoft.com/office/powerpoint/2010/main" val="23239237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DC215-4B47-2F2E-7448-368DF07957F3}"/>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C8A8D00B-3973-74EE-F225-BEE3BFF0CB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BE350023-EAA9-B4B7-9EC0-77317EA7E56B}"/>
              </a:ext>
            </a:extLst>
          </p:cNvPr>
          <p:cNvSpPr txBox="1"/>
          <p:nvPr/>
        </p:nvSpPr>
        <p:spPr>
          <a:xfrm>
            <a:off x="685799" y="1763160"/>
            <a:ext cx="7967663" cy="3978012"/>
          </a:xfrm>
          <a:prstGeom prst="rect">
            <a:avLst/>
          </a:prstGeom>
          <a:noFill/>
          <a:ln>
            <a:solidFill>
              <a:schemeClr val="accent6">
                <a:lumMod val="75000"/>
              </a:schemeClr>
            </a:solidFill>
          </a:ln>
        </p:spPr>
        <p:txBody>
          <a:bodyPr wrap="square">
            <a:spAutoFit/>
          </a:bodyPr>
          <a:lstStyle/>
          <a:p>
            <a:pPr algn="l">
              <a:spcAft>
                <a:spcPts val="1500"/>
              </a:spcAft>
              <a:buNone/>
            </a:pPr>
            <a:r>
              <a:rPr lang="es-EC" sz="2400" b="1" i="0" dirty="0">
                <a:solidFill>
                  <a:srgbClr val="0070C0"/>
                </a:solidFill>
                <a:effectLst/>
                <a:latin typeface="Montserrat" panose="00000500000000000000" pitchFamily="2" charset="0"/>
              </a:rPr>
              <a:t>Las derivadas son herramientas fundamentales para determinar:</a:t>
            </a:r>
          </a:p>
          <a:p>
            <a:pPr algn="l">
              <a:buFont typeface="Arial" panose="020B0604020202020204" pitchFamily="34" charset="0"/>
              <a:buChar char="•"/>
            </a:pPr>
            <a:r>
              <a:rPr lang="es-EC" sz="2400" b="1" i="0" dirty="0">
                <a:solidFill>
                  <a:srgbClr val="002060"/>
                </a:solidFill>
                <a:effectLst/>
                <a:latin typeface="Montserrat" panose="00000500000000000000" pitchFamily="2" charset="0"/>
              </a:rPr>
              <a:t>Costos marginales</a:t>
            </a:r>
            <a:r>
              <a:rPr lang="es-EC" sz="2400" b="0" i="0" dirty="0">
                <a:solidFill>
                  <a:srgbClr val="002060"/>
                </a:solidFill>
                <a:effectLst/>
                <a:latin typeface="Montserrat" panose="00000500000000000000" pitchFamily="2" charset="0"/>
              </a:rPr>
              <a:t>: C′(Q) variación del costo total al </a:t>
            </a:r>
            <a:r>
              <a:rPr lang="es-EC" sz="2400" b="0" i="0" u="sng" dirty="0">
                <a:solidFill>
                  <a:srgbClr val="002060"/>
                </a:solidFill>
                <a:effectLst/>
                <a:latin typeface="Montserrat" panose="00000500000000000000" pitchFamily="2" charset="0"/>
              </a:rPr>
              <a:t>producir una unidad adicional</a:t>
            </a:r>
            <a:r>
              <a:rPr lang="es-EC" sz="2400" b="0" i="0" dirty="0">
                <a:solidFill>
                  <a:srgbClr val="002060"/>
                </a:solidFill>
                <a:effectLst/>
                <a:latin typeface="Montserrat" panose="00000500000000000000" pitchFamily="2" charset="0"/>
              </a:rPr>
              <a:t>.</a:t>
            </a:r>
          </a:p>
          <a:p>
            <a:pPr algn="l"/>
            <a:endParaRPr lang="es-EC" sz="2400" b="0" i="0" dirty="0">
              <a:solidFill>
                <a:srgbClr val="002060"/>
              </a:solidFill>
              <a:effectLst/>
              <a:latin typeface="Montserrat" panose="00000500000000000000" pitchFamily="2" charset="0"/>
            </a:endParaRPr>
          </a:p>
          <a:p>
            <a:pPr algn="l">
              <a:buFont typeface="Arial" panose="020B0604020202020204" pitchFamily="34" charset="0"/>
              <a:buChar char="•"/>
            </a:pPr>
            <a:r>
              <a:rPr lang="es-EC" sz="2400" b="1" i="0" dirty="0">
                <a:solidFill>
                  <a:srgbClr val="002060"/>
                </a:solidFill>
                <a:effectLst/>
                <a:latin typeface="Montserrat" panose="00000500000000000000" pitchFamily="2" charset="0"/>
              </a:rPr>
              <a:t>Ingresos marginales</a:t>
            </a:r>
            <a:r>
              <a:rPr lang="es-EC" sz="2400" b="0" i="0" dirty="0">
                <a:solidFill>
                  <a:srgbClr val="002060"/>
                </a:solidFill>
                <a:effectLst/>
                <a:latin typeface="Montserrat" panose="00000500000000000000" pitchFamily="2" charset="0"/>
              </a:rPr>
              <a:t>: R′(Q) cambio en el </a:t>
            </a:r>
            <a:r>
              <a:rPr lang="es-EC" sz="2400" b="0" i="0" u="sng" dirty="0">
                <a:solidFill>
                  <a:srgbClr val="002060"/>
                </a:solidFill>
                <a:effectLst/>
                <a:latin typeface="Montserrat" panose="00000500000000000000" pitchFamily="2" charset="0"/>
              </a:rPr>
              <a:t>ingreso total ante una unidad adicional vendida.</a:t>
            </a:r>
          </a:p>
          <a:p>
            <a:pPr algn="l"/>
            <a:endParaRPr lang="es-EC" sz="2400" b="0" i="0" dirty="0">
              <a:solidFill>
                <a:srgbClr val="002060"/>
              </a:solidFill>
              <a:effectLst/>
              <a:latin typeface="Montserrat" panose="00000500000000000000" pitchFamily="2" charset="0"/>
            </a:endParaRPr>
          </a:p>
          <a:p>
            <a:pPr algn="l">
              <a:buFont typeface="Arial" panose="020B0604020202020204" pitchFamily="34" charset="0"/>
              <a:buChar char="•"/>
            </a:pPr>
            <a:r>
              <a:rPr lang="es-EC" sz="2400" b="1" i="0" dirty="0">
                <a:solidFill>
                  <a:srgbClr val="002060"/>
                </a:solidFill>
                <a:effectLst/>
                <a:latin typeface="Montserrat" panose="00000500000000000000" pitchFamily="2" charset="0"/>
              </a:rPr>
              <a:t>Utilidades marginales</a:t>
            </a:r>
            <a:r>
              <a:rPr lang="es-EC" sz="2400" b="0" i="0" dirty="0">
                <a:solidFill>
                  <a:srgbClr val="002060"/>
                </a:solidFill>
                <a:effectLst/>
                <a:latin typeface="Montserrat" panose="00000500000000000000" pitchFamily="2" charset="0"/>
              </a:rPr>
              <a:t>: U′(x) variación del bienestar o utilidad por consumo adicional</a:t>
            </a:r>
            <a:r>
              <a:rPr lang="es-EC" sz="2400" b="0" i="0" dirty="0">
                <a:solidFill>
                  <a:srgbClr val="000000"/>
                </a:solidFill>
                <a:effectLst/>
                <a:latin typeface="Montserrat" panose="00000500000000000000" pitchFamily="2" charset="0"/>
              </a:rPr>
              <a:t>.</a:t>
            </a:r>
          </a:p>
        </p:txBody>
      </p:sp>
    </p:spTree>
    <p:extLst>
      <p:ext uri="{BB962C8B-B14F-4D97-AF65-F5344CB8AC3E}">
        <p14:creationId xmlns:p14="http://schemas.microsoft.com/office/powerpoint/2010/main" val="41095167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E07FB-4633-8B11-076E-0755FF23B571}"/>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5181E2F4-BF73-63E5-E762-E2E9F6F099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e 3">
            <a:extLst>
              <a:ext uri="{FF2B5EF4-FFF2-40B4-BE49-F238E27FC236}">
                <a16:creationId xmlns:a16="http://schemas.microsoft.com/office/drawing/2014/main" id="{55D72CDD-52F3-50BE-F91C-B6B8C853D6CB}"/>
              </a:ext>
            </a:extLst>
          </p:cNvPr>
          <p:cNvGraphicFramePr>
            <a:graphicFrameLocks noGrp="1"/>
          </p:cNvGraphicFramePr>
          <p:nvPr>
            <p:extLst>
              <p:ext uri="{D42A27DB-BD31-4B8C-83A1-F6EECF244321}">
                <p14:modId xmlns:p14="http://schemas.microsoft.com/office/powerpoint/2010/main" val="4063135867"/>
              </p:ext>
            </p:extLst>
          </p:nvPr>
        </p:nvGraphicFramePr>
        <p:xfrm>
          <a:off x="762000" y="1830942"/>
          <a:ext cx="7467599" cy="4341258"/>
        </p:xfrm>
        <a:graphic>
          <a:graphicData uri="http://schemas.openxmlformats.org/drawingml/2006/table">
            <a:tbl>
              <a:tblPr/>
              <a:tblGrid>
                <a:gridCol w="1931986">
                  <a:extLst>
                    <a:ext uri="{9D8B030D-6E8A-4147-A177-3AD203B41FA5}">
                      <a16:colId xmlns:a16="http://schemas.microsoft.com/office/drawing/2014/main" val="110113087"/>
                    </a:ext>
                  </a:extLst>
                </a:gridCol>
                <a:gridCol w="1845154">
                  <a:extLst>
                    <a:ext uri="{9D8B030D-6E8A-4147-A177-3AD203B41FA5}">
                      <a16:colId xmlns:a16="http://schemas.microsoft.com/office/drawing/2014/main" val="3066678973"/>
                    </a:ext>
                  </a:extLst>
                </a:gridCol>
                <a:gridCol w="1845154">
                  <a:extLst>
                    <a:ext uri="{9D8B030D-6E8A-4147-A177-3AD203B41FA5}">
                      <a16:colId xmlns:a16="http://schemas.microsoft.com/office/drawing/2014/main" val="2159802237"/>
                    </a:ext>
                  </a:extLst>
                </a:gridCol>
                <a:gridCol w="1845305">
                  <a:extLst>
                    <a:ext uri="{9D8B030D-6E8A-4147-A177-3AD203B41FA5}">
                      <a16:colId xmlns:a16="http://schemas.microsoft.com/office/drawing/2014/main" val="2799446569"/>
                    </a:ext>
                  </a:extLst>
                </a:gridCol>
              </a:tblGrid>
              <a:tr h="919666">
                <a:tc>
                  <a:txBody>
                    <a:bodyPr/>
                    <a:lstStyle/>
                    <a:p>
                      <a:pPr algn="l" fontAlgn="b">
                        <a:buNone/>
                      </a:pPr>
                      <a:r>
                        <a:rPr lang="en-US" sz="2000" dirty="0" err="1">
                          <a:effectLst/>
                        </a:rPr>
                        <a:t>Concepto</a:t>
                      </a:r>
                      <a:endParaRPr lang="en-US" sz="2000" dirty="0">
                        <a:effectLst/>
                      </a:endParaRPr>
                    </a:p>
                  </a:txBody>
                  <a:tcPr marL="59425" marR="59425" marT="29713" marB="29713" anchor="b">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2">
                        <a:lumMod val="40000"/>
                        <a:lumOff val="60000"/>
                      </a:schemeClr>
                    </a:solidFill>
                  </a:tcPr>
                </a:tc>
                <a:tc>
                  <a:txBody>
                    <a:bodyPr/>
                    <a:lstStyle/>
                    <a:p>
                      <a:pPr algn="l" fontAlgn="b">
                        <a:buNone/>
                      </a:pPr>
                      <a:r>
                        <a:rPr lang="en-US" sz="2000">
                          <a:effectLst/>
                        </a:rPr>
                        <a:t>Representa</a:t>
                      </a:r>
                    </a:p>
                  </a:txBody>
                  <a:tcPr marL="59425" marR="59425" marT="29713" marB="29713" anchor="b">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2">
                        <a:lumMod val="40000"/>
                        <a:lumOff val="60000"/>
                      </a:schemeClr>
                    </a:solidFill>
                  </a:tcPr>
                </a:tc>
                <a:tc>
                  <a:txBody>
                    <a:bodyPr/>
                    <a:lstStyle/>
                    <a:p>
                      <a:pPr algn="l" fontAlgn="b">
                        <a:buNone/>
                      </a:pPr>
                      <a:r>
                        <a:rPr lang="en-US" sz="2000">
                          <a:effectLst/>
                        </a:rPr>
                        <a:t>Naturaleza</a:t>
                      </a:r>
                    </a:p>
                  </a:txBody>
                  <a:tcPr marL="59425" marR="59425" marT="29713" marB="29713" anchor="b">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2">
                        <a:lumMod val="40000"/>
                        <a:lumOff val="60000"/>
                      </a:schemeClr>
                    </a:solidFill>
                  </a:tcPr>
                </a:tc>
                <a:tc>
                  <a:txBody>
                    <a:bodyPr/>
                    <a:lstStyle/>
                    <a:p>
                      <a:pPr algn="l" fontAlgn="b">
                        <a:buNone/>
                      </a:pPr>
                      <a:r>
                        <a:rPr lang="en-US" sz="2000" dirty="0" err="1">
                          <a:effectLst/>
                        </a:rPr>
                        <a:t>Ejemplo</a:t>
                      </a:r>
                      <a:r>
                        <a:rPr lang="en-US" sz="2000" dirty="0">
                          <a:effectLst/>
                        </a:rPr>
                        <a:t> </a:t>
                      </a:r>
                      <a:r>
                        <a:rPr lang="en-US" sz="2000" dirty="0" err="1">
                          <a:effectLst/>
                        </a:rPr>
                        <a:t>económico</a:t>
                      </a:r>
                      <a:endParaRPr lang="en-US" sz="2000" dirty="0">
                        <a:effectLst/>
                      </a:endParaRPr>
                    </a:p>
                  </a:txBody>
                  <a:tcPr marL="59425" marR="59425" marT="29713" marB="29713" anchor="b">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581272492"/>
                  </a:ext>
                </a:extLst>
              </a:tr>
              <a:tr h="1710796">
                <a:tc>
                  <a:txBody>
                    <a:bodyPr/>
                    <a:lstStyle/>
                    <a:p>
                      <a:pPr fontAlgn="t">
                        <a:buNone/>
                      </a:pPr>
                      <a:r>
                        <a:rPr lang="en-US" sz="2000" dirty="0">
                          <a:effectLst/>
                        </a:rPr>
                        <a:t>Cambio (</a:t>
                      </a:r>
                      <a:r>
                        <a:rPr lang="el-GR" sz="2000" dirty="0">
                          <a:effectLst/>
                        </a:rPr>
                        <a:t>Δ</a:t>
                      </a:r>
                      <a:r>
                        <a:rPr lang="en-US" sz="2000" dirty="0">
                          <a:effectLst/>
                        </a:rPr>
                        <a:t>f)</a:t>
                      </a:r>
                    </a:p>
                  </a:txBody>
                  <a:tcPr marL="59425" marR="59425" marT="29713" marB="29713">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1">
                        <a:lumMod val="20000"/>
                        <a:lumOff val="80000"/>
                      </a:schemeClr>
                    </a:solidFill>
                  </a:tcPr>
                </a:tc>
                <a:tc>
                  <a:txBody>
                    <a:bodyPr/>
                    <a:lstStyle/>
                    <a:p>
                      <a:pPr fontAlgn="t">
                        <a:buNone/>
                      </a:pPr>
                      <a:r>
                        <a:rPr lang="en-US" sz="2000">
                          <a:effectLst/>
                        </a:rPr>
                        <a:t>Variación total o discreta</a:t>
                      </a:r>
                    </a:p>
                  </a:txBody>
                  <a:tcPr marL="59425" marR="59425" marT="29713" marB="29713">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1">
                        <a:lumMod val="20000"/>
                        <a:lumOff val="80000"/>
                      </a:schemeClr>
                    </a:solidFill>
                  </a:tcPr>
                </a:tc>
                <a:tc>
                  <a:txBody>
                    <a:bodyPr/>
                    <a:lstStyle/>
                    <a:p>
                      <a:pPr fontAlgn="t">
                        <a:buNone/>
                      </a:pPr>
                      <a:r>
                        <a:rPr lang="en-US" sz="2000">
                          <a:effectLst/>
                        </a:rPr>
                        <a:t>Observado, finito</a:t>
                      </a:r>
                    </a:p>
                  </a:txBody>
                  <a:tcPr marL="59425" marR="59425" marT="29713" marB="29713">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1">
                        <a:lumMod val="20000"/>
                        <a:lumOff val="80000"/>
                      </a:schemeClr>
                    </a:solidFill>
                  </a:tcPr>
                </a:tc>
                <a:tc>
                  <a:txBody>
                    <a:bodyPr/>
                    <a:lstStyle/>
                    <a:p>
                      <a:pPr fontAlgn="t">
                        <a:buNone/>
                      </a:pPr>
                      <a:r>
                        <a:rPr lang="es-EC" sz="2000" dirty="0">
                          <a:effectLst/>
                        </a:rPr>
                        <a:t>Aumento del costo total al producir 100 unidades más</a:t>
                      </a:r>
                    </a:p>
                  </a:txBody>
                  <a:tcPr marL="59425" marR="59425" marT="29713" marB="29713">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223465988"/>
                  </a:ext>
                </a:extLst>
              </a:tr>
              <a:tr h="1710796">
                <a:tc>
                  <a:txBody>
                    <a:bodyPr/>
                    <a:lstStyle/>
                    <a:p>
                      <a:pPr fontAlgn="t">
                        <a:buNone/>
                      </a:pPr>
                      <a:r>
                        <a:rPr lang="en-US" sz="2000" dirty="0" err="1">
                          <a:effectLst/>
                        </a:rPr>
                        <a:t>Efecto</a:t>
                      </a:r>
                      <a:r>
                        <a:rPr lang="en-US" sz="2000" dirty="0">
                          <a:effectLst/>
                        </a:rPr>
                        <a:t> (f′(x))</a:t>
                      </a:r>
                    </a:p>
                  </a:txBody>
                  <a:tcPr marL="59425" marR="59425" marT="29713" marB="29713">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3">
                        <a:lumMod val="20000"/>
                        <a:lumOff val="80000"/>
                      </a:schemeClr>
                    </a:solidFill>
                  </a:tcPr>
                </a:tc>
                <a:tc>
                  <a:txBody>
                    <a:bodyPr/>
                    <a:lstStyle/>
                    <a:p>
                      <a:pPr fontAlgn="t">
                        <a:buNone/>
                      </a:pPr>
                      <a:r>
                        <a:rPr lang="en-US" sz="2000">
                          <a:effectLst/>
                        </a:rPr>
                        <a:t>Tasa de cambio marginal</a:t>
                      </a:r>
                    </a:p>
                  </a:txBody>
                  <a:tcPr marL="59425" marR="59425" marT="29713" marB="29713">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3">
                        <a:lumMod val="20000"/>
                        <a:lumOff val="80000"/>
                      </a:schemeClr>
                    </a:solidFill>
                  </a:tcPr>
                </a:tc>
                <a:tc>
                  <a:txBody>
                    <a:bodyPr/>
                    <a:lstStyle/>
                    <a:p>
                      <a:pPr fontAlgn="t">
                        <a:buNone/>
                      </a:pPr>
                      <a:r>
                        <a:rPr lang="en-US" sz="2000">
                          <a:effectLst/>
                        </a:rPr>
                        <a:t>Instantáneo, infinitesimal</a:t>
                      </a:r>
                    </a:p>
                  </a:txBody>
                  <a:tcPr marL="59425" marR="59425" marT="29713" marB="29713">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3">
                        <a:lumMod val="20000"/>
                        <a:lumOff val="80000"/>
                      </a:schemeClr>
                    </a:solidFill>
                  </a:tcPr>
                </a:tc>
                <a:tc>
                  <a:txBody>
                    <a:bodyPr/>
                    <a:lstStyle/>
                    <a:p>
                      <a:pPr fontAlgn="t">
                        <a:buNone/>
                      </a:pPr>
                      <a:r>
                        <a:rPr lang="es-EC" sz="2000" dirty="0">
                          <a:effectLst/>
                        </a:rPr>
                        <a:t>Costo marginal por producir una unidad adicional</a:t>
                      </a:r>
                    </a:p>
                  </a:txBody>
                  <a:tcPr marL="59425" marR="59425" marT="29713" marB="29713">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337119190"/>
                  </a:ext>
                </a:extLst>
              </a:tr>
            </a:tbl>
          </a:graphicData>
        </a:graphic>
      </p:graphicFrame>
    </p:spTree>
    <p:extLst>
      <p:ext uri="{BB962C8B-B14F-4D97-AF65-F5344CB8AC3E}">
        <p14:creationId xmlns:p14="http://schemas.microsoft.com/office/powerpoint/2010/main" val="2675653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0F71F-37E9-98F0-0C9B-767E9D3CD223}"/>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02B6CF1E-1C4C-B920-82C5-F4AE93710A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E12A82E-B06E-276B-6F63-6C382437F2A1}"/>
              </a:ext>
            </a:extLst>
          </p:cNvPr>
          <p:cNvSpPr txBox="1"/>
          <p:nvPr/>
        </p:nvSpPr>
        <p:spPr>
          <a:xfrm>
            <a:off x="685801" y="1997839"/>
            <a:ext cx="7967662" cy="3046988"/>
          </a:xfrm>
          <a:prstGeom prst="rect">
            <a:avLst/>
          </a:prstGeom>
          <a:noFill/>
          <a:ln>
            <a:solidFill>
              <a:schemeClr val="accent6">
                <a:lumMod val="75000"/>
              </a:schemeClr>
            </a:solidFill>
          </a:ln>
        </p:spPr>
        <p:txBody>
          <a:bodyPr wrap="square">
            <a:spAutoFit/>
          </a:bodyPr>
          <a:lstStyle/>
          <a:p>
            <a:r>
              <a:rPr lang="es-EC" sz="2400" b="1" dirty="0">
                <a:solidFill>
                  <a:srgbClr val="0070C0"/>
                </a:solidFill>
                <a:latin typeface="Montserrat" panose="00000500000000000000" pitchFamily="2" charset="0"/>
              </a:rPr>
              <a:t>E</a:t>
            </a:r>
            <a:r>
              <a:rPr lang="es-EC" sz="2400" b="1" i="0" dirty="0">
                <a:solidFill>
                  <a:srgbClr val="0070C0"/>
                </a:solidFill>
                <a:effectLst/>
                <a:latin typeface="Montserrat" panose="00000500000000000000" pitchFamily="2" charset="0"/>
              </a:rPr>
              <a:t>jemplo</a:t>
            </a:r>
            <a:r>
              <a:rPr lang="es-EC" sz="2400" b="0" i="0" dirty="0">
                <a:solidFill>
                  <a:srgbClr val="0070C0"/>
                </a:solidFill>
                <a:effectLst/>
                <a:latin typeface="Montserrat" panose="00000500000000000000" pitchFamily="2" charset="0"/>
              </a:rPr>
              <a:t>, </a:t>
            </a:r>
          </a:p>
          <a:p>
            <a:r>
              <a:rPr lang="es-EC" sz="2400" dirty="0">
                <a:solidFill>
                  <a:srgbClr val="0070C0"/>
                </a:solidFill>
                <a:latin typeface="Montserrat" panose="00000500000000000000" pitchFamily="2" charset="0"/>
              </a:rPr>
              <a:t>S</a:t>
            </a:r>
            <a:r>
              <a:rPr lang="es-EC" sz="2400" b="0" i="0" dirty="0">
                <a:solidFill>
                  <a:srgbClr val="0070C0"/>
                </a:solidFill>
                <a:effectLst/>
                <a:latin typeface="Montserrat" panose="00000500000000000000" pitchFamily="2" charset="0"/>
              </a:rPr>
              <a:t>i una empresa produce </a:t>
            </a:r>
            <a:r>
              <a:rPr lang="es-EC" sz="2400" b="1" i="0" dirty="0">
                <a:solidFill>
                  <a:srgbClr val="0070C0"/>
                </a:solidFill>
                <a:effectLst/>
                <a:latin typeface="Montserrat" panose="00000500000000000000" pitchFamily="2" charset="0"/>
              </a:rPr>
              <a:t>100</a:t>
            </a:r>
            <a:r>
              <a:rPr lang="es-EC" sz="2400" b="0" i="0" dirty="0">
                <a:solidFill>
                  <a:srgbClr val="0070C0"/>
                </a:solidFill>
                <a:effectLst/>
                <a:latin typeface="Montserrat" panose="00000500000000000000" pitchFamily="2" charset="0"/>
              </a:rPr>
              <a:t> unidades y su </a:t>
            </a:r>
            <a:r>
              <a:rPr lang="es-EC" sz="2400" b="0" i="0" u="sng" dirty="0">
                <a:solidFill>
                  <a:srgbClr val="0070C0"/>
                </a:solidFill>
                <a:effectLst/>
                <a:latin typeface="Montserrat" panose="00000500000000000000" pitchFamily="2" charset="0"/>
              </a:rPr>
              <a:t>costo total aumenta</a:t>
            </a:r>
            <a:r>
              <a:rPr lang="es-EC" sz="2400" b="0" i="0" dirty="0">
                <a:solidFill>
                  <a:srgbClr val="0070C0"/>
                </a:solidFill>
                <a:effectLst/>
                <a:latin typeface="Montserrat" panose="00000500000000000000" pitchFamily="2" charset="0"/>
              </a:rPr>
              <a:t> en </a:t>
            </a:r>
            <a:r>
              <a:rPr lang="es-EC" sz="2400" b="1" i="0" dirty="0">
                <a:solidFill>
                  <a:srgbClr val="0070C0"/>
                </a:solidFill>
                <a:effectLst/>
                <a:latin typeface="Montserrat" panose="00000500000000000000" pitchFamily="2" charset="0"/>
              </a:rPr>
              <a:t>USD 500 </a:t>
            </a:r>
            <a:r>
              <a:rPr lang="es-EC" sz="2400" b="0" i="0" u="sng" dirty="0">
                <a:solidFill>
                  <a:srgbClr val="0070C0"/>
                </a:solidFill>
                <a:effectLst/>
                <a:latin typeface="Montserrat" panose="00000500000000000000" pitchFamily="2" charset="0"/>
              </a:rPr>
              <a:t>al producir 10 unidades </a:t>
            </a:r>
            <a:r>
              <a:rPr lang="es-EC" sz="2400" b="0" i="0" dirty="0">
                <a:solidFill>
                  <a:srgbClr val="0070C0"/>
                </a:solidFill>
                <a:effectLst/>
                <a:latin typeface="Montserrat" panose="00000500000000000000" pitchFamily="2" charset="0"/>
              </a:rPr>
              <a:t>más, el cambio promedio en costo es de USD 50 por unidad; sin embargo, el costo marginal (efecto) en la unidad </a:t>
            </a:r>
            <a:r>
              <a:rPr lang="es-EC" sz="2400" b="1" i="0" dirty="0">
                <a:solidFill>
                  <a:srgbClr val="0070C0"/>
                </a:solidFill>
                <a:effectLst/>
                <a:latin typeface="Montserrat" panose="00000500000000000000" pitchFamily="2" charset="0"/>
              </a:rPr>
              <a:t>111</a:t>
            </a:r>
            <a:r>
              <a:rPr lang="es-EC" sz="2400" b="0" i="0" dirty="0">
                <a:solidFill>
                  <a:srgbClr val="0070C0"/>
                </a:solidFill>
                <a:effectLst/>
                <a:latin typeface="Montserrat" panose="00000500000000000000" pitchFamily="2" charset="0"/>
              </a:rPr>
              <a:t> puede ser diferente, quizá USD 45 o USD 55, lo que refleja una sensibilidad más precisa del sistema.</a:t>
            </a:r>
            <a:endParaRPr lang="en-US" sz="2400" dirty="0">
              <a:solidFill>
                <a:srgbClr val="0070C0"/>
              </a:solidFill>
            </a:endParaRPr>
          </a:p>
        </p:txBody>
      </p:sp>
    </p:spTree>
    <p:extLst>
      <p:ext uri="{BB962C8B-B14F-4D97-AF65-F5344CB8AC3E}">
        <p14:creationId xmlns:p14="http://schemas.microsoft.com/office/powerpoint/2010/main" val="31964164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4E553-644F-8274-AE3A-E90F21D1BA17}"/>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22956078-D432-EE88-C9C3-145FF47B0B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CA1FBBA-7198-7D6B-AA79-43F10C9D3BD6}"/>
              </a:ext>
            </a:extLst>
          </p:cNvPr>
          <p:cNvSpPr txBox="1"/>
          <p:nvPr/>
        </p:nvSpPr>
        <p:spPr>
          <a:xfrm>
            <a:off x="571500" y="1143000"/>
            <a:ext cx="8001000" cy="2870016"/>
          </a:xfrm>
          <a:prstGeom prst="rect">
            <a:avLst/>
          </a:prstGeom>
          <a:noFill/>
          <a:ln>
            <a:solidFill>
              <a:schemeClr val="accent6">
                <a:lumMod val="75000"/>
              </a:schemeClr>
            </a:solidFill>
          </a:ln>
        </p:spPr>
        <p:txBody>
          <a:bodyPr wrap="square">
            <a:spAutoFit/>
          </a:bodyPr>
          <a:lstStyle/>
          <a:p>
            <a:pPr algn="l">
              <a:spcAft>
                <a:spcPts val="1500"/>
              </a:spcAft>
              <a:buNone/>
            </a:pPr>
            <a:r>
              <a:rPr lang="es-EC" sz="2400" b="1" i="0" dirty="0">
                <a:solidFill>
                  <a:srgbClr val="0070C0"/>
                </a:solidFill>
                <a:effectLst/>
                <a:latin typeface="Montserrat" panose="00000500000000000000" pitchFamily="2" charset="0"/>
              </a:rPr>
              <a:t>Importancia en economía y administración.</a:t>
            </a:r>
            <a:endParaRPr lang="es-EC" sz="2400" b="0" i="0" dirty="0">
              <a:solidFill>
                <a:srgbClr val="0070C0"/>
              </a:solidFill>
              <a:effectLst/>
              <a:latin typeface="Montserrat" panose="00000500000000000000" pitchFamily="2" charset="0"/>
            </a:endParaRPr>
          </a:p>
          <a:p>
            <a:pPr algn="l">
              <a:spcAft>
                <a:spcPts val="1500"/>
              </a:spcAft>
              <a:buNone/>
            </a:pPr>
            <a:r>
              <a:rPr lang="es-EC" sz="2400" b="0" i="0" dirty="0">
                <a:solidFill>
                  <a:srgbClr val="0070C0"/>
                </a:solidFill>
                <a:effectLst/>
                <a:latin typeface="Montserrat" panose="00000500000000000000" pitchFamily="2" charset="0"/>
              </a:rPr>
              <a:t>En la práctica administrativa y económica, muchas funciones —como los costos, ingresos, beneficios, productividad o demanda— dependen de una o más variables. </a:t>
            </a:r>
            <a:r>
              <a:rPr lang="es-EC" sz="2400" b="1" i="0" dirty="0">
                <a:solidFill>
                  <a:srgbClr val="0070C0"/>
                </a:solidFill>
                <a:effectLst/>
                <a:latin typeface="Montserrat" panose="00000500000000000000" pitchFamily="2" charset="0"/>
              </a:rPr>
              <a:t>Analizar el </a:t>
            </a:r>
            <a:r>
              <a:rPr lang="es-EC" sz="2400" b="1" i="0" dirty="0" err="1">
                <a:solidFill>
                  <a:srgbClr val="0070C0"/>
                </a:solidFill>
                <a:effectLst/>
                <a:latin typeface="Montserrat" panose="00000500000000000000" pitchFamily="2" charset="0"/>
              </a:rPr>
              <a:t>comportamientode</a:t>
            </a:r>
            <a:r>
              <a:rPr lang="es-EC" sz="2400" b="1" i="0" dirty="0">
                <a:solidFill>
                  <a:srgbClr val="0070C0"/>
                </a:solidFill>
                <a:effectLst/>
                <a:latin typeface="Montserrat" panose="00000500000000000000" pitchFamily="2" charset="0"/>
              </a:rPr>
              <a:t> las variables requiere calcular derivadas y diferenciales</a:t>
            </a:r>
            <a:r>
              <a:rPr lang="es-EC" sz="2400" b="0" i="0" dirty="0">
                <a:solidFill>
                  <a:srgbClr val="0070C0"/>
                </a:solidFill>
                <a:effectLst/>
                <a:latin typeface="Montserrat" panose="00000500000000000000" pitchFamily="2" charset="0"/>
              </a:rPr>
              <a:t>.</a:t>
            </a:r>
          </a:p>
        </p:txBody>
      </p:sp>
      <p:sp>
        <p:nvSpPr>
          <p:cNvPr id="6" name="TextBox 5">
            <a:extLst>
              <a:ext uri="{FF2B5EF4-FFF2-40B4-BE49-F238E27FC236}">
                <a16:creationId xmlns:a16="http://schemas.microsoft.com/office/drawing/2014/main" id="{75E4D133-9BB1-F861-72CE-A4C2B6F61863}"/>
              </a:ext>
            </a:extLst>
          </p:cNvPr>
          <p:cNvSpPr txBox="1"/>
          <p:nvPr/>
        </p:nvSpPr>
        <p:spPr>
          <a:xfrm>
            <a:off x="571500" y="4648200"/>
            <a:ext cx="7810500" cy="1569660"/>
          </a:xfrm>
          <a:prstGeom prst="rect">
            <a:avLst/>
          </a:prstGeom>
          <a:noFill/>
          <a:ln>
            <a:solidFill>
              <a:schemeClr val="accent6">
                <a:lumMod val="75000"/>
              </a:schemeClr>
            </a:solidFill>
          </a:ln>
        </p:spPr>
        <p:txBody>
          <a:bodyPr wrap="square">
            <a:spAutoFit/>
          </a:bodyPr>
          <a:lstStyle/>
          <a:p>
            <a:r>
              <a:rPr lang="es-EC" sz="2400" b="1" i="0" dirty="0">
                <a:solidFill>
                  <a:srgbClr val="0070C0"/>
                </a:solidFill>
                <a:effectLst/>
                <a:latin typeface="Montserrat" panose="00000500000000000000" pitchFamily="2" charset="0"/>
              </a:rPr>
              <a:t>Las reglas de derivación </a:t>
            </a:r>
            <a:r>
              <a:rPr lang="es-EC" sz="2400" b="0" i="0" dirty="0">
                <a:solidFill>
                  <a:srgbClr val="0070C0"/>
                </a:solidFill>
                <a:effectLst/>
                <a:latin typeface="Montserrat" panose="00000500000000000000" pitchFamily="2" charset="0"/>
              </a:rPr>
              <a:t>constituyen la base del análisis marginal, mientras que </a:t>
            </a:r>
            <a:r>
              <a:rPr lang="es-EC" sz="2400" b="1" i="0" dirty="0">
                <a:solidFill>
                  <a:srgbClr val="0070C0"/>
                </a:solidFill>
                <a:effectLst/>
                <a:latin typeface="Montserrat" panose="00000500000000000000" pitchFamily="2" charset="0"/>
              </a:rPr>
              <a:t>los diferenciales </a:t>
            </a:r>
            <a:r>
              <a:rPr lang="es-EC" sz="2400" b="0" i="0" dirty="0">
                <a:solidFill>
                  <a:srgbClr val="0070C0"/>
                </a:solidFill>
                <a:effectLst/>
                <a:latin typeface="Montserrat" panose="00000500000000000000" pitchFamily="2" charset="0"/>
              </a:rPr>
              <a:t>permiten estimar cómo pequeñas variaciones en los factores de decisión afectan los resultados.</a:t>
            </a:r>
            <a:endParaRPr lang="en-US" sz="2400" dirty="0">
              <a:solidFill>
                <a:srgbClr val="0070C0"/>
              </a:solidFill>
            </a:endParaRPr>
          </a:p>
        </p:txBody>
      </p:sp>
    </p:spTree>
    <p:extLst>
      <p:ext uri="{BB962C8B-B14F-4D97-AF65-F5344CB8AC3E}">
        <p14:creationId xmlns:p14="http://schemas.microsoft.com/office/powerpoint/2010/main" val="3038493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2996B-05DD-5218-6D54-88F6D3602038}"/>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1D8471D7-3E2A-BC17-812C-BD561F3349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774F11A-1F1C-F47D-9D0D-CD6A0EF833E0}"/>
              </a:ext>
            </a:extLst>
          </p:cNvPr>
          <p:cNvSpPr txBox="1"/>
          <p:nvPr/>
        </p:nvSpPr>
        <p:spPr>
          <a:xfrm>
            <a:off x="685800" y="1901659"/>
            <a:ext cx="7848600" cy="4039567"/>
          </a:xfrm>
          <a:prstGeom prst="rect">
            <a:avLst/>
          </a:prstGeom>
          <a:noFill/>
          <a:ln>
            <a:solidFill>
              <a:schemeClr val="accent6">
                <a:lumMod val="75000"/>
              </a:schemeClr>
            </a:solidFill>
          </a:ln>
        </p:spPr>
        <p:txBody>
          <a:bodyPr wrap="square">
            <a:spAutoFit/>
          </a:bodyPr>
          <a:lstStyle/>
          <a:p>
            <a:pPr algn="l">
              <a:spcAft>
                <a:spcPts val="1500"/>
              </a:spcAft>
              <a:buNone/>
            </a:pPr>
            <a:r>
              <a:rPr lang="es-EC" sz="2800" b="1" i="0" dirty="0">
                <a:solidFill>
                  <a:srgbClr val="0070C0"/>
                </a:solidFill>
                <a:effectLst/>
                <a:latin typeface="Montserrat" panose="00000500000000000000" pitchFamily="2" charset="0"/>
              </a:rPr>
              <a:t>Por ejemplo:</a:t>
            </a:r>
          </a:p>
          <a:p>
            <a:pPr algn="l">
              <a:buFont typeface="Arial" panose="020B0604020202020204" pitchFamily="34" charset="0"/>
              <a:buChar char="•"/>
            </a:pPr>
            <a:r>
              <a:rPr lang="es-EC" sz="2400" b="1" i="0" dirty="0">
                <a:solidFill>
                  <a:srgbClr val="000000"/>
                </a:solidFill>
                <a:effectLst/>
                <a:latin typeface="Montserrat" panose="00000500000000000000" pitchFamily="2" charset="0"/>
              </a:rPr>
              <a:t>Costo marginal</a:t>
            </a:r>
            <a:r>
              <a:rPr lang="es-EC" sz="2400" b="0" i="0" dirty="0">
                <a:solidFill>
                  <a:srgbClr val="000000"/>
                </a:solidFill>
                <a:effectLst/>
                <a:latin typeface="Montserrat" panose="00000500000000000000" pitchFamily="2" charset="0"/>
              </a:rPr>
              <a:t>: mide cómo cambia el costo total ante un incremento infinitesimal en la producción.</a:t>
            </a:r>
          </a:p>
          <a:p>
            <a:pPr algn="l">
              <a:buFont typeface="Arial" panose="020B0604020202020204" pitchFamily="34" charset="0"/>
              <a:buChar char="•"/>
            </a:pPr>
            <a:r>
              <a:rPr lang="es-EC" sz="2400" b="1" i="0" dirty="0">
                <a:solidFill>
                  <a:srgbClr val="000000"/>
                </a:solidFill>
                <a:effectLst/>
                <a:latin typeface="Montserrat" panose="00000500000000000000" pitchFamily="2" charset="0"/>
              </a:rPr>
              <a:t>Ingreso marginal</a:t>
            </a:r>
            <a:r>
              <a:rPr lang="es-EC" sz="2400" b="0" i="0" dirty="0">
                <a:solidFill>
                  <a:srgbClr val="000000"/>
                </a:solidFill>
                <a:effectLst/>
                <a:latin typeface="Montserrat" panose="00000500000000000000" pitchFamily="2" charset="0"/>
              </a:rPr>
              <a:t>: evalúa el cambio instantáneo en el ingreso ante la venta de una unidad adicional.</a:t>
            </a:r>
          </a:p>
          <a:p>
            <a:pPr algn="l">
              <a:buFont typeface="Arial" panose="020B0604020202020204" pitchFamily="34" charset="0"/>
              <a:buChar char="•"/>
            </a:pPr>
            <a:r>
              <a:rPr lang="es-EC" sz="2400" b="1" i="0" dirty="0">
                <a:solidFill>
                  <a:srgbClr val="000000"/>
                </a:solidFill>
                <a:effectLst/>
                <a:latin typeface="Montserrat" panose="00000500000000000000" pitchFamily="2" charset="0"/>
              </a:rPr>
              <a:t>Utilidad marginal</a:t>
            </a:r>
            <a:r>
              <a:rPr lang="es-EC" sz="2400" b="0" i="0" dirty="0">
                <a:solidFill>
                  <a:srgbClr val="000000"/>
                </a:solidFill>
                <a:effectLst/>
                <a:latin typeface="Montserrat" panose="00000500000000000000" pitchFamily="2" charset="0"/>
              </a:rPr>
              <a:t>: mide la variación de satisfacción o beneficio ante un cambio mínimo en el consumo.</a:t>
            </a:r>
          </a:p>
        </p:txBody>
      </p:sp>
    </p:spTree>
    <p:extLst>
      <p:ext uri="{BB962C8B-B14F-4D97-AF65-F5344CB8AC3E}">
        <p14:creationId xmlns:p14="http://schemas.microsoft.com/office/powerpoint/2010/main" val="29811950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D512E-9A0D-550A-4978-1A053B562056}"/>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896DE769-80C4-C7E3-84EC-6D100326D7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44B55DF-E2D9-CECC-DD62-8446D8F16DC4}"/>
                  </a:ext>
                </a:extLst>
              </p:cNvPr>
              <p:cNvSpPr txBox="1"/>
              <p:nvPr/>
            </p:nvSpPr>
            <p:spPr>
              <a:xfrm>
                <a:off x="796303" y="519906"/>
                <a:ext cx="8066088" cy="2885405"/>
              </a:xfrm>
              <a:prstGeom prst="rect">
                <a:avLst/>
              </a:prstGeom>
              <a:noFill/>
              <a:ln>
                <a:solidFill>
                  <a:schemeClr val="accent6">
                    <a:lumMod val="75000"/>
                  </a:schemeClr>
                </a:solidFill>
              </a:ln>
            </p:spPr>
            <p:txBody>
              <a:bodyPr wrap="square">
                <a:spAutoFit/>
              </a:bodyPr>
              <a:lstStyle/>
              <a:p>
                <a:pPr algn="l">
                  <a:spcAft>
                    <a:spcPts val="1500"/>
                  </a:spcAft>
                  <a:buNone/>
                </a:pPr>
                <a:r>
                  <a:rPr lang="en-US" sz="2400" b="1" i="0" dirty="0" err="1">
                    <a:solidFill>
                      <a:srgbClr val="1D2125"/>
                    </a:solidFill>
                    <a:effectLst/>
                    <a:latin typeface="Montserrat" panose="00000500000000000000" pitchFamily="2" charset="0"/>
                  </a:rPr>
                  <a:t>Aproximación</a:t>
                </a:r>
                <a:r>
                  <a:rPr lang="en-US" sz="2400" b="1" i="0" dirty="0">
                    <a:solidFill>
                      <a:srgbClr val="1D2125"/>
                    </a:solidFill>
                    <a:effectLst/>
                    <a:latin typeface="Montserrat" panose="00000500000000000000" pitchFamily="2" charset="0"/>
                  </a:rPr>
                  <a:t> </a:t>
                </a:r>
                <a:r>
                  <a:rPr lang="en-US" sz="2400" b="1" i="0" dirty="0" err="1">
                    <a:solidFill>
                      <a:srgbClr val="1D2125"/>
                    </a:solidFill>
                    <a:effectLst/>
                    <a:latin typeface="Montserrat" panose="00000500000000000000" pitchFamily="2" charset="0"/>
                  </a:rPr>
                  <a:t>por</a:t>
                </a:r>
                <a:r>
                  <a:rPr lang="en-US" sz="2400" b="1" i="0" dirty="0">
                    <a:solidFill>
                      <a:srgbClr val="1D2125"/>
                    </a:solidFill>
                    <a:effectLst/>
                    <a:latin typeface="Montserrat" panose="00000500000000000000" pitchFamily="2" charset="0"/>
                  </a:rPr>
                  <a:t> </a:t>
                </a:r>
                <a:r>
                  <a:rPr lang="en-US" sz="2400" b="1" i="0" dirty="0" err="1">
                    <a:solidFill>
                      <a:srgbClr val="1D2125"/>
                    </a:solidFill>
                    <a:effectLst/>
                    <a:latin typeface="Montserrat" panose="00000500000000000000" pitchFamily="2" charset="0"/>
                  </a:rPr>
                  <a:t>diferenciales</a:t>
                </a:r>
                <a:r>
                  <a:rPr lang="en-US" sz="2400" b="1" i="0" dirty="0">
                    <a:solidFill>
                      <a:srgbClr val="1D2125"/>
                    </a:solidFill>
                    <a:effectLst/>
                    <a:latin typeface="Montserrat" panose="00000500000000000000" pitchFamily="2" charset="0"/>
                  </a:rPr>
                  <a:t>.</a:t>
                </a:r>
                <a:endParaRPr lang="en-US" sz="2400" b="0" i="0" dirty="0">
                  <a:solidFill>
                    <a:srgbClr val="1D2125"/>
                  </a:solidFill>
                  <a:effectLst/>
                  <a:latin typeface="Montserrat" panose="00000500000000000000" pitchFamily="2" charset="0"/>
                </a:endParaRPr>
              </a:p>
              <a:p>
                <a:pPr algn="l">
                  <a:spcAft>
                    <a:spcPts val="1500"/>
                  </a:spcAft>
                  <a:buNone/>
                </a:pPr>
                <a:r>
                  <a:rPr lang="en-US" sz="2400" b="0" i="0" dirty="0">
                    <a:solidFill>
                      <a:srgbClr val="1D2125"/>
                    </a:solidFill>
                    <a:effectLst/>
                    <a:latin typeface="Montserrat" panose="00000500000000000000" pitchFamily="2" charset="0"/>
                  </a:rPr>
                  <a:t>El  es </a:t>
                </a:r>
                <a:r>
                  <a:rPr lang="en-US" sz="2400" b="0" i="0" dirty="0" err="1">
                    <a:solidFill>
                      <a:srgbClr val="1D2125"/>
                    </a:solidFill>
                    <a:effectLst/>
                    <a:latin typeface="Montserrat" panose="00000500000000000000" pitchFamily="2" charset="0"/>
                  </a:rPr>
                  <a:t>una</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herramienta</a:t>
                </a:r>
                <a:r>
                  <a:rPr lang="en-US" sz="2400" b="0" i="0" dirty="0">
                    <a:solidFill>
                      <a:srgbClr val="1D2125"/>
                    </a:solidFill>
                    <a:effectLst/>
                    <a:latin typeface="Montserrat" panose="00000500000000000000" pitchFamily="2" charset="0"/>
                  </a:rPr>
                  <a:t> que </a:t>
                </a:r>
                <a:r>
                  <a:rPr lang="en-US" sz="2400" b="0" i="0" dirty="0" err="1">
                    <a:solidFill>
                      <a:srgbClr val="1D2125"/>
                    </a:solidFill>
                    <a:effectLst/>
                    <a:latin typeface="Montserrat" panose="00000500000000000000" pitchFamily="2" charset="0"/>
                  </a:rPr>
                  <a:t>permite</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aproximar</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el</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cambio</a:t>
                </a:r>
                <a:r>
                  <a:rPr lang="en-US" sz="2400" b="0" i="0" dirty="0">
                    <a:solidFill>
                      <a:srgbClr val="1D2125"/>
                    </a:solidFill>
                    <a:effectLst/>
                    <a:latin typeface="Montserrat" panose="00000500000000000000" pitchFamily="2" charset="0"/>
                  </a:rPr>
                  <a:t> real </a:t>
                </a:r>
                <a:r>
                  <a:rPr lang="en-US" sz="2400" b="0" i="0" dirty="0" err="1">
                    <a:solidFill>
                      <a:srgbClr val="1D2125"/>
                    </a:solidFill>
                    <a:effectLst/>
                    <a:latin typeface="Montserrat" panose="00000500000000000000" pitchFamily="2" charset="0"/>
                  </a:rPr>
                  <a:t>en</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una</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función</a:t>
                </a:r>
                <a:r>
                  <a:rPr lang="en-US" sz="2400" b="0" i="0" dirty="0">
                    <a:solidFill>
                      <a:srgbClr val="1D2125"/>
                    </a:solidFill>
                    <a:effectLst/>
                    <a:latin typeface="Montserrat" panose="00000500000000000000" pitchFamily="2" charset="0"/>
                  </a:rPr>
                  <a:t> a </a:t>
                </a:r>
                <a:r>
                  <a:rPr lang="en-US" sz="2400" b="0" i="0" dirty="0" err="1">
                    <a:solidFill>
                      <a:srgbClr val="1D2125"/>
                    </a:solidFill>
                    <a:effectLst/>
                    <a:latin typeface="Montserrat" panose="00000500000000000000" pitchFamily="2" charset="0"/>
                  </a:rPr>
                  <a:t>partir</a:t>
                </a:r>
                <a:r>
                  <a:rPr lang="en-US" sz="2400" b="0" i="0" dirty="0">
                    <a:solidFill>
                      <a:srgbClr val="1D2125"/>
                    </a:solidFill>
                    <a:effectLst/>
                    <a:latin typeface="Montserrat" panose="00000500000000000000" pitchFamily="2" charset="0"/>
                  </a:rPr>
                  <a:t> de </a:t>
                </a:r>
                <a:r>
                  <a:rPr lang="en-US" sz="2400" b="0" i="0" dirty="0" err="1">
                    <a:solidFill>
                      <a:srgbClr val="1D2125"/>
                    </a:solidFill>
                    <a:effectLst/>
                    <a:latin typeface="Montserrat" panose="00000500000000000000" pitchFamily="2" charset="0"/>
                  </a:rPr>
                  <a:t>una</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pequeña</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variación</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en</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su</a:t>
                </a:r>
                <a:r>
                  <a:rPr lang="en-US" sz="2400" b="0" i="0" dirty="0">
                    <a:solidFill>
                      <a:srgbClr val="1D2125"/>
                    </a:solidFill>
                    <a:effectLst/>
                    <a:latin typeface="Montserrat" panose="00000500000000000000" pitchFamily="2" charset="0"/>
                  </a:rPr>
                  <a:t> variable </a:t>
                </a:r>
                <a:r>
                  <a:rPr lang="en-US" sz="2400" b="0" i="0" dirty="0" err="1">
                    <a:solidFill>
                      <a:srgbClr val="1D2125"/>
                    </a:solidFill>
                    <a:effectLst/>
                    <a:latin typeface="Montserrat" panose="00000500000000000000" pitchFamily="2" charset="0"/>
                  </a:rPr>
                  <a:t>independiente</a:t>
                </a:r>
                <a:r>
                  <a:rPr lang="en-US" sz="2400" b="0" i="0" dirty="0">
                    <a:solidFill>
                      <a:srgbClr val="1D2125"/>
                    </a:solidFill>
                    <a:effectLst/>
                    <a:latin typeface="Montserrat" panose="00000500000000000000" pitchFamily="2" charset="0"/>
                  </a:rPr>
                  <a:t>.</a:t>
                </a:r>
              </a:p>
              <a:p>
                <a:pPr algn="l">
                  <a:spcAft>
                    <a:spcPts val="1500"/>
                  </a:spcAft>
                  <a:buNone/>
                </a:pPr>
                <a:r>
                  <a:rPr lang="en-US" sz="2400" b="0" i="0" dirty="0">
                    <a:solidFill>
                      <a:srgbClr val="1D2125"/>
                    </a:solidFill>
                    <a:effectLst/>
                    <a:latin typeface="Montserrat" panose="00000500000000000000" pitchFamily="2" charset="0"/>
                  </a:rPr>
                  <a:t>Si y=f(x), </a:t>
                </a:r>
                <a:r>
                  <a:rPr lang="en-US" sz="2400" b="0" i="0" dirty="0" err="1">
                    <a:solidFill>
                      <a:srgbClr val="1D2125"/>
                    </a:solidFill>
                    <a:effectLst/>
                    <a:latin typeface="Montserrat" panose="00000500000000000000" pitchFamily="2" charset="0"/>
                  </a:rPr>
                  <a:t>el</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diferencial</a:t>
                </a:r>
                <a:r>
                  <a:rPr lang="en-US" sz="2400" b="0" i="0" dirty="0">
                    <a:solidFill>
                      <a:srgbClr val="1D2125"/>
                    </a:solidFill>
                    <a:effectLst/>
                    <a:latin typeface="Montserrat" panose="00000500000000000000" pitchFamily="2" charset="0"/>
                  </a:rPr>
                  <a:t> se define </a:t>
                </a:r>
                <a:r>
                  <a:rPr lang="en-US" sz="2400" b="0" i="0" dirty="0" err="1">
                    <a:solidFill>
                      <a:srgbClr val="1D2125"/>
                    </a:solidFill>
                    <a:effectLst/>
                    <a:latin typeface="Montserrat" panose="00000500000000000000" pitchFamily="2" charset="0"/>
                  </a:rPr>
                  <a:t>como</a:t>
                </a:r>
                <a:r>
                  <a:rPr lang="en-US" sz="2400" b="0" i="0" dirty="0">
                    <a:solidFill>
                      <a:srgbClr val="1D2125"/>
                    </a:solidFill>
                    <a:effectLst/>
                    <a:latin typeface="Montserrat" panose="00000500000000000000" pitchFamily="2" charset="0"/>
                  </a:rPr>
                  <a:t>:</a:t>
                </a:r>
              </a:p>
              <a:p>
                <a:pPr>
                  <a:buNone/>
                </a:pPr>
                <a14:m>
                  <m:oMathPara xmlns:m="http://schemas.openxmlformats.org/officeDocument/2006/math">
                    <m:oMathParaPr>
                      <m:jc m:val="centerGroup"/>
                    </m:oMathParaPr>
                    <m:oMath xmlns:m="http://schemas.openxmlformats.org/officeDocument/2006/math">
                      <m:r>
                        <m:rPr>
                          <m:sty m:val="p"/>
                        </m:rPr>
                        <a:rPr lang="en-US" sz="2400">
                          <a:latin typeface="Cambria Math" panose="02040503050406030204" pitchFamily="18" charset="0"/>
                        </a:rPr>
                        <m:t>d</m:t>
                      </m:r>
                      <m:r>
                        <a:rPr lang="en-US" sz="2400" i="0">
                          <a:latin typeface="Cambria Math" panose="02040503050406030204" pitchFamily="18" charset="0"/>
                        </a:rPr>
                        <m:t> </m:t>
                      </m:r>
                      <m:r>
                        <m:rPr>
                          <m:sty m:val="p"/>
                        </m:rPr>
                        <a:rPr lang="en-US" sz="2400" i="0">
                          <a:latin typeface="Cambria Math" panose="02040503050406030204" pitchFamily="18" charset="0"/>
                        </a:rPr>
                        <m:t>y</m:t>
                      </m:r>
                      <m:r>
                        <a:rPr lang="en-US" sz="2400" i="0">
                          <a:latin typeface="Cambria Math" panose="02040503050406030204" pitchFamily="18" charset="0"/>
                        </a:rPr>
                        <m:t>=</m:t>
                      </m:r>
                      <m:sSup>
                        <m:sSupPr>
                          <m:ctrlPr>
                            <a:rPr lang="ar-AE" sz="2400" i="1">
                              <a:latin typeface="Cambria Math" panose="02040503050406030204" pitchFamily="18" charset="0"/>
                            </a:rPr>
                          </m:ctrlPr>
                        </m:sSupPr>
                        <m:e>
                          <m:r>
                            <a:rPr lang="ar-AE" sz="2400" i="1">
                              <a:latin typeface="Cambria Math" panose="02040503050406030204" pitchFamily="18" charset="0"/>
                            </a:rPr>
                            <m:t>𝑓</m:t>
                          </m:r>
                        </m:e>
                        <m:sup>
                          <m:r>
                            <a:rPr lang="ar-AE" sz="2400" i="0">
                              <a:latin typeface="Cambria Math" panose="02040503050406030204" pitchFamily="18" charset="0"/>
                            </a:rPr>
                            <m:t>′</m:t>
                          </m:r>
                        </m:sup>
                      </m:sSup>
                      <m:d>
                        <m:dPr>
                          <m:ctrlPr>
                            <a:rPr lang="ar-AE" sz="2400" i="1">
                              <a:latin typeface="Cambria Math" panose="02040503050406030204" pitchFamily="18" charset="0"/>
                            </a:rPr>
                          </m:ctrlPr>
                        </m:dPr>
                        <m:e>
                          <m:r>
                            <a:rPr lang="ar-AE" sz="2400" i="1">
                              <a:latin typeface="Cambria Math" panose="02040503050406030204" pitchFamily="18" charset="0"/>
                            </a:rPr>
                            <m:t>𝑥</m:t>
                          </m:r>
                        </m:e>
                      </m:d>
                      <m:r>
                        <a:rPr lang="ar-AE" sz="2400" i="0">
                          <a:latin typeface="Cambria Math" panose="02040503050406030204" pitchFamily="18" charset="0"/>
                        </a:rPr>
                        <m:t> </m:t>
                      </m:r>
                      <m:r>
                        <m:rPr>
                          <m:sty m:val="p"/>
                        </m:rPr>
                        <a:rPr lang="en-US" sz="2400" i="0">
                          <a:latin typeface="Cambria Math" panose="02040503050406030204" pitchFamily="18" charset="0"/>
                        </a:rPr>
                        <m:t>d</m:t>
                      </m:r>
                      <m:r>
                        <a:rPr lang="en-US" sz="2400" i="0">
                          <a:latin typeface="Cambria Math" panose="02040503050406030204" pitchFamily="18" charset="0"/>
                        </a:rPr>
                        <m:t> </m:t>
                      </m:r>
                      <m:r>
                        <m:rPr>
                          <m:sty m:val="p"/>
                        </m:rPr>
                        <a:rPr lang="en-US" sz="2400" i="0">
                          <a:latin typeface="Cambria Math" panose="02040503050406030204" pitchFamily="18" charset="0"/>
                        </a:rPr>
                        <m:t>x</m:t>
                      </m:r>
                    </m:oMath>
                  </m:oMathPara>
                </a14:m>
                <a:endParaRPr lang="en-US" sz="2400" dirty="0"/>
              </a:p>
            </p:txBody>
          </p:sp>
        </mc:Choice>
        <mc:Fallback xmlns="">
          <p:sp>
            <p:nvSpPr>
              <p:cNvPr id="4" name="TextBox 3">
                <a:extLst>
                  <a:ext uri="{FF2B5EF4-FFF2-40B4-BE49-F238E27FC236}">
                    <a16:creationId xmlns:a16="http://schemas.microsoft.com/office/drawing/2014/main" id="{044B55DF-E2D9-CECC-DD62-8446D8F16DC4}"/>
                  </a:ext>
                </a:extLst>
              </p:cNvPr>
              <p:cNvSpPr txBox="1">
                <a:spLocks noRot="1" noChangeAspect="1" noMove="1" noResize="1" noEditPoints="1" noAdjustHandles="1" noChangeArrowheads="1" noChangeShapeType="1" noTextEdit="1"/>
              </p:cNvSpPr>
              <p:nvPr/>
            </p:nvSpPr>
            <p:spPr>
              <a:xfrm>
                <a:off x="796303" y="519906"/>
                <a:ext cx="8066088" cy="2885405"/>
              </a:xfrm>
              <a:prstGeom prst="rect">
                <a:avLst/>
              </a:prstGeom>
              <a:blipFill>
                <a:blip r:embed="rId3"/>
                <a:stretch>
                  <a:fillRect l="-1132" t="-1261" b="-1681"/>
                </a:stretch>
              </a:blipFill>
              <a:ln>
                <a:solidFill>
                  <a:schemeClr val="accent6">
                    <a:lumMod val="75000"/>
                  </a:schemeClr>
                </a:solidFill>
              </a:ln>
            </p:spPr>
            <p:txBody>
              <a:bodyPr/>
              <a:lstStyle/>
              <a:p>
                <a:r>
                  <a:rPr lang="en-US">
                    <a:noFill/>
                  </a:rPr>
                  <a:t> </a:t>
                </a:r>
              </a:p>
            </p:txBody>
          </p:sp>
        </mc:Fallback>
      </mc:AlternateContent>
      <p:sp>
        <p:nvSpPr>
          <p:cNvPr id="6" name="TextBox 5">
            <a:extLst>
              <a:ext uri="{FF2B5EF4-FFF2-40B4-BE49-F238E27FC236}">
                <a16:creationId xmlns:a16="http://schemas.microsoft.com/office/drawing/2014/main" id="{FFD14ED4-0718-F1BB-E07B-34E822C6EC1D}"/>
              </a:ext>
            </a:extLst>
          </p:cNvPr>
          <p:cNvSpPr txBox="1"/>
          <p:nvPr/>
        </p:nvSpPr>
        <p:spPr>
          <a:xfrm>
            <a:off x="643696" y="3772817"/>
            <a:ext cx="8251825" cy="2677656"/>
          </a:xfrm>
          <a:prstGeom prst="rect">
            <a:avLst/>
          </a:prstGeom>
          <a:noFill/>
          <a:ln>
            <a:solidFill>
              <a:schemeClr val="accent6">
                <a:lumMod val="75000"/>
              </a:schemeClr>
            </a:solidFill>
          </a:ln>
        </p:spPr>
        <p:txBody>
          <a:bodyPr wrap="square">
            <a:spAutoFit/>
          </a:bodyPr>
          <a:lstStyle/>
          <a:p>
            <a:pPr algn="l">
              <a:buFont typeface="Arial" panose="020B0604020202020204" pitchFamily="34" charset="0"/>
              <a:buChar char="•"/>
            </a:pPr>
            <a:r>
              <a:rPr lang="es-EC" sz="2400" b="0" i="0" dirty="0" err="1">
                <a:solidFill>
                  <a:srgbClr val="000000"/>
                </a:solidFill>
                <a:effectLst/>
                <a:latin typeface="Montserrat" panose="00000500000000000000" pitchFamily="2" charset="0"/>
              </a:rPr>
              <a:t>dx</a:t>
            </a:r>
            <a:r>
              <a:rPr lang="es-EC" sz="2400" b="0" i="0" dirty="0">
                <a:solidFill>
                  <a:srgbClr val="000000"/>
                </a:solidFill>
                <a:effectLst/>
                <a:latin typeface="Montserrat" panose="00000500000000000000" pitchFamily="2" charset="0"/>
              </a:rPr>
              <a:t>: cambio pequeño en la variable independiente.</a:t>
            </a:r>
          </a:p>
          <a:p>
            <a:pPr algn="l">
              <a:buFont typeface="Arial" panose="020B0604020202020204" pitchFamily="34" charset="0"/>
              <a:buChar char="•"/>
            </a:pPr>
            <a:r>
              <a:rPr lang="es-EC" sz="2400" b="0" i="0" dirty="0" err="1">
                <a:solidFill>
                  <a:srgbClr val="000000"/>
                </a:solidFill>
                <a:effectLst/>
                <a:latin typeface="Montserrat" panose="00000500000000000000" pitchFamily="2" charset="0"/>
              </a:rPr>
              <a:t>dy</a:t>
            </a:r>
            <a:r>
              <a:rPr lang="es-EC" sz="2400" b="0" i="0" dirty="0">
                <a:solidFill>
                  <a:srgbClr val="000000"/>
                </a:solidFill>
                <a:effectLst/>
                <a:latin typeface="Montserrat" panose="00000500000000000000" pitchFamily="2" charset="0"/>
              </a:rPr>
              <a:t>: cambio aproximado en la variable dependiente.</a:t>
            </a:r>
          </a:p>
          <a:p>
            <a:pPr algn="l">
              <a:buFont typeface="Arial" panose="020B0604020202020204" pitchFamily="34" charset="0"/>
              <a:buChar char="•"/>
            </a:pPr>
            <a:endParaRPr lang="es-EC" sz="2400" b="0" i="0" dirty="0">
              <a:solidFill>
                <a:srgbClr val="000000"/>
              </a:solidFill>
              <a:effectLst/>
              <a:latin typeface="Montserrat" panose="00000500000000000000" pitchFamily="2" charset="0"/>
            </a:endParaRPr>
          </a:p>
          <a:p>
            <a:pPr algn="l">
              <a:spcAft>
                <a:spcPts val="1500"/>
              </a:spcAft>
              <a:buNone/>
            </a:pPr>
            <a:r>
              <a:rPr lang="es-EC" sz="2400" b="0" i="0" dirty="0">
                <a:solidFill>
                  <a:srgbClr val="1D2125"/>
                </a:solidFill>
                <a:effectLst/>
                <a:latin typeface="Montserrat" panose="00000500000000000000" pitchFamily="2" charset="0"/>
              </a:rPr>
              <a:t>Esta relación </a:t>
            </a:r>
            <a:r>
              <a:rPr lang="es-EC" sz="2400" b="0" i="0" u="sng" dirty="0">
                <a:solidFill>
                  <a:srgbClr val="1D2125"/>
                </a:solidFill>
                <a:effectLst/>
                <a:latin typeface="Montserrat" panose="00000500000000000000" pitchFamily="2" charset="0"/>
              </a:rPr>
              <a:t>indica que el cambio en la variable dependiente es proporcional al cambio en la variable independiente,</a:t>
            </a:r>
            <a:r>
              <a:rPr lang="es-EC" sz="2400" b="0" i="0" dirty="0">
                <a:solidFill>
                  <a:srgbClr val="1D2125"/>
                </a:solidFill>
                <a:effectLst/>
                <a:latin typeface="Montserrat" panose="00000500000000000000" pitchFamily="2" charset="0"/>
              </a:rPr>
              <a:t> multiplicado por la tasa de cambio instantánea (la derivada).</a:t>
            </a:r>
          </a:p>
        </p:txBody>
      </p:sp>
    </p:spTree>
    <p:extLst>
      <p:ext uri="{BB962C8B-B14F-4D97-AF65-F5344CB8AC3E}">
        <p14:creationId xmlns:p14="http://schemas.microsoft.com/office/powerpoint/2010/main" val="697290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955F7-EA68-55EF-E362-A73EF85853E6}"/>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830825A3-3F95-C816-7BA6-0F082DABF4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1478C97-0B1B-598D-0017-9EC9B253FE82}"/>
                  </a:ext>
                </a:extLst>
              </p:cNvPr>
              <p:cNvSpPr txBox="1"/>
              <p:nvPr/>
            </p:nvSpPr>
            <p:spPr>
              <a:xfrm>
                <a:off x="685799" y="1295400"/>
                <a:ext cx="6911975" cy="1938992"/>
              </a:xfrm>
              <a:prstGeom prst="rect">
                <a:avLst/>
              </a:prstGeom>
              <a:noFill/>
              <a:ln>
                <a:solidFill>
                  <a:schemeClr val="accent1"/>
                </a:solidFill>
              </a:ln>
            </p:spPr>
            <p:txBody>
              <a:bodyPr wrap="square">
                <a:spAutoFit/>
              </a:bodyPr>
              <a:lstStyle/>
              <a:p>
                <a:pPr algn="just">
                  <a:buFont typeface="Arial" panose="020B0604020202020204" pitchFamily="34" charset="0"/>
                  <a:buChar char="•"/>
                </a:pPr>
                <a:r>
                  <a:rPr lang="en-US" sz="2400" b="1" i="0" dirty="0">
                    <a:solidFill>
                      <a:srgbClr val="002060"/>
                    </a:solidFill>
                    <a:effectLst/>
                    <a:latin typeface="Arial" panose="020B0604020202020204" pitchFamily="34" charset="0"/>
                    <a:cs typeface="Arial" panose="020B0604020202020204" pitchFamily="34" charset="0"/>
                  </a:rPr>
                  <a:t>Lineales:</a:t>
                </a:r>
                <a:r>
                  <a:rPr lang="en-US" sz="2400" b="1" i="0" dirty="0">
                    <a:solidFill>
                      <a:srgbClr val="0070C0"/>
                    </a:solidFill>
                    <a:effectLst/>
                    <a:latin typeface="Arial" panose="020B0604020202020204" pitchFamily="34" charset="0"/>
                    <a:cs typeface="Arial" panose="020B0604020202020204" pitchFamily="34" charset="0"/>
                  </a:rPr>
                  <a:t> </a:t>
                </a:r>
                <a:r>
                  <a:rPr lang="en-US" sz="2400" b="0" i="0" dirty="0">
                    <a:solidFill>
                      <a:srgbClr val="0070C0"/>
                    </a:solidFill>
                    <a:effectLst/>
                    <a:latin typeface="Arial" panose="020B0604020202020204" pitchFamily="34" charset="0"/>
                    <a:cs typeface="Arial" panose="020B0604020202020204" pitchFamily="34" charset="0"/>
                  </a:rPr>
                  <a:t>De la forma </a:t>
                </a:r>
                <a14:m>
                  <m:oMath xmlns:m="http://schemas.openxmlformats.org/officeDocument/2006/math">
                    <m:r>
                      <a:rPr lang="en-US" sz="2400" b="1" i="1">
                        <a:solidFill>
                          <a:srgbClr val="0070C0"/>
                        </a:solidFill>
                        <a:latin typeface="Cambria Math" panose="02040503050406030204" pitchFamily="18" charset="0"/>
                      </a:rPr>
                      <m:t>𝒇</m:t>
                    </m:r>
                    <m:d>
                      <m:dPr>
                        <m:ctrlPr>
                          <a:rPr lang="ar-AE" sz="2400" b="1" i="1">
                            <a:solidFill>
                              <a:srgbClr val="0070C0"/>
                            </a:solidFill>
                            <a:latin typeface="Cambria Math" panose="02040503050406030204" pitchFamily="18" charset="0"/>
                          </a:rPr>
                        </m:ctrlPr>
                      </m:dPr>
                      <m:e>
                        <m:r>
                          <a:rPr lang="ar-AE" sz="2400" b="1" i="1">
                            <a:solidFill>
                              <a:srgbClr val="0070C0"/>
                            </a:solidFill>
                            <a:latin typeface="Cambria Math" panose="02040503050406030204" pitchFamily="18" charset="0"/>
                          </a:rPr>
                          <m:t>𝒙</m:t>
                        </m:r>
                      </m:e>
                    </m:d>
                    <m:r>
                      <a:rPr lang="ar-AE" sz="2400" b="1" i="0">
                        <a:solidFill>
                          <a:srgbClr val="0070C0"/>
                        </a:solidFill>
                        <a:latin typeface="Cambria Math" panose="02040503050406030204" pitchFamily="18" charset="0"/>
                      </a:rPr>
                      <m:t>=</m:t>
                    </m:r>
                    <m:r>
                      <a:rPr lang="ar-AE" sz="2400" b="1" i="1">
                        <a:solidFill>
                          <a:srgbClr val="0070C0"/>
                        </a:solidFill>
                        <a:latin typeface="Cambria Math" panose="02040503050406030204" pitchFamily="18" charset="0"/>
                      </a:rPr>
                      <m:t>𝒎𝒙</m:t>
                    </m:r>
                    <m:r>
                      <a:rPr lang="ar-AE" sz="2400" b="1" i="0">
                        <a:solidFill>
                          <a:srgbClr val="0070C0"/>
                        </a:solidFill>
                        <a:latin typeface="Cambria Math" panose="02040503050406030204" pitchFamily="18" charset="0"/>
                      </a:rPr>
                      <m:t>+</m:t>
                    </m:r>
                    <m:r>
                      <a:rPr lang="ar-AE" sz="2400" b="1" i="1">
                        <a:solidFill>
                          <a:srgbClr val="0070C0"/>
                        </a:solidFill>
                        <a:latin typeface="Cambria Math" panose="02040503050406030204" pitchFamily="18" charset="0"/>
                      </a:rPr>
                      <m:t>𝒃</m:t>
                    </m:r>
                  </m:oMath>
                </a14:m>
                <a:r>
                  <a:rPr lang="ar-AE" sz="2400" b="1" i="0" dirty="0">
                    <a:solidFill>
                      <a:srgbClr val="0070C0"/>
                    </a:solidFill>
                    <a:effectLst/>
                    <a:latin typeface="Arial" panose="020B0604020202020204" pitchFamily="34" charset="0"/>
                    <a:cs typeface="Arial" panose="020B0604020202020204" pitchFamily="34" charset="0"/>
                  </a:rPr>
                  <a:t> </a:t>
                </a:r>
                <a:r>
                  <a:rPr lang="ar-AE" sz="2400" b="0" i="0" dirty="0">
                    <a:solidFill>
                      <a:srgbClr val="0070C0"/>
                    </a:solidFill>
                    <a:effectLst/>
                    <a:latin typeface="Arial" panose="020B0604020202020204" pitchFamily="34" charset="0"/>
                    <a:cs typeface="Arial" panose="020B0604020202020204" pitchFamily="34" charset="0"/>
                  </a:rPr>
                  <a:t>, </a:t>
                </a:r>
                <a:r>
                  <a:rPr lang="en-US" sz="2400" b="0" i="0" dirty="0" err="1">
                    <a:solidFill>
                      <a:srgbClr val="0070C0"/>
                    </a:solidFill>
                    <a:effectLst/>
                    <a:latin typeface="Arial" panose="020B0604020202020204" pitchFamily="34" charset="0"/>
                    <a:cs typeface="Arial" panose="020B0604020202020204" pitchFamily="34" charset="0"/>
                  </a:rPr>
                  <a:t>donde</a:t>
                </a:r>
                <a:r>
                  <a:rPr lang="en-US" sz="2400" b="0" i="0" dirty="0">
                    <a:solidFill>
                      <a:srgbClr val="0070C0"/>
                    </a:solidFill>
                    <a:effectLst/>
                    <a:latin typeface="Arial" panose="020B0604020202020204" pitchFamily="34" charset="0"/>
                    <a:cs typeface="Arial" panose="020B0604020202020204" pitchFamily="34" charset="0"/>
                  </a:rPr>
                  <a:t> </a:t>
                </a:r>
                <a:r>
                  <a:rPr lang="en-US" sz="2400" b="1" i="0" dirty="0">
                    <a:solidFill>
                      <a:srgbClr val="0070C0"/>
                    </a:solidFill>
                    <a:effectLst/>
                    <a:latin typeface="Arial" panose="020B0604020202020204" pitchFamily="34" charset="0"/>
                    <a:cs typeface="Arial" panose="020B0604020202020204" pitchFamily="34" charset="0"/>
                  </a:rPr>
                  <a:t>m</a:t>
                </a:r>
                <a:r>
                  <a:rPr lang="en-US" sz="2400" b="0" i="0" dirty="0">
                    <a:solidFill>
                      <a:srgbClr val="0070C0"/>
                    </a:solidFill>
                    <a:effectLst/>
                    <a:latin typeface="Arial" panose="020B0604020202020204" pitchFamily="34" charset="0"/>
                    <a:cs typeface="Arial" panose="020B0604020202020204" pitchFamily="34" charset="0"/>
                  </a:rPr>
                  <a:t> es la </a:t>
                </a:r>
                <a:r>
                  <a:rPr lang="en-US" sz="2400" b="0" i="0" dirty="0" err="1">
                    <a:solidFill>
                      <a:srgbClr val="0070C0"/>
                    </a:solidFill>
                    <a:effectLst/>
                    <a:latin typeface="Arial" panose="020B0604020202020204" pitchFamily="34" charset="0"/>
                    <a:cs typeface="Arial" panose="020B0604020202020204" pitchFamily="34" charset="0"/>
                  </a:rPr>
                  <a:t>pendiente</a:t>
                </a:r>
                <a:r>
                  <a:rPr lang="en-US" sz="2400" b="0" i="0" dirty="0">
                    <a:solidFill>
                      <a:srgbClr val="0070C0"/>
                    </a:solidFill>
                    <a:effectLst/>
                    <a:latin typeface="Arial" panose="020B0604020202020204" pitchFamily="34" charset="0"/>
                    <a:cs typeface="Arial" panose="020B0604020202020204" pitchFamily="34" charset="0"/>
                  </a:rPr>
                  <a:t> y </a:t>
                </a:r>
                <a:r>
                  <a:rPr lang="en-US" sz="2400" b="1" i="0" dirty="0">
                    <a:solidFill>
                      <a:srgbClr val="0070C0"/>
                    </a:solidFill>
                    <a:effectLst/>
                    <a:latin typeface="Arial" panose="020B0604020202020204" pitchFamily="34" charset="0"/>
                    <a:cs typeface="Arial" panose="020B0604020202020204" pitchFamily="34" charset="0"/>
                  </a:rPr>
                  <a:t>b</a:t>
                </a:r>
                <a:r>
                  <a:rPr lang="en-US" sz="2400" b="0" i="0" dirty="0">
                    <a:solidFill>
                      <a:srgbClr val="0070C0"/>
                    </a:solidFill>
                    <a:effectLst/>
                    <a:latin typeface="Arial" panose="020B0604020202020204" pitchFamily="34" charset="0"/>
                    <a:cs typeface="Arial" panose="020B0604020202020204" pitchFamily="34" charset="0"/>
                  </a:rPr>
                  <a:t> es la </a:t>
                </a:r>
                <a:r>
                  <a:rPr lang="en-US" sz="2400" b="0" i="0" dirty="0" err="1">
                    <a:solidFill>
                      <a:srgbClr val="0070C0"/>
                    </a:solidFill>
                    <a:effectLst/>
                    <a:latin typeface="Arial" panose="020B0604020202020204" pitchFamily="34" charset="0"/>
                    <a:cs typeface="Arial" panose="020B0604020202020204" pitchFamily="34" charset="0"/>
                  </a:rPr>
                  <a:t>intersección</a:t>
                </a:r>
                <a:r>
                  <a:rPr lang="en-US" sz="2400" b="0" i="0" dirty="0">
                    <a:solidFill>
                      <a:srgbClr val="0070C0"/>
                    </a:solidFill>
                    <a:effectLst/>
                    <a:latin typeface="Arial" panose="020B0604020202020204" pitchFamily="34" charset="0"/>
                    <a:cs typeface="Arial" panose="020B0604020202020204" pitchFamily="34" charset="0"/>
                  </a:rPr>
                  <a:t> con </a:t>
                </a:r>
                <a:r>
                  <a:rPr lang="en-US" sz="2400" b="0" i="0" dirty="0" err="1">
                    <a:solidFill>
                      <a:srgbClr val="0070C0"/>
                    </a:solidFill>
                    <a:effectLst/>
                    <a:latin typeface="Arial" panose="020B0604020202020204" pitchFamily="34" charset="0"/>
                    <a:cs typeface="Arial" panose="020B0604020202020204" pitchFamily="34" charset="0"/>
                  </a:rPr>
                  <a:t>el</a:t>
                </a:r>
                <a:r>
                  <a:rPr lang="en-US" sz="2400" b="0" i="0" dirty="0">
                    <a:solidFill>
                      <a:srgbClr val="0070C0"/>
                    </a:solidFill>
                    <a:effectLst/>
                    <a:latin typeface="Arial" panose="020B0604020202020204" pitchFamily="34" charset="0"/>
                    <a:cs typeface="Arial" panose="020B0604020202020204" pitchFamily="34" charset="0"/>
                  </a:rPr>
                  <a:t> </a:t>
                </a:r>
                <a:r>
                  <a:rPr lang="en-US" sz="2400" b="0" i="0" dirty="0" err="1">
                    <a:solidFill>
                      <a:srgbClr val="0070C0"/>
                    </a:solidFill>
                    <a:effectLst/>
                    <a:latin typeface="Arial" panose="020B0604020202020204" pitchFamily="34" charset="0"/>
                    <a:cs typeface="Arial" panose="020B0604020202020204" pitchFamily="34" charset="0"/>
                  </a:rPr>
                  <a:t>eje</a:t>
                </a:r>
                <a:r>
                  <a:rPr lang="en-US" sz="2400" b="0" i="0" dirty="0">
                    <a:solidFill>
                      <a:srgbClr val="0070C0"/>
                    </a:solidFill>
                    <a:effectLst/>
                    <a:latin typeface="Arial" panose="020B0604020202020204" pitchFamily="34" charset="0"/>
                    <a:cs typeface="Arial" panose="020B0604020202020204" pitchFamily="34" charset="0"/>
                  </a:rPr>
                  <a:t> </a:t>
                </a:r>
                <a:r>
                  <a:rPr lang="en-US" sz="2400" b="1" i="0" dirty="0">
                    <a:solidFill>
                      <a:srgbClr val="0070C0"/>
                    </a:solidFill>
                    <a:effectLst/>
                    <a:latin typeface="Arial" panose="020B0604020202020204" pitchFamily="34" charset="0"/>
                    <a:cs typeface="Arial" panose="020B0604020202020204" pitchFamily="34" charset="0"/>
                  </a:rPr>
                  <a:t>y</a:t>
                </a:r>
                <a:r>
                  <a:rPr lang="en-US" sz="2400" b="0" i="0" dirty="0">
                    <a:solidFill>
                      <a:srgbClr val="000000"/>
                    </a:solidFill>
                    <a:effectLst/>
                    <a:latin typeface="Arial" panose="020B0604020202020204" pitchFamily="34" charset="0"/>
                    <a:cs typeface="Arial" panose="020B0604020202020204" pitchFamily="34" charset="0"/>
                  </a:rPr>
                  <a:t>. </a:t>
                </a:r>
                <a:r>
                  <a:rPr lang="en-US" sz="2400" b="1" i="0" dirty="0">
                    <a:solidFill>
                      <a:srgbClr val="000000"/>
                    </a:solidFill>
                    <a:effectLst/>
                    <a:latin typeface="Arial" panose="020B0604020202020204" pitchFamily="34" charset="0"/>
                    <a:cs typeface="Arial" panose="020B0604020202020204" pitchFamily="34" charset="0"/>
                  </a:rPr>
                  <a:t>Son </a:t>
                </a:r>
                <a:r>
                  <a:rPr lang="en-US" sz="2400" b="1" i="0" dirty="0" err="1">
                    <a:solidFill>
                      <a:srgbClr val="000000"/>
                    </a:solidFill>
                    <a:effectLst/>
                    <a:latin typeface="Arial" panose="020B0604020202020204" pitchFamily="34" charset="0"/>
                    <a:cs typeface="Arial" panose="020B0604020202020204" pitchFamily="34" charset="0"/>
                  </a:rPr>
                  <a:t>fundamentales</a:t>
                </a:r>
                <a:r>
                  <a:rPr lang="en-US" sz="2400" b="1" i="0" dirty="0">
                    <a:solidFill>
                      <a:srgbClr val="000000"/>
                    </a:solidFill>
                    <a:effectLst/>
                    <a:latin typeface="Arial" panose="020B0604020202020204" pitchFamily="34" charset="0"/>
                    <a:cs typeface="Arial" panose="020B0604020202020204" pitchFamily="34" charset="0"/>
                  </a:rPr>
                  <a:t> para </a:t>
                </a:r>
                <a:r>
                  <a:rPr lang="en-US" sz="2400" b="1" i="0" dirty="0" err="1">
                    <a:solidFill>
                      <a:srgbClr val="000000"/>
                    </a:solidFill>
                    <a:effectLst/>
                    <a:latin typeface="Arial" panose="020B0604020202020204" pitchFamily="34" charset="0"/>
                    <a:cs typeface="Arial" panose="020B0604020202020204" pitchFamily="34" charset="0"/>
                  </a:rPr>
                  <a:t>modelar</a:t>
                </a:r>
                <a:r>
                  <a:rPr lang="en-US" sz="2400" b="1" i="0" dirty="0">
                    <a:solidFill>
                      <a:srgbClr val="000000"/>
                    </a:solidFill>
                    <a:effectLst/>
                    <a:latin typeface="Arial" panose="020B0604020202020204" pitchFamily="34" charset="0"/>
                    <a:cs typeface="Arial" panose="020B0604020202020204" pitchFamily="34" charset="0"/>
                  </a:rPr>
                  <a:t> </a:t>
                </a:r>
                <a:r>
                  <a:rPr lang="en-US" sz="2400" b="1" i="0" dirty="0" err="1">
                    <a:solidFill>
                      <a:srgbClr val="000000"/>
                    </a:solidFill>
                    <a:effectLst/>
                    <a:latin typeface="Arial" panose="020B0604020202020204" pitchFamily="34" charset="0"/>
                    <a:cs typeface="Arial" panose="020B0604020202020204" pitchFamily="34" charset="0"/>
                  </a:rPr>
                  <a:t>relaciones</a:t>
                </a:r>
                <a:r>
                  <a:rPr lang="en-US" sz="2400" b="1" i="0" dirty="0">
                    <a:solidFill>
                      <a:srgbClr val="000000"/>
                    </a:solidFill>
                    <a:effectLst/>
                    <a:latin typeface="Arial" panose="020B0604020202020204" pitchFamily="34" charset="0"/>
                    <a:cs typeface="Arial" panose="020B0604020202020204" pitchFamily="34" charset="0"/>
                  </a:rPr>
                  <a:t> </a:t>
                </a:r>
                <a:r>
                  <a:rPr lang="en-US" sz="2400" b="1" i="0" dirty="0" err="1">
                    <a:solidFill>
                      <a:srgbClr val="000000"/>
                    </a:solidFill>
                    <a:effectLst/>
                    <a:latin typeface="Arial" panose="020B0604020202020204" pitchFamily="34" charset="0"/>
                    <a:cs typeface="Arial" panose="020B0604020202020204" pitchFamily="34" charset="0"/>
                  </a:rPr>
                  <a:t>proporcionales</a:t>
                </a:r>
                <a:r>
                  <a:rPr lang="en-US" sz="2400" b="1" i="0" dirty="0">
                    <a:solidFill>
                      <a:srgbClr val="000000"/>
                    </a:solidFill>
                    <a:effectLst/>
                    <a:latin typeface="Arial" panose="020B0604020202020204" pitchFamily="34" charset="0"/>
                    <a:cs typeface="Arial" panose="020B0604020202020204" pitchFamily="34" charset="0"/>
                  </a:rPr>
                  <a:t> y </a:t>
                </a:r>
                <a:r>
                  <a:rPr lang="en-US" sz="2400" b="1" i="0" dirty="0" err="1">
                    <a:solidFill>
                      <a:srgbClr val="000000"/>
                    </a:solidFill>
                    <a:effectLst/>
                    <a:latin typeface="Arial" panose="020B0604020202020204" pitchFamily="34" charset="0"/>
                    <a:cs typeface="Arial" panose="020B0604020202020204" pitchFamily="34" charset="0"/>
                  </a:rPr>
                  <a:t>costos</a:t>
                </a:r>
                <a:r>
                  <a:rPr lang="en-US" sz="2400" b="1" i="0" dirty="0">
                    <a:solidFill>
                      <a:srgbClr val="000000"/>
                    </a:solidFill>
                    <a:effectLst/>
                    <a:latin typeface="Arial" panose="020B0604020202020204" pitchFamily="34" charset="0"/>
                    <a:cs typeface="Arial" panose="020B0604020202020204" pitchFamily="34" charset="0"/>
                  </a:rPr>
                  <a:t> </a:t>
                </a:r>
                <a:r>
                  <a:rPr lang="en-US" sz="2400" b="1" i="0" dirty="0" err="1">
                    <a:solidFill>
                      <a:srgbClr val="000000"/>
                    </a:solidFill>
                    <a:effectLst/>
                    <a:latin typeface="Arial" panose="020B0604020202020204" pitchFamily="34" charset="0"/>
                    <a:cs typeface="Arial" panose="020B0604020202020204" pitchFamily="34" charset="0"/>
                  </a:rPr>
                  <a:t>fijos</a:t>
                </a:r>
                <a:r>
                  <a:rPr lang="en-US" sz="2400" b="0" i="0" dirty="0">
                    <a:solidFill>
                      <a:srgbClr val="000000"/>
                    </a:solidFill>
                    <a:effectLst/>
                    <a:latin typeface="Arial" panose="020B0604020202020204" pitchFamily="34" charset="0"/>
                    <a:cs typeface="Arial" panose="020B0604020202020204" pitchFamily="34" charset="0"/>
                  </a:rPr>
                  <a:t>.</a:t>
                </a:r>
              </a:p>
              <a:p>
                <a:pPr algn="just"/>
                <a:endParaRPr lang="en-US" sz="2400" b="0" i="0" dirty="0">
                  <a:solidFill>
                    <a:srgbClr val="000000"/>
                  </a:solidFill>
                  <a:effectLst/>
                  <a:latin typeface="Arial" panose="020B0604020202020204" pitchFamily="34" charset="0"/>
                  <a:cs typeface="Arial" panose="020B0604020202020204" pitchFamily="34" charset="0"/>
                </a:endParaRPr>
              </a:p>
            </p:txBody>
          </p:sp>
        </mc:Choice>
        <mc:Fallback xmlns="">
          <p:sp>
            <p:nvSpPr>
              <p:cNvPr id="4" name="TextBox 3">
                <a:extLst>
                  <a:ext uri="{FF2B5EF4-FFF2-40B4-BE49-F238E27FC236}">
                    <a16:creationId xmlns:a16="http://schemas.microsoft.com/office/drawing/2014/main" id="{61478C97-0B1B-598D-0017-9EC9B253FE82}"/>
                  </a:ext>
                </a:extLst>
              </p:cNvPr>
              <p:cNvSpPr txBox="1">
                <a:spLocks noRot="1" noChangeAspect="1" noMove="1" noResize="1" noEditPoints="1" noAdjustHandles="1" noChangeArrowheads="1" noChangeShapeType="1" noTextEdit="1"/>
              </p:cNvSpPr>
              <p:nvPr/>
            </p:nvSpPr>
            <p:spPr>
              <a:xfrm>
                <a:off x="685799" y="1295400"/>
                <a:ext cx="6911975" cy="1938992"/>
              </a:xfrm>
              <a:prstGeom prst="rect">
                <a:avLst/>
              </a:prstGeom>
              <a:blipFill>
                <a:blip r:embed="rId3"/>
                <a:stretch>
                  <a:fillRect l="-1232" t="-1875" r="-1320"/>
                </a:stretch>
              </a:blipFill>
              <a:ln>
                <a:solidFill>
                  <a:schemeClr val="accent1"/>
                </a:solidFill>
              </a:ln>
            </p:spPr>
            <p:txBody>
              <a:bodyPr/>
              <a:lstStyle/>
              <a:p>
                <a:r>
                  <a:rPr lang="en-US">
                    <a:noFill/>
                  </a:rPr>
                  <a:t> </a:t>
                </a:r>
              </a:p>
            </p:txBody>
          </p:sp>
        </mc:Fallback>
      </mc:AlternateContent>
      <p:pic>
        <p:nvPicPr>
          <p:cNvPr id="7" name="Picture 2" descr="figure_name">
            <a:extLst>
              <a:ext uri="{FF2B5EF4-FFF2-40B4-BE49-F238E27FC236}">
                <a16:creationId xmlns:a16="http://schemas.microsoft.com/office/drawing/2014/main" id="{D30D7782-049F-B1D5-9D1D-7773E091A15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1369" t="24273" r="26013" b="50000"/>
          <a:stretch>
            <a:fillRect/>
          </a:stretch>
        </p:blipFill>
        <p:spPr bwMode="auto">
          <a:xfrm>
            <a:off x="2971800" y="3505200"/>
            <a:ext cx="2514600" cy="265649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D9E06CB-EC3E-15F2-A1EB-48F0188AC6B2}"/>
              </a:ext>
            </a:extLst>
          </p:cNvPr>
          <p:cNvSpPr txBox="1"/>
          <p:nvPr/>
        </p:nvSpPr>
        <p:spPr>
          <a:xfrm>
            <a:off x="2438400" y="352611"/>
            <a:ext cx="3733800" cy="461665"/>
          </a:xfrm>
          <a:prstGeom prst="rect">
            <a:avLst/>
          </a:prstGeom>
          <a:noFill/>
        </p:spPr>
        <p:txBody>
          <a:bodyPr wrap="square">
            <a:spAutoFit/>
          </a:bodyPr>
          <a:lstStyle/>
          <a:p>
            <a:pPr algn="just"/>
            <a:r>
              <a:rPr lang="en-US" sz="2400" b="1" dirty="0">
                <a:solidFill>
                  <a:srgbClr val="C00000"/>
                </a:solidFill>
                <a:latin typeface="Comic Sans MS" panose="030F0702030302020204" pitchFamily="66" charset="0"/>
                <a:cs typeface="Arial" panose="020B0604020202020204" pitchFamily="34" charset="0"/>
              </a:rPr>
              <a:t>TIPO DE FUNCIONES</a:t>
            </a:r>
          </a:p>
        </p:txBody>
      </p:sp>
    </p:spTree>
    <p:extLst>
      <p:ext uri="{BB962C8B-B14F-4D97-AF65-F5344CB8AC3E}">
        <p14:creationId xmlns:p14="http://schemas.microsoft.com/office/powerpoint/2010/main" val="23937297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12169-7F12-95E9-99F5-D9E25EA89170}"/>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42FDCB44-B7AB-FFFE-6BBF-15165DBD6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BE487090-DF79-34B6-3A79-DD6694BE49FD}"/>
                  </a:ext>
                </a:extLst>
              </p:cNvPr>
              <p:cNvSpPr txBox="1"/>
              <p:nvPr/>
            </p:nvSpPr>
            <p:spPr>
              <a:xfrm>
                <a:off x="533400" y="500028"/>
                <a:ext cx="8272463" cy="6032421"/>
              </a:xfrm>
              <a:prstGeom prst="rect">
                <a:avLst/>
              </a:prstGeom>
              <a:noFill/>
            </p:spPr>
            <p:txBody>
              <a:bodyPr wrap="square">
                <a:spAutoFit/>
              </a:bodyPr>
              <a:lstStyle/>
              <a:p>
                <a:pPr algn="l">
                  <a:spcAft>
                    <a:spcPts val="1500"/>
                  </a:spcAft>
                  <a:buNone/>
                </a:pPr>
                <a:r>
                  <a:rPr lang="en-US" sz="2400" b="1" i="0" dirty="0">
                    <a:solidFill>
                      <a:srgbClr val="0070C0"/>
                    </a:solidFill>
                    <a:effectLst/>
                    <a:latin typeface="Montserrat" panose="00000500000000000000" pitchFamily="2" charset="0"/>
                  </a:rPr>
                  <a:t>Ejemplo </a:t>
                </a:r>
                <a:r>
                  <a:rPr lang="en-US" sz="2400" b="1" i="0" dirty="0" err="1">
                    <a:solidFill>
                      <a:srgbClr val="0070C0"/>
                    </a:solidFill>
                    <a:effectLst/>
                    <a:latin typeface="Montserrat" panose="00000500000000000000" pitchFamily="2" charset="0"/>
                  </a:rPr>
                  <a:t>aplicado</a:t>
                </a:r>
                <a:endParaRPr lang="en-US" sz="2400" b="0" i="0" dirty="0">
                  <a:solidFill>
                    <a:srgbClr val="0070C0"/>
                  </a:solidFill>
                  <a:effectLst/>
                  <a:latin typeface="Montserrat" panose="00000500000000000000" pitchFamily="2" charset="0"/>
                </a:endParaRPr>
              </a:p>
              <a:p>
                <a:pPr algn="l">
                  <a:spcAft>
                    <a:spcPts val="1500"/>
                  </a:spcAft>
                  <a:buNone/>
                </a:pPr>
                <a:r>
                  <a:rPr lang="en-US" sz="2400" b="0" i="0" dirty="0" err="1">
                    <a:solidFill>
                      <a:srgbClr val="1D2125"/>
                    </a:solidFill>
                    <a:effectLst/>
                    <a:latin typeface="Montserrat" panose="00000500000000000000" pitchFamily="2" charset="0"/>
                  </a:rPr>
                  <a:t>Supongamos</a:t>
                </a:r>
                <a:r>
                  <a:rPr lang="en-US" sz="2400" b="0" i="0" dirty="0">
                    <a:solidFill>
                      <a:srgbClr val="1D2125"/>
                    </a:solidFill>
                    <a:effectLst/>
                    <a:latin typeface="Montserrat" panose="00000500000000000000" pitchFamily="2" charset="0"/>
                  </a:rPr>
                  <a:t> que </a:t>
                </a:r>
                <a:r>
                  <a:rPr lang="en-US" sz="2400" b="0" i="0" dirty="0" err="1">
                    <a:solidFill>
                      <a:srgbClr val="1D2125"/>
                    </a:solidFill>
                    <a:effectLst/>
                    <a:latin typeface="Montserrat" panose="00000500000000000000" pitchFamily="2" charset="0"/>
                  </a:rPr>
                  <a:t>el</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costo</a:t>
                </a:r>
                <a:r>
                  <a:rPr lang="en-US" sz="2400" b="0" i="0" dirty="0">
                    <a:solidFill>
                      <a:srgbClr val="1D2125"/>
                    </a:solidFill>
                    <a:effectLst/>
                    <a:latin typeface="Montserrat" panose="00000500000000000000" pitchFamily="2" charset="0"/>
                  </a:rPr>
                  <a:t> total...</a:t>
                </a:r>
              </a:p>
              <a:p>
                <a:pPr>
                  <a:buNone/>
                </a:pPr>
                <a14:m>
                  <m:oMathPara xmlns:m="http://schemas.openxmlformats.org/officeDocument/2006/math">
                    <m:oMathParaPr>
                      <m:jc m:val="centerGroup"/>
                    </m:oMathParaPr>
                    <m:oMath xmlns:m="http://schemas.openxmlformats.org/officeDocument/2006/math">
                      <m:r>
                        <a:rPr lang="en-US" sz="2400" b="1" i="1" smtClean="0">
                          <a:solidFill>
                            <a:srgbClr val="7030A0"/>
                          </a:solidFill>
                          <a:latin typeface="Cambria Math" panose="02040503050406030204" pitchFamily="18" charset="0"/>
                        </a:rPr>
                        <m:t>𝑪</m:t>
                      </m:r>
                      <m:d>
                        <m:dPr>
                          <m:ctrlPr>
                            <a:rPr lang="ar-AE" sz="2400" b="1" i="1">
                              <a:solidFill>
                                <a:srgbClr val="7030A0"/>
                              </a:solidFill>
                              <a:latin typeface="Cambria Math" panose="02040503050406030204" pitchFamily="18" charset="0"/>
                            </a:rPr>
                          </m:ctrlPr>
                        </m:dPr>
                        <m:e>
                          <m:r>
                            <a:rPr lang="ar-AE" sz="2400" b="1" i="1">
                              <a:solidFill>
                                <a:srgbClr val="7030A0"/>
                              </a:solidFill>
                              <a:latin typeface="Cambria Math" panose="02040503050406030204" pitchFamily="18" charset="0"/>
                            </a:rPr>
                            <m:t>𝑸</m:t>
                          </m:r>
                        </m:e>
                      </m:d>
                      <m:r>
                        <a:rPr lang="ar-AE" sz="2400" b="1" i="0">
                          <a:solidFill>
                            <a:srgbClr val="7030A0"/>
                          </a:solidFill>
                          <a:latin typeface="Cambria Math" panose="02040503050406030204" pitchFamily="18" charset="0"/>
                        </a:rPr>
                        <m:t>=</m:t>
                      </m:r>
                      <m:r>
                        <a:rPr lang="ar-AE" sz="2400" b="1" i="0">
                          <a:solidFill>
                            <a:srgbClr val="7030A0"/>
                          </a:solidFill>
                          <a:latin typeface="Cambria Math" panose="02040503050406030204" pitchFamily="18" charset="0"/>
                        </a:rPr>
                        <m:t>𝟎</m:t>
                      </m:r>
                      <m:r>
                        <a:rPr lang="ar-AE" sz="2400" b="1" i="0">
                          <a:solidFill>
                            <a:srgbClr val="7030A0"/>
                          </a:solidFill>
                          <a:latin typeface="Cambria Math" panose="02040503050406030204" pitchFamily="18" charset="0"/>
                        </a:rPr>
                        <m:t>.</m:t>
                      </m:r>
                      <m:r>
                        <a:rPr lang="ar-AE" sz="2400" b="1" i="0">
                          <a:solidFill>
                            <a:srgbClr val="7030A0"/>
                          </a:solidFill>
                          <a:latin typeface="Cambria Math" panose="02040503050406030204" pitchFamily="18" charset="0"/>
                        </a:rPr>
                        <m:t>𝟓</m:t>
                      </m:r>
                      <m:sSup>
                        <m:sSupPr>
                          <m:ctrlPr>
                            <a:rPr lang="ar-AE" sz="2400" b="1" i="1">
                              <a:solidFill>
                                <a:srgbClr val="7030A0"/>
                              </a:solidFill>
                              <a:latin typeface="Cambria Math" panose="02040503050406030204" pitchFamily="18" charset="0"/>
                            </a:rPr>
                          </m:ctrlPr>
                        </m:sSupPr>
                        <m:e>
                          <m:r>
                            <a:rPr lang="ar-AE" sz="2400" b="1" i="1">
                              <a:solidFill>
                                <a:srgbClr val="7030A0"/>
                              </a:solidFill>
                              <a:latin typeface="Cambria Math" panose="02040503050406030204" pitchFamily="18" charset="0"/>
                            </a:rPr>
                            <m:t>𝑸</m:t>
                          </m:r>
                        </m:e>
                        <m:sup>
                          <m:r>
                            <a:rPr lang="ar-AE" sz="2400" b="1" i="0">
                              <a:solidFill>
                                <a:srgbClr val="7030A0"/>
                              </a:solidFill>
                              <a:latin typeface="Cambria Math" panose="02040503050406030204" pitchFamily="18" charset="0"/>
                            </a:rPr>
                            <m:t>𝟐</m:t>
                          </m:r>
                        </m:sup>
                      </m:sSup>
                      <m:r>
                        <a:rPr lang="ar-AE" sz="2400" b="1" i="0">
                          <a:solidFill>
                            <a:srgbClr val="7030A0"/>
                          </a:solidFill>
                          <a:latin typeface="Cambria Math" panose="02040503050406030204" pitchFamily="18" charset="0"/>
                        </a:rPr>
                        <m:t>+</m:t>
                      </m:r>
                      <m:r>
                        <a:rPr lang="ar-AE" sz="2400" b="1" i="0">
                          <a:solidFill>
                            <a:srgbClr val="7030A0"/>
                          </a:solidFill>
                          <a:latin typeface="Cambria Math" panose="02040503050406030204" pitchFamily="18" charset="0"/>
                        </a:rPr>
                        <m:t>𝟑𝟎</m:t>
                      </m:r>
                      <m:r>
                        <a:rPr lang="ar-AE" sz="2400" b="1" i="1">
                          <a:solidFill>
                            <a:srgbClr val="7030A0"/>
                          </a:solidFill>
                          <a:latin typeface="Cambria Math" panose="02040503050406030204" pitchFamily="18" charset="0"/>
                        </a:rPr>
                        <m:t>𝑸</m:t>
                      </m:r>
                      <m:r>
                        <a:rPr lang="ar-AE" sz="2400" b="1" i="0">
                          <a:solidFill>
                            <a:srgbClr val="7030A0"/>
                          </a:solidFill>
                          <a:latin typeface="Cambria Math" panose="02040503050406030204" pitchFamily="18" charset="0"/>
                        </a:rPr>
                        <m:t>+</m:t>
                      </m:r>
                      <m:r>
                        <a:rPr lang="ar-AE" sz="2400" b="1" i="0">
                          <a:solidFill>
                            <a:srgbClr val="7030A0"/>
                          </a:solidFill>
                          <a:latin typeface="Cambria Math" panose="02040503050406030204" pitchFamily="18" charset="0"/>
                        </a:rPr>
                        <m:t>𝟐𝟎𝟎</m:t>
                      </m:r>
                    </m:oMath>
                  </m:oMathPara>
                </a14:m>
                <a:endParaRPr lang="es-EC" sz="2400" b="1" dirty="0">
                  <a:solidFill>
                    <a:srgbClr val="7030A0"/>
                  </a:solidFill>
                </a:endParaRPr>
              </a:p>
              <a:p>
                <a:pPr>
                  <a:buNone/>
                </a:pPr>
                <a:endParaRPr lang="ar-AE" sz="2400" dirty="0"/>
              </a:p>
              <a:p>
                <a:pPr algn="l">
                  <a:spcAft>
                    <a:spcPts val="1500"/>
                  </a:spcAft>
                  <a:buNone/>
                </a:pPr>
                <a:r>
                  <a:rPr lang="en-US" sz="2400" b="0" i="0" dirty="0">
                    <a:solidFill>
                      <a:srgbClr val="1D2125"/>
                    </a:solidFill>
                    <a:effectLst/>
                    <a:latin typeface="Montserrat" panose="00000500000000000000" pitchFamily="2" charset="0"/>
                  </a:rPr>
                  <a:t>Si la </a:t>
                </a:r>
                <a:r>
                  <a:rPr lang="en-US" sz="2400" b="0" i="0" dirty="0" err="1">
                    <a:solidFill>
                      <a:srgbClr val="1D2125"/>
                    </a:solidFill>
                    <a:effectLst/>
                    <a:latin typeface="Montserrat" panose="00000500000000000000" pitchFamily="2" charset="0"/>
                  </a:rPr>
                  <a:t>producción</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aumenta</a:t>
                </a:r>
                <a:r>
                  <a:rPr lang="en-US" sz="2400" b="0" i="0" dirty="0">
                    <a:solidFill>
                      <a:srgbClr val="1D2125"/>
                    </a:solidFill>
                    <a:effectLst/>
                    <a:latin typeface="Montserrat" panose="00000500000000000000" pitchFamily="2" charset="0"/>
                  </a:rPr>
                  <a:t> de 100 a 101 </a:t>
                </a:r>
                <a:r>
                  <a:rPr lang="en-US" sz="2400" b="0" i="0" dirty="0" err="1">
                    <a:solidFill>
                      <a:srgbClr val="1D2125"/>
                    </a:solidFill>
                    <a:effectLst/>
                    <a:latin typeface="Montserrat" panose="00000500000000000000" pitchFamily="2" charset="0"/>
                  </a:rPr>
                  <a:t>unidades</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entonces</a:t>
                </a:r>
                <a:r>
                  <a:rPr lang="en-US" sz="2400" b="0" i="0" dirty="0">
                    <a:solidFill>
                      <a:srgbClr val="1D2125"/>
                    </a:solidFill>
                    <a:effectLst/>
                    <a:latin typeface="Montserrat" panose="00000500000000000000" pitchFamily="2" charset="0"/>
                  </a:rPr>
                  <a:t>:</a:t>
                </a:r>
              </a:p>
              <a:p>
                <a:pPr>
                  <a:buNone/>
                </a:pPr>
                <a14:m>
                  <m:oMathPara xmlns:m="http://schemas.openxmlformats.org/officeDocument/2006/math">
                    <m:oMathParaPr>
                      <m:jc m:val="centerGroup"/>
                    </m:oMathParaPr>
                    <m:oMath xmlns:m="http://schemas.openxmlformats.org/officeDocument/2006/math">
                      <m:sSup>
                        <m:sSupPr>
                          <m:ctrlPr>
                            <a:rPr lang="ar-AE" sz="2400" b="1" i="1">
                              <a:latin typeface="Cambria Math" panose="02040503050406030204" pitchFamily="18" charset="0"/>
                            </a:rPr>
                          </m:ctrlPr>
                        </m:sSupPr>
                        <m:e>
                          <m:r>
                            <a:rPr lang="ar-AE" sz="2400" b="1" i="1">
                              <a:latin typeface="Cambria Math" panose="02040503050406030204" pitchFamily="18" charset="0"/>
                            </a:rPr>
                            <m:t>𝑪</m:t>
                          </m:r>
                        </m:e>
                        <m:sup>
                          <m:r>
                            <a:rPr lang="ar-AE" sz="2400" b="1" i="0">
                              <a:latin typeface="Cambria Math" panose="02040503050406030204" pitchFamily="18" charset="0"/>
                            </a:rPr>
                            <m:t>′</m:t>
                          </m:r>
                        </m:sup>
                      </m:sSup>
                      <m:d>
                        <m:dPr>
                          <m:ctrlPr>
                            <a:rPr lang="ar-AE" sz="2400" b="1" i="1">
                              <a:latin typeface="Cambria Math" panose="02040503050406030204" pitchFamily="18" charset="0"/>
                            </a:rPr>
                          </m:ctrlPr>
                        </m:dPr>
                        <m:e>
                          <m:r>
                            <a:rPr lang="ar-AE" sz="2400" b="1" i="1">
                              <a:latin typeface="Cambria Math" panose="02040503050406030204" pitchFamily="18" charset="0"/>
                            </a:rPr>
                            <m:t>𝑸</m:t>
                          </m:r>
                        </m:e>
                      </m:d>
                      <m:r>
                        <a:rPr lang="ar-AE" sz="2400" b="1" i="0">
                          <a:latin typeface="Cambria Math" panose="02040503050406030204" pitchFamily="18" charset="0"/>
                        </a:rPr>
                        <m:t>=</m:t>
                      </m:r>
                      <m:r>
                        <a:rPr lang="ar-AE" sz="2400" b="1" i="1">
                          <a:latin typeface="Cambria Math" panose="02040503050406030204" pitchFamily="18" charset="0"/>
                        </a:rPr>
                        <m:t>𝑸</m:t>
                      </m:r>
                      <m:r>
                        <a:rPr lang="ar-AE" sz="2400" b="1" i="0">
                          <a:latin typeface="Cambria Math" panose="02040503050406030204" pitchFamily="18" charset="0"/>
                        </a:rPr>
                        <m:t>+</m:t>
                      </m:r>
                      <m:r>
                        <a:rPr lang="ar-AE" sz="2400" b="1" i="0">
                          <a:latin typeface="Cambria Math" panose="02040503050406030204" pitchFamily="18" charset="0"/>
                        </a:rPr>
                        <m:t>𝟑𝟎</m:t>
                      </m:r>
                      <m:sSup>
                        <m:sSupPr>
                          <m:ctrlPr>
                            <a:rPr lang="ar-AE" sz="2400" b="1" i="1">
                              <a:latin typeface="Cambria Math" panose="02040503050406030204" pitchFamily="18" charset="0"/>
                            </a:rPr>
                          </m:ctrlPr>
                        </m:sSupPr>
                        <m:e>
                          <m:r>
                            <a:rPr lang="es-EC" sz="2400" b="1" i="1" smtClean="0">
                              <a:latin typeface="Cambria Math" panose="02040503050406030204" pitchFamily="18" charset="0"/>
                            </a:rPr>
                            <m:t>    </m:t>
                          </m:r>
                          <m:r>
                            <a:rPr lang="ar-AE" sz="2400" b="1" i="1">
                              <a:latin typeface="Cambria Math" panose="02040503050406030204" pitchFamily="18" charset="0"/>
                            </a:rPr>
                            <m:t>𝑪</m:t>
                          </m:r>
                        </m:e>
                        <m:sup>
                          <m:r>
                            <a:rPr lang="ar-AE" sz="2400" b="1" i="0">
                              <a:latin typeface="Cambria Math" panose="02040503050406030204" pitchFamily="18" charset="0"/>
                            </a:rPr>
                            <m:t>′</m:t>
                          </m:r>
                        </m:sup>
                      </m:sSup>
                      <m:d>
                        <m:dPr>
                          <m:ctrlPr>
                            <a:rPr lang="ar-AE" sz="2400" b="1" i="1">
                              <a:latin typeface="Cambria Math" panose="02040503050406030204" pitchFamily="18" charset="0"/>
                            </a:rPr>
                          </m:ctrlPr>
                        </m:dPr>
                        <m:e>
                          <m:r>
                            <a:rPr lang="ar-AE" sz="2400" b="1" i="0">
                              <a:latin typeface="Cambria Math" panose="02040503050406030204" pitchFamily="18" charset="0"/>
                            </a:rPr>
                            <m:t>𝟏𝟎𝟎</m:t>
                          </m:r>
                        </m:e>
                      </m:d>
                      <m:r>
                        <a:rPr lang="ar-AE" sz="2400" b="1" i="0">
                          <a:latin typeface="Cambria Math" panose="02040503050406030204" pitchFamily="18" charset="0"/>
                        </a:rPr>
                        <m:t>=</m:t>
                      </m:r>
                      <m:r>
                        <a:rPr lang="ar-AE" sz="2400" b="1" i="0">
                          <a:latin typeface="Cambria Math" panose="02040503050406030204" pitchFamily="18" charset="0"/>
                        </a:rPr>
                        <m:t>𝟏𝟑𝟎</m:t>
                      </m:r>
                    </m:oMath>
                  </m:oMathPara>
                </a14:m>
                <a:endParaRPr lang="es-EC" sz="2400" b="1" dirty="0"/>
              </a:p>
              <a:p>
                <a:pPr>
                  <a:buNone/>
                </a:pPr>
                <a:endParaRPr lang="ar-AE" sz="2400" dirty="0"/>
              </a:p>
              <a:p>
                <a:pPr algn="l">
                  <a:spcAft>
                    <a:spcPts val="1500"/>
                  </a:spcAft>
                  <a:buNone/>
                </a:pPr>
                <a:r>
                  <a:rPr lang="en-US" sz="2400" b="0" i="0" dirty="0">
                    <a:solidFill>
                      <a:srgbClr val="0070C0"/>
                    </a:solidFill>
                    <a:effectLst/>
                    <a:latin typeface="Montserrat" panose="00000500000000000000" pitchFamily="2" charset="0"/>
                  </a:rPr>
                  <a:t>El </a:t>
                </a:r>
                <a:r>
                  <a:rPr lang="en-US" sz="2400" b="0" i="0" dirty="0" err="1">
                    <a:solidFill>
                      <a:srgbClr val="0070C0"/>
                    </a:solidFill>
                    <a:effectLst/>
                    <a:latin typeface="Montserrat" panose="00000500000000000000" pitchFamily="2" charset="0"/>
                  </a:rPr>
                  <a:t>diferencial</a:t>
                </a:r>
                <a:r>
                  <a:rPr lang="en-US" sz="2400" b="0" i="0" dirty="0">
                    <a:solidFill>
                      <a:srgbClr val="0070C0"/>
                    </a:solidFill>
                    <a:effectLst/>
                    <a:latin typeface="Montserrat" panose="00000500000000000000" pitchFamily="2" charset="0"/>
                  </a:rPr>
                  <a:t> del </a:t>
                </a:r>
                <a:r>
                  <a:rPr lang="en-US" sz="2400" b="0" i="0" dirty="0" err="1">
                    <a:solidFill>
                      <a:srgbClr val="0070C0"/>
                    </a:solidFill>
                    <a:effectLst/>
                    <a:latin typeface="Montserrat" panose="00000500000000000000" pitchFamily="2" charset="0"/>
                  </a:rPr>
                  <a:t>costo</a:t>
                </a:r>
                <a:r>
                  <a:rPr lang="en-US" sz="2400" b="0" i="0" dirty="0">
                    <a:solidFill>
                      <a:srgbClr val="0070C0"/>
                    </a:solidFill>
                    <a:effectLst/>
                    <a:latin typeface="Montserrat" panose="00000500000000000000" pitchFamily="2" charset="0"/>
                  </a:rPr>
                  <a:t> </a:t>
                </a:r>
                <a:r>
                  <a:rPr lang="en-US" sz="2400" b="0" i="0" dirty="0" err="1">
                    <a:solidFill>
                      <a:srgbClr val="0070C0"/>
                    </a:solidFill>
                    <a:effectLst/>
                    <a:latin typeface="Montserrat" panose="00000500000000000000" pitchFamily="2" charset="0"/>
                  </a:rPr>
                  <a:t>será</a:t>
                </a:r>
                <a:r>
                  <a:rPr lang="en-US" sz="2400" b="0" i="0" dirty="0">
                    <a:solidFill>
                      <a:srgbClr val="1D2125"/>
                    </a:solidFill>
                    <a:effectLst/>
                    <a:latin typeface="Montserrat" panose="00000500000000000000" pitchFamily="2" charset="0"/>
                  </a:rPr>
                  <a:t>:</a:t>
                </a:r>
              </a:p>
              <a:p>
                <a:pPr>
                  <a:buNone/>
                </a:pPr>
                <a14:m>
                  <m:oMathPara xmlns:m="http://schemas.openxmlformats.org/officeDocument/2006/math">
                    <m:oMathParaPr>
                      <m:jc m:val="centerGroup"/>
                    </m:oMathParaPr>
                    <m:oMath xmlns:m="http://schemas.openxmlformats.org/officeDocument/2006/math">
                      <m:r>
                        <m:rPr>
                          <m:sty m:val="p"/>
                        </m:rPr>
                        <a:rPr lang="en-US" sz="2400">
                          <a:latin typeface="Cambria Math" panose="02040503050406030204" pitchFamily="18" charset="0"/>
                        </a:rPr>
                        <m:t>dC</m:t>
                      </m:r>
                      <m:r>
                        <a:rPr lang="en-US" sz="2400" i="0">
                          <a:latin typeface="Cambria Math" panose="02040503050406030204" pitchFamily="18" charset="0"/>
                        </a:rPr>
                        <m:t>=</m:t>
                      </m:r>
                      <m:r>
                        <a:rPr lang="en-US" sz="2400" i="0">
                          <a:latin typeface="Cambria Math" panose="02040503050406030204" pitchFamily="18" charset="0"/>
                        </a:rPr>
                        <m:t>130</m:t>
                      </m:r>
                      <m:r>
                        <a:rPr lang="en-US" sz="2400" i="0">
                          <a:latin typeface="Cambria Math" panose="02040503050406030204" pitchFamily="18" charset="0"/>
                        </a:rPr>
                        <m:t>⋅</m:t>
                      </m:r>
                      <m:d>
                        <m:dPr>
                          <m:ctrlPr>
                            <a:rPr lang="ar-AE" sz="2400" i="1">
                              <a:latin typeface="Cambria Math" panose="02040503050406030204" pitchFamily="18" charset="0"/>
                            </a:rPr>
                          </m:ctrlPr>
                        </m:dPr>
                        <m:e>
                          <m:r>
                            <a:rPr lang="ar-AE" sz="2400" i="0">
                              <a:latin typeface="Cambria Math" panose="02040503050406030204" pitchFamily="18" charset="0"/>
                            </a:rPr>
                            <m:t>1</m:t>
                          </m:r>
                        </m:e>
                      </m:d>
                      <m:r>
                        <a:rPr lang="ar-AE" sz="2400" i="0">
                          <a:latin typeface="Cambria Math" panose="02040503050406030204" pitchFamily="18" charset="0"/>
                        </a:rPr>
                        <m:t>=</m:t>
                      </m:r>
                      <m:r>
                        <a:rPr lang="ar-AE" sz="2400" i="0">
                          <a:latin typeface="Cambria Math" panose="02040503050406030204" pitchFamily="18" charset="0"/>
                        </a:rPr>
                        <m:t>130</m:t>
                      </m:r>
                    </m:oMath>
                  </m:oMathPara>
                </a14:m>
                <a:endParaRPr lang="ar-AE" sz="2400" dirty="0"/>
              </a:p>
              <a:p>
                <a:pPr algn="l">
                  <a:spcAft>
                    <a:spcPts val="1500"/>
                  </a:spcAft>
                  <a:buNone/>
                </a:pPr>
                <a:r>
                  <a:rPr lang="en-US" sz="2400" b="0" i="0" dirty="0">
                    <a:solidFill>
                      <a:srgbClr val="1D2125"/>
                    </a:solidFill>
                    <a:effectLst/>
                    <a:latin typeface="Montserrat" panose="00000500000000000000" pitchFamily="2" charset="0"/>
                  </a:rPr>
                  <a:t>Esto </a:t>
                </a:r>
                <a:r>
                  <a:rPr lang="en-US" sz="2400" b="0" i="0" dirty="0" err="1">
                    <a:solidFill>
                      <a:srgbClr val="1D2125"/>
                    </a:solidFill>
                    <a:effectLst/>
                    <a:latin typeface="Montserrat" panose="00000500000000000000" pitchFamily="2" charset="0"/>
                  </a:rPr>
                  <a:t>significa</a:t>
                </a:r>
                <a:r>
                  <a:rPr lang="en-US" sz="2400" b="0" i="0" dirty="0">
                    <a:solidFill>
                      <a:srgbClr val="1D2125"/>
                    </a:solidFill>
                    <a:effectLst/>
                    <a:latin typeface="Montserrat" panose="00000500000000000000" pitchFamily="2" charset="0"/>
                  </a:rPr>
                  <a:t> que </a:t>
                </a:r>
                <a:r>
                  <a:rPr lang="en-US" sz="2400" b="0" i="0" dirty="0" err="1">
                    <a:solidFill>
                      <a:srgbClr val="1D2125"/>
                    </a:solidFill>
                    <a:effectLst/>
                    <a:latin typeface="Montserrat" panose="00000500000000000000" pitchFamily="2" charset="0"/>
                  </a:rPr>
                  <a:t>el</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costo</a:t>
                </a:r>
                <a:r>
                  <a:rPr lang="en-US" sz="2400" b="0" i="0" dirty="0">
                    <a:solidFill>
                      <a:srgbClr val="1D2125"/>
                    </a:solidFill>
                    <a:effectLst/>
                    <a:latin typeface="Montserrat" panose="00000500000000000000" pitchFamily="2" charset="0"/>
                  </a:rPr>
                  <a:t> total </a:t>
                </a:r>
                <a:r>
                  <a:rPr lang="en-US" sz="2400" b="0" i="0" dirty="0" err="1">
                    <a:solidFill>
                      <a:srgbClr val="1D2125"/>
                    </a:solidFill>
                    <a:effectLst/>
                    <a:latin typeface="Montserrat" panose="00000500000000000000" pitchFamily="2" charset="0"/>
                  </a:rPr>
                  <a:t>aumentará</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aproximadamente</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en</a:t>
                </a:r>
                <a:r>
                  <a:rPr lang="en-US" sz="2400" b="0" i="0" dirty="0">
                    <a:solidFill>
                      <a:srgbClr val="1D2125"/>
                    </a:solidFill>
                    <a:effectLst/>
                    <a:latin typeface="Montserrat" panose="00000500000000000000" pitchFamily="2" charset="0"/>
                  </a:rPr>
                  <a:t> USD 130 </a:t>
                </a:r>
                <a:r>
                  <a:rPr lang="en-US" sz="2400" b="0" i="0" dirty="0" err="1">
                    <a:solidFill>
                      <a:srgbClr val="1D2125"/>
                    </a:solidFill>
                    <a:effectLst/>
                    <a:latin typeface="Montserrat" panose="00000500000000000000" pitchFamily="2" charset="0"/>
                  </a:rPr>
                  <a:t>por</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una</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unidad</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adicional</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producida</a:t>
                </a:r>
                <a:r>
                  <a:rPr lang="en-US" sz="2400" b="0" i="0" dirty="0">
                    <a:solidFill>
                      <a:srgbClr val="1D2125"/>
                    </a:solidFill>
                    <a:effectLst/>
                    <a:latin typeface="Montserrat" panose="00000500000000000000" pitchFamily="2" charset="0"/>
                  </a:rPr>
                  <a:t>, valor que coincide con </a:t>
                </a:r>
                <a:r>
                  <a:rPr lang="en-US" sz="2400" b="0" i="0" dirty="0" err="1">
                    <a:solidFill>
                      <a:srgbClr val="1D2125"/>
                    </a:solidFill>
                    <a:effectLst/>
                    <a:latin typeface="Montserrat" panose="00000500000000000000" pitchFamily="2" charset="0"/>
                  </a:rPr>
                  <a:t>el</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costo</a:t>
                </a:r>
                <a:r>
                  <a:rPr lang="en-US" sz="2400" b="0" i="0" dirty="0">
                    <a:solidFill>
                      <a:srgbClr val="1D2125"/>
                    </a:solidFill>
                    <a:effectLst/>
                    <a:latin typeface="Montserrat" panose="00000500000000000000" pitchFamily="2" charset="0"/>
                  </a:rPr>
                  <a:t> marginal.</a:t>
                </a:r>
              </a:p>
            </p:txBody>
          </p:sp>
        </mc:Choice>
        <mc:Fallback>
          <p:sp>
            <p:nvSpPr>
              <p:cNvPr id="4" name="TextBox 3">
                <a:extLst>
                  <a:ext uri="{FF2B5EF4-FFF2-40B4-BE49-F238E27FC236}">
                    <a16:creationId xmlns:a16="http://schemas.microsoft.com/office/drawing/2014/main" id="{BE487090-DF79-34B6-3A79-DD6694BE49FD}"/>
                  </a:ext>
                </a:extLst>
              </p:cNvPr>
              <p:cNvSpPr txBox="1">
                <a:spLocks noRot="1" noChangeAspect="1" noMove="1" noResize="1" noEditPoints="1" noAdjustHandles="1" noChangeArrowheads="1" noChangeShapeType="1" noTextEdit="1"/>
              </p:cNvSpPr>
              <p:nvPr/>
            </p:nvSpPr>
            <p:spPr>
              <a:xfrm>
                <a:off x="533400" y="500028"/>
                <a:ext cx="8272463" cy="6032421"/>
              </a:xfrm>
              <a:prstGeom prst="rect">
                <a:avLst/>
              </a:prstGeom>
              <a:blipFill>
                <a:blip r:embed="rId3"/>
                <a:stretch>
                  <a:fillRect l="-1179" t="-707" b="-1515"/>
                </a:stretch>
              </a:blipFill>
            </p:spPr>
            <p:txBody>
              <a:bodyPr/>
              <a:lstStyle/>
              <a:p>
                <a:r>
                  <a:rPr lang="en-US">
                    <a:noFill/>
                  </a:rPr>
                  <a:t> </a:t>
                </a:r>
              </a:p>
            </p:txBody>
          </p:sp>
        </mc:Fallback>
      </mc:AlternateContent>
    </p:spTree>
    <p:extLst>
      <p:ext uri="{BB962C8B-B14F-4D97-AF65-F5344CB8AC3E}">
        <p14:creationId xmlns:p14="http://schemas.microsoft.com/office/powerpoint/2010/main" val="27020117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E2F30-CA82-3C29-2762-9D4628602596}"/>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839C14E3-D4C9-89DD-A22E-691B0A801B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110663C-53EB-CB80-ACF0-A1FEDCD8E6A5}"/>
              </a:ext>
            </a:extLst>
          </p:cNvPr>
          <p:cNvSpPr txBox="1"/>
          <p:nvPr/>
        </p:nvSpPr>
        <p:spPr>
          <a:xfrm>
            <a:off x="381000" y="519906"/>
            <a:ext cx="6858000" cy="461665"/>
          </a:xfrm>
          <a:prstGeom prst="rect">
            <a:avLst/>
          </a:prstGeom>
          <a:noFill/>
        </p:spPr>
        <p:txBody>
          <a:bodyPr wrap="square">
            <a:spAutoFit/>
          </a:bodyPr>
          <a:lstStyle/>
          <a:p>
            <a:r>
              <a:rPr lang="es-EC" sz="2400" b="1" i="0" dirty="0">
                <a:solidFill>
                  <a:srgbClr val="1D2125"/>
                </a:solidFill>
                <a:effectLst/>
                <a:latin typeface="Montserrat" panose="00000500000000000000" pitchFamily="2" charset="0"/>
              </a:rPr>
              <a:t>Relación entre derivadas y diferenciales.</a:t>
            </a:r>
            <a:endParaRPr lang="en-US" sz="2400" dirty="0"/>
          </a:p>
        </p:txBody>
      </p:sp>
      <p:pic>
        <p:nvPicPr>
          <p:cNvPr id="6146" name="Picture 2" descr="figure_name">
            <a:extLst>
              <a:ext uri="{FF2B5EF4-FFF2-40B4-BE49-F238E27FC236}">
                <a16:creationId xmlns:a16="http://schemas.microsoft.com/office/drawing/2014/main" id="{17AAB8BA-FF5C-15C7-2A2B-91F0727F57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639" y="2583517"/>
            <a:ext cx="8367824" cy="375457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83CBEA5-0635-DD74-3779-3311DBE0FDCA}"/>
              </a:ext>
            </a:extLst>
          </p:cNvPr>
          <p:cNvSpPr txBox="1"/>
          <p:nvPr/>
        </p:nvSpPr>
        <p:spPr>
          <a:xfrm>
            <a:off x="2680252" y="1676400"/>
            <a:ext cx="4572000" cy="461665"/>
          </a:xfrm>
          <a:prstGeom prst="rect">
            <a:avLst/>
          </a:prstGeom>
          <a:noFill/>
        </p:spPr>
        <p:txBody>
          <a:bodyPr wrap="square">
            <a:spAutoFit/>
          </a:bodyPr>
          <a:lstStyle/>
          <a:p>
            <a:r>
              <a:rPr lang="en-US" sz="2400" b="1" i="1" dirty="0" err="1">
                <a:solidFill>
                  <a:srgbClr val="1D2125"/>
                </a:solidFill>
                <a:effectLst/>
                <a:latin typeface="Montserrat" panose="00000500000000000000" pitchFamily="2" charset="0"/>
              </a:rPr>
              <a:t>Derivadas</a:t>
            </a:r>
            <a:r>
              <a:rPr lang="en-US" sz="2400" b="1" i="1" dirty="0">
                <a:solidFill>
                  <a:srgbClr val="1D2125"/>
                </a:solidFill>
                <a:effectLst/>
                <a:latin typeface="Montserrat" panose="00000500000000000000" pitchFamily="2" charset="0"/>
              </a:rPr>
              <a:t> e </a:t>
            </a:r>
            <a:r>
              <a:rPr lang="en-US" sz="2400" b="1" i="1" dirty="0" err="1">
                <a:solidFill>
                  <a:srgbClr val="1D2125"/>
                </a:solidFill>
                <a:effectLst/>
                <a:latin typeface="Montserrat" panose="00000500000000000000" pitchFamily="2" charset="0"/>
              </a:rPr>
              <a:t>integrales</a:t>
            </a:r>
            <a:endParaRPr lang="en-US" sz="2400" b="1" dirty="0"/>
          </a:p>
        </p:txBody>
      </p:sp>
    </p:spTree>
    <p:extLst>
      <p:ext uri="{BB962C8B-B14F-4D97-AF65-F5344CB8AC3E}">
        <p14:creationId xmlns:p14="http://schemas.microsoft.com/office/powerpoint/2010/main" val="29091348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0B1EE-8113-5D6B-1CA4-3F3AEDE9BD29}"/>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D24432F8-63B2-CAD4-8BBB-CB18603089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e 2">
            <a:extLst>
              <a:ext uri="{FF2B5EF4-FFF2-40B4-BE49-F238E27FC236}">
                <a16:creationId xmlns:a16="http://schemas.microsoft.com/office/drawing/2014/main" id="{6CECB1D8-DD10-4104-53C4-D44495EA46C1}"/>
              </a:ext>
            </a:extLst>
          </p:cNvPr>
          <p:cNvGraphicFramePr>
            <a:graphicFrameLocks noGrp="1"/>
          </p:cNvGraphicFramePr>
          <p:nvPr>
            <p:extLst>
              <p:ext uri="{D42A27DB-BD31-4B8C-83A1-F6EECF244321}">
                <p14:modId xmlns:p14="http://schemas.microsoft.com/office/powerpoint/2010/main" val="1142139674"/>
              </p:ext>
            </p:extLst>
          </p:nvPr>
        </p:nvGraphicFramePr>
        <p:xfrm>
          <a:off x="457200" y="1143000"/>
          <a:ext cx="8077200" cy="5486400"/>
        </p:xfrm>
        <a:graphic>
          <a:graphicData uri="http://schemas.openxmlformats.org/drawingml/2006/table">
            <a:tbl>
              <a:tblPr/>
              <a:tblGrid>
                <a:gridCol w="2692344">
                  <a:extLst>
                    <a:ext uri="{9D8B030D-6E8A-4147-A177-3AD203B41FA5}">
                      <a16:colId xmlns:a16="http://schemas.microsoft.com/office/drawing/2014/main" val="873555281"/>
                    </a:ext>
                  </a:extLst>
                </a:gridCol>
                <a:gridCol w="2692344">
                  <a:extLst>
                    <a:ext uri="{9D8B030D-6E8A-4147-A177-3AD203B41FA5}">
                      <a16:colId xmlns:a16="http://schemas.microsoft.com/office/drawing/2014/main" val="520942986"/>
                    </a:ext>
                  </a:extLst>
                </a:gridCol>
                <a:gridCol w="2692512">
                  <a:extLst>
                    <a:ext uri="{9D8B030D-6E8A-4147-A177-3AD203B41FA5}">
                      <a16:colId xmlns:a16="http://schemas.microsoft.com/office/drawing/2014/main" val="2924230988"/>
                    </a:ext>
                  </a:extLst>
                </a:gridCol>
              </a:tblGrid>
              <a:tr h="800099">
                <a:tc>
                  <a:txBody>
                    <a:bodyPr/>
                    <a:lstStyle/>
                    <a:p>
                      <a:pPr algn="l" fontAlgn="b">
                        <a:buNone/>
                      </a:pPr>
                      <a:r>
                        <a:rPr lang="en-US" sz="2000" dirty="0" err="1">
                          <a:solidFill>
                            <a:schemeClr val="tx2"/>
                          </a:solidFill>
                          <a:effectLst/>
                        </a:rPr>
                        <a:t>Área</a:t>
                      </a:r>
                      <a:r>
                        <a:rPr lang="en-US" sz="2000" dirty="0">
                          <a:solidFill>
                            <a:schemeClr val="tx2"/>
                          </a:solidFill>
                          <a:effectLst/>
                        </a:rPr>
                        <a:t> de </a:t>
                      </a:r>
                      <a:r>
                        <a:rPr lang="en-US" sz="2000" dirty="0" err="1">
                          <a:solidFill>
                            <a:schemeClr val="tx2"/>
                          </a:solidFill>
                          <a:effectLst/>
                        </a:rPr>
                        <a:t>aplicación</a:t>
                      </a:r>
                      <a:endParaRPr lang="en-US" sz="2000" dirty="0">
                        <a:solidFill>
                          <a:schemeClr val="tx2"/>
                        </a:solidFill>
                        <a:effectLst/>
                      </a:endParaRPr>
                    </a:p>
                  </a:txBody>
                  <a:tcPr marL="37141" marR="37141" marT="18570" marB="18570" anchor="b">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2">
                        <a:lumMod val="40000"/>
                        <a:lumOff val="60000"/>
                      </a:schemeClr>
                    </a:solidFill>
                  </a:tcPr>
                </a:tc>
                <a:tc>
                  <a:txBody>
                    <a:bodyPr/>
                    <a:lstStyle/>
                    <a:p>
                      <a:pPr algn="l" fontAlgn="b">
                        <a:buNone/>
                      </a:pPr>
                      <a:r>
                        <a:rPr lang="en-US" sz="2000" dirty="0">
                          <a:solidFill>
                            <a:schemeClr val="tx2"/>
                          </a:solidFill>
                          <a:effectLst/>
                        </a:rPr>
                        <a:t>Variable </a:t>
                      </a:r>
                      <a:r>
                        <a:rPr lang="en-US" sz="2000" dirty="0" err="1">
                          <a:solidFill>
                            <a:schemeClr val="tx2"/>
                          </a:solidFill>
                          <a:effectLst/>
                        </a:rPr>
                        <a:t>analizada</a:t>
                      </a:r>
                      <a:endParaRPr lang="en-US" sz="2000" dirty="0">
                        <a:solidFill>
                          <a:schemeClr val="tx2"/>
                        </a:solidFill>
                        <a:effectLst/>
                      </a:endParaRPr>
                    </a:p>
                  </a:txBody>
                  <a:tcPr marL="37141" marR="37141" marT="18570" marB="18570" anchor="b">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2">
                        <a:lumMod val="40000"/>
                        <a:lumOff val="60000"/>
                      </a:schemeClr>
                    </a:solidFill>
                  </a:tcPr>
                </a:tc>
                <a:tc>
                  <a:txBody>
                    <a:bodyPr/>
                    <a:lstStyle/>
                    <a:p>
                      <a:pPr algn="l" fontAlgn="b">
                        <a:buNone/>
                      </a:pPr>
                      <a:r>
                        <a:rPr lang="en-US" sz="2000" dirty="0">
                          <a:solidFill>
                            <a:schemeClr val="tx2"/>
                          </a:solidFill>
                          <a:effectLst/>
                        </a:rPr>
                        <a:t>Uso del </a:t>
                      </a:r>
                      <a:r>
                        <a:rPr lang="en-US" sz="2000" dirty="0" err="1">
                          <a:solidFill>
                            <a:schemeClr val="tx2"/>
                          </a:solidFill>
                          <a:effectLst/>
                        </a:rPr>
                        <a:t>cálculo</a:t>
                      </a:r>
                      <a:r>
                        <a:rPr lang="en-US" sz="2000" dirty="0">
                          <a:solidFill>
                            <a:schemeClr val="tx2"/>
                          </a:solidFill>
                          <a:effectLst/>
                        </a:rPr>
                        <a:t> </a:t>
                      </a:r>
                      <a:r>
                        <a:rPr lang="en-US" sz="2000" dirty="0" err="1">
                          <a:solidFill>
                            <a:schemeClr val="tx2"/>
                          </a:solidFill>
                          <a:effectLst/>
                        </a:rPr>
                        <a:t>diferencial</a:t>
                      </a:r>
                      <a:endParaRPr lang="en-US" sz="2000" dirty="0">
                        <a:solidFill>
                          <a:schemeClr val="tx2"/>
                        </a:solidFill>
                        <a:effectLst/>
                      </a:endParaRPr>
                    </a:p>
                  </a:txBody>
                  <a:tcPr marL="37141" marR="37141" marT="18570" marB="18570" anchor="b">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126539422"/>
                  </a:ext>
                </a:extLst>
              </a:tr>
              <a:tr h="800099">
                <a:tc>
                  <a:txBody>
                    <a:bodyPr/>
                    <a:lstStyle/>
                    <a:p>
                      <a:pPr fontAlgn="t">
                        <a:buNone/>
                      </a:pPr>
                      <a:r>
                        <a:rPr lang="en-US" sz="2000" dirty="0" err="1">
                          <a:solidFill>
                            <a:schemeClr val="bg1"/>
                          </a:solidFill>
                          <a:effectLst/>
                        </a:rPr>
                        <a:t>Producción</a:t>
                      </a:r>
                      <a:endParaRPr lang="en-US" sz="2000" dirty="0">
                        <a:solidFill>
                          <a:schemeClr val="bg1"/>
                        </a:solidFill>
                        <a:effectLst/>
                      </a:endParaRPr>
                    </a:p>
                  </a:txBody>
                  <a:tcPr marL="37141" marR="37141" marT="18570" marB="18570">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tx2">
                        <a:lumMod val="60000"/>
                        <a:lumOff val="40000"/>
                      </a:schemeClr>
                    </a:solidFill>
                  </a:tcPr>
                </a:tc>
                <a:tc>
                  <a:txBody>
                    <a:bodyPr/>
                    <a:lstStyle/>
                    <a:p>
                      <a:pPr fontAlgn="t">
                        <a:buNone/>
                      </a:pPr>
                      <a:r>
                        <a:rPr lang="en-US" sz="2000">
                          <a:solidFill>
                            <a:schemeClr val="bg1"/>
                          </a:solidFill>
                          <a:effectLst/>
                        </a:rPr>
                        <a:t>Costo total C(Q)</a:t>
                      </a:r>
                    </a:p>
                  </a:txBody>
                  <a:tcPr marL="37141" marR="37141" marT="18570" marB="18570">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tx2">
                        <a:lumMod val="60000"/>
                        <a:lumOff val="40000"/>
                      </a:schemeClr>
                    </a:solidFill>
                  </a:tcPr>
                </a:tc>
                <a:tc>
                  <a:txBody>
                    <a:bodyPr/>
                    <a:lstStyle/>
                    <a:p>
                      <a:pPr fontAlgn="t">
                        <a:buNone/>
                      </a:pPr>
                      <a:r>
                        <a:rPr lang="es-EC" sz="2000" dirty="0">
                          <a:solidFill>
                            <a:schemeClr val="bg1"/>
                          </a:solidFill>
                          <a:effectLst/>
                        </a:rPr>
                        <a:t>Estimar costo marginal y productividad</a:t>
                      </a:r>
                    </a:p>
                  </a:txBody>
                  <a:tcPr marL="37141" marR="37141" marT="18570" marB="18570">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540745301"/>
                  </a:ext>
                </a:extLst>
              </a:tr>
              <a:tr h="1143002">
                <a:tc>
                  <a:txBody>
                    <a:bodyPr/>
                    <a:lstStyle/>
                    <a:p>
                      <a:pPr fontAlgn="t">
                        <a:buNone/>
                      </a:pPr>
                      <a:r>
                        <a:rPr lang="en-US" sz="2000">
                          <a:solidFill>
                            <a:schemeClr val="bg1"/>
                          </a:solidFill>
                          <a:effectLst/>
                        </a:rPr>
                        <a:t>Finanzas</a:t>
                      </a:r>
                    </a:p>
                  </a:txBody>
                  <a:tcPr marL="37141" marR="37141" marT="18570" marB="18570">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tx2">
                        <a:lumMod val="60000"/>
                        <a:lumOff val="40000"/>
                      </a:schemeClr>
                    </a:solidFill>
                  </a:tcPr>
                </a:tc>
                <a:tc>
                  <a:txBody>
                    <a:bodyPr/>
                    <a:lstStyle/>
                    <a:p>
                      <a:pPr fontAlgn="t">
                        <a:buNone/>
                      </a:pPr>
                      <a:r>
                        <a:rPr lang="en-US" sz="2000" dirty="0">
                          <a:solidFill>
                            <a:schemeClr val="bg1"/>
                          </a:solidFill>
                          <a:effectLst/>
                        </a:rPr>
                        <a:t>Valor </a:t>
                      </a:r>
                      <a:r>
                        <a:rPr lang="en-US" sz="2000" dirty="0" err="1">
                          <a:solidFill>
                            <a:schemeClr val="bg1"/>
                          </a:solidFill>
                          <a:effectLst/>
                        </a:rPr>
                        <a:t>presente</a:t>
                      </a:r>
                      <a:r>
                        <a:rPr lang="en-US" sz="2000" dirty="0">
                          <a:solidFill>
                            <a:schemeClr val="bg1"/>
                          </a:solidFill>
                          <a:effectLst/>
                        </a:rPr>
                        <a:t> V(r)</a:t>
                      </a:r>
                    </a:p>
                  </a:txBody>
                  <a:tcPr marL="37141" marR="37141" marT="18570" marB="18570">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tx2">
                        <a:lumMod val="60000"/>
                        <a:lumOff val="40000"/>
                      </a:schemeClr>
                    </a:solidFill>
                  </a:tcPr>
                </a:tc>
                <a:tc>
                  <a:txBody>
                    <a:bodyPr/>
                    <a:lstStyle/>
                    <a:p>
                      <a:pPr fontAlgn="t">
                        <a:buNone/>
                      </a:pPr>
                      <a:r>
                        <a:rPr lang="es-EC" sz="2000" dirty="0">
                          <a:solidFill>
                            <a:schemeClr val="bg1"/>
                          </a:solidFill>
                          <a:effectLst/>
                        </a:rPr>
                        <a:t>Sensibilidad de inversiones ante cambios en tasas</a:t>
                      </a:r>
                    </a:p>
                  </a:txBody>
                  <a:tcPr marL="37141" marR="37141" marT="18570" marB="18570">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308394375"/>
                  </a:ext>
                </a:extLst>
              </a:tr>
              <a:tr h="800099">
                <a:tc>
                  <a:txBody>
                    <a:bodyPr/>
                    <a:lstStyle/>
                    <a:p>
                      <a:pPr fontAlgn="t">
                        <a:buNone/>
                      </a:pPr>
                      <a:r>
                        <a:rPr lang="en-US" sz="2000">
                          <a:solidFill>
                            <a:schemeClr val="bg1"/>
                          </a:solidFill>
                          <a:effectLst/>
                        </a:rPr>
                        <a:t>Marketing</a:t>
                      </a:r>
                    </a:p>
                  </a:txBody>
                  <a:tcPr marL="37141" marR="37141" marT="18570" marB="18570">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tx2">
                        <a:lumMod val="60000"/>
                        <a:lumOff val="40000"/>
                      </a:schemeClr>
                    </a:solidFill>
                  </a:tcPr>
                </a:tc>
                <a:tc>
                  <a:txBody>
                    <a:bodyPr/>
                    <a:lstStyle/>
                    <a:p>
                      <a:pPr fontAlgn="t">
                        <a:buNone/>
                      </a:pPr>
                      <a:r>
                        <a:rPr lang="en-US" sz="2000">
                          <a:solidFill>
                            <a:schemeClr val="bg1"/>
                          </a:solidFill>
                          <a:effectLst/>
                        </a:rPr>
                        <a:t>Demanda Q(P)</a:t>
                      </a:r>
                    </a:p>
                  </a:txBody>
                  <a:tcPr marL="37141" marR="37141" marT="18570" marB="18570">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tx2">
                        <a:lumMod val="60000"/>
                        <a:lumOff val="40000"/>
                      </a:schemeClr>
                    </a:solidFill>
                  </a:tcPr>
                </a:tc>
                <a:tc>
                  <a:txBody>
                    <a:bodyPr/>
                    <a:lstStyle/>
                    <a:p>
                      <a:pPr fontAlgn="t">
                        <a:buNone/>
                      </a:pPr>
                      <a:r>
                        <a:rPr lang="es-EC" sz="2000" dirty="0">
                          <a:solidFill>
                            <a:schemeClr val="bg1"/>
                          </a:solidFill>
                          <a:effectLst/>
                        </a:rPr>
                        <a:t>Evaluar efecto de variaciones en precios</a:t>
                      </a:r>
                    </a:p>
                  </a:txBody>
                  <a:tcPr marL="37141" marR="37141" marT="18570" marB="18570">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628905434"/>
                  </a:ext>
                </a:extLst>
              </a:tr>
              <a:tr h="1143002">
                <a:tc>
                  <a:txBody>
                    <a:bodyPr/>
                    <a:lstStyle/>
                    <a:p>
                      <a:pPr fontAlgn="t">
                        <a:buNone/>
                      </a:pPr>
                      <a:r>
                        <a:rPr lang="en-US" sz="2000">
                          <a:solidFill>
                            <a:schemeClr val="bg1"/>
                          </a:solidFill>
                          <a:effectLst/>
                        </a:rPr>
                        <a:t>Economía laboral</a:t>
                      </a:r>
                    </a:p>
                  </a:txBody>
                  <a:tcPr marL="37141" marR="37141" marT="18570" marB="18570">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tx2">
                        <a:lumMod val="60000"/>
                        <a:lumOff val="40000"/>
                      </a:schemeClr>
                    </a:solidFill>
                  </a:tcPr>
                </a:tc>
                <a:tc>
                  <a:txBody>
                    <a:bodyPr/>
                    <a:lstStyle/>
                    <a:p>
                      <a:pPr fontAlgn="t">
                        <a:buNone/>
                      </a:pPr>
                      <a:r>
                        <a:rPr lang="en-US" sz="2000">
                          <a:solidFill>
                            <a:schemeClr val="bg1"/>
                          </a:solidFill>
                          <a:effectLst/>
                        </a:rPr>
                        <a:t>Salario W(h)</a:t>
                      </a:r>
                    </a:p>
                  </a:txBody>
                  <a:tcPr marL="37141" marR="37141" marT="18570" marB="18570">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tx2">
                        <a:lumMod val="60000"/>
                        <a:lumOff val="40000"/>
                      </a:schemeClr>
                    </a:solidFill>
                  </a:tcPr>
                </a:tc>
                <a:tc>
                  <a:txBody>
                    <a:bodyPr/>
                    <a:lstStyle/>
                    <a:p>
                      <a:pPr fontAlgn="t">
                        <a:buNone/>
                      </a:pPr>
                      <a:r>
                        <a:rPr lang="es-EC" sz="2000" dirty="0">
                          <a:solidFill>
                            <a:schemeClr val="bg1"/>
                          </a:solidFill>
                          <a:effectLst/>
                        </a:rPr>
                        <a:t>Determinar productividad marginal del trabajo</a:t>
                      </a:r>
                    </a:p>
                  </a:txBody>
                  <a:tcPr marL="37141" marR="37141" marT="18570" marB="18570">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2868138968"/>
                  </a:ext>
                </a:extLst>
              </a:tr>
              <a:tr h="800099">
                <a:tc>
                  <a:txBody>
                    <a:bodyPr/>
                    <a:lstStyle/>
                    <a:p>
                      <a:pPr fontAlgn="t">
                        <a:buNone/>
                      </a:pPr>
                      <a:r>
                        <a:rPr lang="en-US" sz="2000">
                          <a:solidFill>
                            <a:schemeClr val="bg1"/>
                          </a:solidFill>
                          <a:effectLst/>
                        </a:rPr>
                        <a:t>Planeación estratégica</a:t>
                      </a:r>
                    </a:p>
                  </a:txBody>
                  <a:tcPr marL="37141" marR="37141" marT="18570" marB="18570">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tx2">
                        <a:lumMod val="60000"/>
                        <a:lumOff val="40000"/>
                      </a:schemeClr>
                    </a:solidFill>
                  </a:tcPr>
                </a:tc>
                <a:tc>
                  <a:txBody>
                    <a:bodyPr/>
                    <a:lstStyle/>
                    <a:p>
                      <a:pPr fontAlgn="t">
                        <a:buNone/>
                      </a:pPr>
                      <a:r>
                        <a:rPr lang="en-US" sz="2000">
                          <a:solidFill>
                            <a:schemeClr val="bg1"/>
                          </a:solidFill>
                          <a:effectLst/>
                        </a:rPr>
                        <a:t>Beneficio B(x)</a:t>
                      </a:r>
                    </a:p>
                  </a:txBody>
                  <a:tcPr marL="37141" marR="37141" marT="18570" marB="18570">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tx2">
                        <a:lumMod val="60000"/>
                        <a:lumOff val="40000"/>
                      </a:schemeClr>
                    </a:solidFill>
                  </a:tcPr>
                </a:tc>
                <a:tc>
                  <a:txBody>
                    <a:bodyPr/>
                    <a:lstStyle/>
                    <a:p>
                      <a:pPr fontAlgn="t">
                        <a:buNone/>
                      </a:pPr>
                      <a:r>
                        <a:rPr lang="en-US" sz="2000" dirty="0" err="1">
                          <a:solidFill>
                            <a:schemeClr val="bg1"/>
                          </a:solidFill>
                          <a:effectLst/>
                        </a:rPr>
                        <a:t>Identificar</a:t>
                      </a:r>
                      <a:r>
                        <a:rPr lang="en-US" sz="2000" dirty="0">
                          <a:solidFill>
                            <a:schemeClr val="bg1"/>
                          </a:solidFill>
                          <a:effectLst/>
                        </a:rPr>
                        <a:t> puntos de </a:t>
                      </a:r>
                      <a:r>
                        <a:rPr lang="en-US" sz="2000" dirty="0" err="1">
                          <a:solidFill>
                            <a:schemeClr val="bg1"/>
                          </a:solidFill>
                          <a:effectLst/>
                        </a:rPr>
                        <a:t>máxima</a:t>
                      </a:r>
                      <a:r>
                        <a:rPr lang="en-US" sz="2000" dirty="0">
                          <a:solidFill>
                            <a:schemeClr val="bg1"/>
                          </a:solidFill>
                          <a:effectLst/>
                        </a:rPr>
                        <a:t> </a:t>
                      </a:r>
                      <a:r>
                        <a:rPr lang="en-US" sz="2000" dirty="0" err="1">
                          <a:solidFill>
                            <a:schemeClr val="bg1"/>
                          </a:solidFill>
                          <a:effectLst/>
                        </a:rPr>
                        <a:t>rentabilidad</a:t>
                      </a:r>
                      <a:endParaRPr lang="en-US" sz="2000" dirty="0">
                        <a:solidFill>
                          <a:schemeClr val="bg1"/>
                        </a:solidFill>
                        <a:effectLst/>
                      </a:endParaRPr>
                    </a:p>
                  </a:txBody>
                  <a:tcPr marL="37141" marR="37141" marT="18570" marB="18570">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2507606497"/>
                  </a:ext>
                </a:extLst>
              </a:tr>
            </a:tbl>
          </a:graphicData>
        </a:graphic>
      </p:graphicFrame>
      <p:sp>
        <p:nvSpPr>
          <p:cNvPr id="5" name="TextBox 4">
            <a:extLst>
              <a:ext uri="{FF2B5EF4-FFF2-40B4-BE49-F238E27FC236}">
                <a16:creationId xmlns:a16="http://schemas.microsoft.com/office/drawing/2014/main" id="{A726E0DB-3A3F-FF04-B8A9-EF74E452BF08}"/>
              </a:ext>
            </a:extLst>
          </p:cNvPr>
          <p:cNvSpPr txBox="1"/>
          <p:nvPr/>
        </p:nvSpPr>
        <p:spPr>
          <a:xfrm>
            <a:off x="490537" y="228600"/>
            <a:ext cx="6977063" cy="707886"/>
          </a:xfrm>
          <a:prstGeom prst="rect">
            <a:avLst/>
          </a:prstGeom>
          <a:noFill/>
        </p:spPr>
        <p:txBody>
          <a:bodyPr wrap="square">
            <a:spAutoFit/>
          </a:bodyPr>
          <a:lstStyle/>
          <a:p>
            <a:pPr algn="ctr"/>
            <a:r>
              <a:rPr lang="es-EC" sz="2000" b="1" i="1" dirty="0">
                <a:solidFill>
                  <a:srgbClr val="0070C0"/>
                </a:solidFill>
                <a:effectLst/>
                <a:latin typeface="Montserrat" panose="00000500000000000000" pitchFamily="2" charset="0"/>
              </a:rPr>
              <a:t>Aplicaciones prácticas de las matemáticas en decisiones administrativas</a:t>
            </a:r>
            <a:endParaRPr lang="en-US" sz="2000" b="1" dirty="0">
              <a:solidFill>
                <a:srgbClr val="0070C0"/>
              </a:solidFill>
            </a:endParaRPr>
          </a:p>
        </p:txBody>
      </p:sp>
    </p:spTree>
    <p:extLst>
      <p:ext uri="{BB962C8B-B14F-4D97-AF65-F5344CB8AC3E}">
        <p14:creationId xmlns:p14="http://schemas.microsoft.com/office/powerpoint/2010/main" val="21152373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40F7F-5114-D189-C408-45859746ECDA}"/>
            </a:ext>
          </a:extLst>
        </p:cNvPr>
        <p:cNvGrpSpPr/>
        <p:nvPr/>
      </p:nvGrpSpPr>
      <p:grpSpPr>
        <a:xfrm>
          <a:off x="0" y="0"/>
          <a:ext cx="0" cy="0"/>
          <a:chOff x="0" y="0"/>
          <a:chExt cx="0" cy="0"/>
        </a:xfrm>
      </p:grpSpPr>
      <p:pic>
        <p:nvPicPr>
          <p:cNvPr id="6146" name="object 2">
            <a:extLst>
              <a:ext uri="{FF2B5EF4-FFF2-40B4-BE49-F238E27FC236}">
                <a16:creationId xmlns:a16="http://schemas.microsoft.com/office/drawing/2014/main" id="{66B4CE76-8B77-9558-C696-5D787B84B3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9413" y="1501775"/>
            <a:ext cx="5800725"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ject 6">
            <a:extLst>
              <a:ext uri="{FF2B5EF4-FFF2-40B4-BE49-F238E27FC236}">
                <a16:creationId xmlns:a16="http://schemas.microsoft.com/office/drawing/2014/main" id="{D56F468E-61CA-8170-5A45-AF34D853E203}"/>
              </a:ext>
            </a:extLst>
          </p:cNvPr>
          <p:cNvSpPr txBox="1"/>
          <p:nvPr/>
        </p:nvSpPr>
        <p:spPr>
          <a:xfrm>
            <a:off x="3997325" y="5854700"/>
            <a:ext cx="3981450" cy="390525"/>
          </a:xfrm>
          <a:prstGeom prst="rect">
            <a:avLst/>
          </a:prstGeom>
        </p:spPr>
        <p:txBody>
          <a:bodyPr lIns="0" tIns="12700" rIns="0" bIns="0">
            <a:spAutoFit/>
          </a:bodyPr>
          <a:lstStyle/>
          <a:p>
            <a:pPr marL="12700">
              <a:spcBef>
                <a:spcPts val="100"/>
              </a:spcBef>
              <a:defRPr/>
            </a:pPr>
            <a:r>
              <a:rPr lang="es-EC" sz="2400" b="1" spc="-85" dirty="0">
                <a:solidFill>
                  <a:srgbClr val="9A1800"/>
                </a:solidFill>
                <a:latin typeface="Century Gothic"/>
                <a:cs typeface="Century Gothic"/>
              </a:rPr>
              <a:t>DR</a:t>
            </a:r>
            <a:r>
              <a:rPr sz="2400" b="1" spc="-85" dirty="0">
                <a:solidFill>
                  <a:srgbClr val="9A1800"/>
                </a:solidFill>
                <a:latin typeface="Century Gothic"/>
                <a:cs typeface="Century Gothic"/>
              </a:rPr>
              <a:t>.</a:t>
            </a:r>
            <a:r>
              <a:rPr sz="2400" b="1" spc="-260" dirty="0">
                <a:solidFill>
                  <a:srgbClr val="9A1800"/>
                </a:solidFill>
                <a:latin typeface="Century Gothic"/>
                <a:cs typeface="Century Gothic"/>
              </a:rPr>
              <a:t> </a:t>
            </a:r>
            <a:r>
              <a:rPr sz="2400" b="1" spc="-95" dirty="0">
                <a:solidFill>
                  <a:srgbClr val="9A1800"/>
                </a:solidFill>
                <a:latin typeface="Century Gothic"/>
                <a:cs typeface="Century Gothic"/>
              </a:rPr>
              <a:t>Marcelo</a:t>
            </a:r>
            <a:r>
              <a:rPr sz="2400" b="1" spc="-260" dirty="0">
                <a:solidFill>
                  <a:srgbClr val="9A1800"/>
                </a:solidFill>
                <a:latin typeface="Century Gothic"/>
                <a:cs typeface="Century Gothic"/>
              </a:rPr>
              <a:t> </a:t>
            </a:r>
            <a:r>
              <a:rPr sz="2400" b="1" spc="-95" dirty="0">
                <a:solidFill>
                  <a:srgbClr val="9A1800"/>
                </a:solidFill>
                <a:latin typeface="Century Gothic"/>
                <a:cs typeface="Century Gothic"/>
              </a:rPr>
              <a:t>Salazar</a:t>
            </a:r>
            <a:r>
              <a:rPr sz="2400" b="1" spc="-270" dirty="0">
                <a:solidFill>
                  <a:srgbClr val="9A1800"/>
                </a:solidFill>
                <a:latin typeface="Century Gothic"/>
                <a:cs typeface="Century Gothic"/>
              </a:rPr>
              <a:t> </a:t>
            </a:r>
            <a:r>
              <a:rPr sz="2400" b="1" spc="-95" dirty="0">
                <a:solidFill>
                  <a:srgbClr val="9A1800"/>
                </a:solidFill>
                <a:latin typeface="Century Gothic"/>
                <a:cs typeface="Century Gothic"/>
              </a:rPr>
              <a:t>Lozada</a:t>
            </a:r>
            <a:endParaRPr sz="2400" dirty="0">
              <a:solidFill>
                <a:srgbClr val="000000"/>
              </a:solidFill>
              <a:latin typeface="Century Gothic"/>
              <a:cs typeface="Century Gothic"/>
            </a:endParaRPr>
          </a:p>
        </p:txBody>
      </p:sp>
      <p:sp>
        <p:nvSpPr>
          <p:cNvPr id="10" name="CuadroTexto 9">
            <a:extLst>
              <a:ext uri="{FF2B5EF4-FFF2-40B4-BE49-F238E27FC236}">
                <a16:creationId xmlns:a16="http://schemas.microsoft.com/office/drawing/2014/main" id="{2CF3CA7A-FCAB-9B2E-C094-6D469F173AD2}"/>
              </a:ext>
            </a:extLst>
          </p:cNvPr>
          <p:cNvSpPr txBox="1"/>
          <p:nvPr/>
        </p:nvSpPr>
        <p:spPr>
          <a:xfrm>
            <a:off x="2286000" y="3213100"/>
            <a:ext cx="4733925" cy="2887970"/>
          </a:xfrm>
          <a:prstGeom prst="rect">
            <a:avLst/>
          </a:prstGeom>
          <a:noFill/>
        </p:spPr>
        <p:txBody>
          <a:bodyPr>
            <a:spAutoFit/>
          </a:bodyPr>
          <a:lstStyle/>
          <a:p>
            <a:pPr marL="12700" algn="ctr">
              <a:spcBef>
                <a:spcPts val="100"/>
              </a:spcBef>
              <a:defRPr/>
            </a:pPr>
            <a:r>
              <a:rPr lang="es-EC" sz="36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rPr>
              <a:t>Optimización aplicada a la Administración y Economía</a:t>
            </a:r>
          </a:p>
          <a:p>
            <a:pPr marL="12700" algn="ctr">
              <a:spcBef>
                <a:spcPts val="100"/>
              </a:spcBef>
              <a:defRPr/>
            </a:pPr>
            <a:r>
              <a:rPr lang="es-EC" sz="36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rPr>
              <a:t>Clase 1-2</a:t>
            </a:r>
          </a:p>
          <a:p>
            <a:pPr marL="12700" algn="ctr">
              <a:spcBef>
                <a:spcPts val="100"/>
              </a:spcBef>
              <a:defRPr/>
            </a:pPr>
            <a:endParaRPr lang="es-EC" sz="36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endParaRPr>
          </a:p>
        </p:txBody>
      </p:sp>
    </p:spTree>
    <p:extLst>
      <p:ext uri="{BB962C8B-B14F-4D97-AF65-F5344CB8AC3E}">
        <p14:creationId xmlns:p14="http://schemas.microsoft.com/office/powerpoint/2010/main" val="36919054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E1777-30DA-E2C4-C288-990754F1D18A}"/>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7D9FA5FD-C6EB-A8EE-3ABD-BA8099721A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77372AB-E3DE-841F-0C58-A677BE383B27}"/>
              </a:ext>
            </a:extLst>
          </p:cNvPr>
          <p:cNvSpPr txBox="1"/>
          <p:nvPr/>
        </p:nvSpPr>
        <p:spPr>
          <a:xfrm>
            <a:off x="533400" y="1676400"/>
            <a:ext cx="7924800" cy="1631216"/>
          </a:xfrm>
          <a:prstGeom prst="rect">
            <a:avLst/>
          </a:prstGeom>
          <a:solidFill>
            <a:schemeClr val="accent1">
              <a:lumMod val="20000"/>
              <a:lumOff val="80000"/>
            </a:schemeClr>
          </a:solidFill>
          <a:ln>
            <a:solidFill>
              <a:schemeClr val="tx1">
                <a:lumMod val="50000"/>
                <a:lumOff val="50000"/>
              </a:schemeClr>
            </a:solidFill>
          </a:ln>
        </p:spPr>
        <p:txBody>
          <a:bodyPr wrap="square">
            <a:spAutoFit/>
          </a:bodyPr>
          <a:lstStyle/>
          <a:p>
            <a:r>
              <a:rPr lang="es-EC" sz="2000" b="1" i="0" dirty="0">
                <a:solidFill>
                  <a:srgbClr val="000000"/>
                </a:solidFill>
                <a:effectLst/>
                <a:latin typeface="Montserrat" panose="00000500000000000000" pitchFamily="2" charset="0"/>
              </a:rPr>
              <a:t>Las funciones AVANZADAS, </a:t>
            </a:r>
            <a:r>
              <a:rPr lang="es-EC" sz="2000" i="0" dirty="0">
                <a:solidFill>
                  <a:srgbClr val="000000"/>
                </a:solidFill>
                <a:effectLst/>
                <a:latin typeface="Montserrat" panose="00000500000000000000" pitchFamily="2" charset="0"/>
              </a:rPr>
              <a:t>posibilitan el estudio de </a:t>
            </a:r>
            <a:r>
              <a:rPr lang="es-EC" sz="2000" b="1" i="0" dirty="0">
                <a:solidFill>
                  <a:srgbClr val="000000"/>
                </a:solidFill>
                <a:effectLst/>
                <a:latin typeface="Montserrat" panose="00000500000000000000" pitchFamily="2" charset="0"/>
              </a:rPr>
              <a:t>relaciones no lineales entre variables</a:t>
            </a:r>
            <a:r>
              <a:rPr lang="es-EC" sz="2000" i="0" dirty="0">
                <a:solidFill>
                  <a:srgbClr val="000000"/>
                </a:solidFill>
                <a:effectLst/>
                <a:latin typeface="Montserrat" panose="00000500000000000000" pitchFamily="2" charset="0"/>
              </a:rPr>
              <a:t> como </a:t>
            </a:r>
            <a:r>
              <a:rPr lang="es-EC" sz="2000" i="0" u="sng" dirty="0">
                <a:solidFill>
                  <a:srgbClr val="000000"/>
                </a:solidFill>
                <a:effectLst/>
                <a:latin typeface="Montserrat" panose="00000500000000000000" pitchFamily="2" charset="0"/>
              </a:rPr>
              <a:t>precios, costos, inversión o producción</a:t>
            </a:r>
            <a:r>
              <a:rPr lang="es-EC" sz="2000" i="0" dirty="0">
                <a:solidFill>
                  <a:srgbClr val="000000"/>
                </a:solidFill>
                <a:effectLst/>
                <a:latin typeface="Montserrat" panose="00000500000000000000" pitchFamily="2" charset="0"/>
              </a:rPr>
              <a:t>, ofreciendo una visión más realista de los cambios que ocurren en el tiempo y de la complejidad que caracteriza al entorno económico y empresarial.</a:t>
            </a:r>
            <a:endParaRPr lang="en-US" sz="2000" dirty="0"/>
          </a:p>
        </p:txBody>
      </p:sp>
      <p:sp>
        <p:nvSpPr>
          <p:cNvPr id="6" name="TextBox 5">
            <a:extLst>
              <a:ext uri="{FF2B5EF4-FFF2-40B4-BE49-F238E27FC236}">
                <a16:creationId xmlns:a16="http://schemas.microsoft.com/office/drawing/2014/main" id="{7BF7DC8F-E492-7574-91A0-4E79CFC5AA7E}"/>
              </a:ext>
            </a:extLst>
          </p:cNvPr>
          <p:cNvSpPr txBox="1"/>
          <p:nvPr/>
        </p:nvSpPr>
        <p:spPr>
          <a:xfrm>
            <a:off x="1262063" y="4096603"/>
            <a:ext cx="7391400" cy="1631216"/>
          </a:xfrm>
          <a:prstGeom prst="rect">
            <a:avLst/>
          </a:prstGeom>
          <a:solidFill>
            <a:schemeClr val="accent1">
              <a:lumMod val="20000"/>
              <a:lumOff val="80000"/>
            </a:schemeClr>
          </a:solidFill>
          <a:ln>
            <a:solidFill>
              <a:schemeClr val="accent1"/>
            </a:solidFill>
          </a:ln>
        </p:spPr>
        <p:txBody>
          <a:bodyPr wrap="square">
            <a:spAutoFit/>
          </a:bodyPr>
          <a:lstStyle/>
          <a:p>
            <a:r>
              <a:rPr lang="es-EC" sz="2000" dirty="0">
                <a:solidFill>
                  <a:srgbClr val="1D2125"/>
                </a:solidFill>
                <a:latin typeface="Montserrat" panose="00000500000000000000" pitchFamily="2" charset="0"/>
              </a:rPr>
              <a:t>E</a:t>
            </a:r>
            <a:r>
              <a:rPr lang="es-EC" sz="2000" b="0" i="0" dirty="0">
                <a:solidFill>
                  <a:srgbClr val="1D2125"/>
                </a:solidFill>
                <a:effectLst/>
                <a:latin typeface="Montserrat" panose="00000500000000000000" pitchFamily="2" charset="0"/>
              </a:rPr>
              <a:t>n la práctica, los responsables de decisiones empresariales necesitan comprender </a:t>
            </a:r>
            <a:r>
              <a:rPr lang="es-EC" sz="2000" b="0" i="0" u="sng" dirty="0">
                <a:solidFill>
                  <a:srgbClr val="1D2125"/>
                </a:solidFill>
                <a:effectLst/>
                <a:latin typeface="Montserrat" panose="00000500000000000000" pitchFamily="2" charset="0"/>
              </a:rPr>
              <a:t>cómo las variables como el precio, el costo, la inversión o la producción se relacionan de forma no lineal, </a:t>
            </a:r>
            <a:r>
              <a:rPr lang="es-EC" sz="2000" b="0" i="0" dirty="0">
                <a:solidFill>
                  <a:srgbClr val="1D2125"/>
                </a:solidFill>
                <a:effectLst/>
                <a:latin typeface="Montserrat" panose="00000500000000000000" pitchFamily="2" charset="0"/>
              </a:rPr>
              <a:t>es decir, con comportamientos cambiantes a lo largo del tiempo.</a:t>
            </a:r>
            <a:endParaRPr lang="en-US" sz="2000" dirty="0"/>
          </a:p>
        </p:txBody>
      </p:sp>
      <p:sp>
        <p:nvSpPr>
          <p:cNvPr id="5" name="TextBox 4">
            <a:extLst>
              <a:ext uri="{FF2B5EF4-FFF2-40B4-BE49-F238E27FC236}">
                <a16:creationId xmlns:a16="http://schemas.microsoft.com/office/drawing/2014/main" id="{81BBCC2E-093B-82A6-C5AA-7E2553D30919}"/>
              </a:ext>
            </a:extLst>
          </p:cNvPr>
          <p:cNvSpPr txBox="1"/>
          <p:nvPr/>
        </p:nvSpPr>
        <p:spPr>
          <a:xfrm>
            <a:off x="2743200" y="1047545"/>
            <a:ext cx="4572000" cy="461665"/>
          </a:xfrm>
          <a:prstGeom prst="rect">
            <a:avLst/>
          </a:prstGeom>
          <a:noFill/>
        </p:spPr>
        <p:txBody>
          <a:bodyPr wrap="square">
            <a:spAutoFit/>
          </a:bodyPr>
          <a:lstStyle/>
          <a:p>
            <a:r>
              <a:rPr lang="es-EC" sz="2400" b="1" i="0" dirty="0">
                <a:solidFill>
                  <a:srgbClr val="C00000"/>
                </a:solidFill>
                <a:effectLst/>
                <a:latin typeface="Montserrat" panose="00000500000000000000" pitchFamily="2" charset="0"/>
              </a:rPr>
              <a:t>FUNCIONES AVANZADAS</a:t>
            </a:r>
            <a:endParaRPr lang="en-US" sz="2400" dirty="0">
              <a:solidFill>
                <a:srgbClr val="C00000"/>
              </a:solidFill>
            </a:endParaRPr>
          </a:p>
        </p:txBody>
      </p:sp>
    </p:spTree>
    <p:extLst>
      <p:ext uri="{BB962C8B-B14F-4D97-AF65-F5344CB8AC3E}">
        <p14:creationId xmlns:p14="http://schemas.microsoft.com/office/powerpoint/2010/main" val="1584885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5E386-9C25-1B67-75D3-2A79F14FD08B}"/>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E9D8B9B0-0C81-F497-1F4F-4B3E8A58C2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C87183A-4504-1FDE-FF33-DB614B136F5A}"/>
              </a:ext>
            </a:extLst>
          </p:cNvPr>
          <p:cNvSpPr txBox="1"/>
          <p:nvPr/>
        </p:nvSpPr>
        <p:spPr>
          <a:xfrm>
            <a:off x="1219200" y="702747"/>
            <a:ext cx="5105400" cy="523220"/>
          </a:xfrm>
          <a:prstGeom prst="rect">
            <a:avLst/>
          </a:prstGeom>
          <a:noFill/>
        </p:spPr>
        <p:txBody>
          <a:bodyPr wrap="square">
            <a:spAutoFit/>
          </a:bodyPr>
          <a:lstStyle/>
          <a:p>
            <a:pPr algn="l">
              <a:spcAft>
                <a:spcPts val="1500"/>
              </a:spcAft>
              <a:buNone/>
            </a:pPr>
            <a:r>
              <a:rPr lang="en-US" sz="2800" b="1" i="0" dirty="0" err="1">
                <a:solidFill>
                  <a:schemeClr val="bg1"/>
                </a:solidFill>
                <a:effectLst/>
                <a:highlight>
                  <a:srgbClr val="BC7082"/>
                </a:highlight>
                <a:latin typeface="Montserrat" panose="00000500000000000000" pitchFamily="2" charset="0"/>
              </a:rPr>
              <a:t>Crecimiento</a:t>
            </a:r>
            <a:r>
              <a:rPr lang="en-US" sz="2800" b="1" i="0" dirty="0">
                <a:solidFill>
                  <a:schemeClr val="bg1"/>
                </a:solidFill>
                <a:effectLst/>
                <a:highlight>
                  <a:srgbClr val="BC7082"/>
                </a:highlight>
                <a:latin typeface="Montserrat" panose="00000500000000000000" pitchFamily="2" charset="0"/>
              </a:rPr>
              <a:t> y </a:t>
            </a:r>
            <a:r>
              <a:rPr lang="en-US" sz="2800" b="1" i="0" dirty="0" err="1">
                <a:solidFill>
                  <a:schemeClr val="bg1"/>
                </a:solidFill>
                <a:effectLst/>
                <a:highlight>
                  <a:srgbClr val="BC7082"/>
                </a:highlight>
                <a:latin typeface="Montserrat" panose="00000500000000000000" pitchFamily="2" charset="0"/>
              </a:rPr>
              <a:t>causalidad</a:t>
            </a:r>
            <a:endParaRPr lang="en-US" sz="2800" b="1" i="0" dirty="0">
              <a:solidFill>
                <a:schemeClr val="bg1"/>
              </a:solidFill>
              <a:effectLst/>
              <a:highlight>
                <a:srgbClr val="BC7082"/>
              </a:highlight>
              <a:latin typeface="Montserrat" panose="00000500000000000000" pitchFamily="2" charset="0"/>
            </a:endParaRPr>
          </a:p>
        </p:txBody>
      </p:sp>
      <p:sp>
        <p:nvSpPr>
          <p:cNvPr id="6" name="TextBox 5">
            <a:extLst>
              <a:ext uri="{FF2B5EF4-FFF2-40B4-BE49-F238E27FC236}">
                <a16:creationId xmlns:a16="http://schemas.microsoft.com/office/drawing/2014/main" id="{EC6B26A4-7564-BA41-702D-EC16A0C36B5B}"/>
              </a:ext>
            </a:extLst>
          </p:cNvPr>
          <p:cNvSpPr txBox="1"/>
          <p:nvPr/>
        </p:nvSpPr>
        <p:spPr>
          <a:xfrm>
            <a:off x="533400" y="1371600"/>
            <a:ext cx="7696200" cy="1938992"/>
          </a:xfrm>
          <a:prstGeom prst="rect">
            <a:avLst/>
          </a:prstGeom>
          <a:noFill/>
          <a:ln>
            <a:solidFill>
              <a:schemeClr val="tx1">
                <a:lumMod val="50000"/>
                <a:lumOff val="50000"/>
              </a:schemeClr>
            </a:solidFill>
          </a:ln>
        </p:spPr>
        <p:txBody>
          <a:bodyPr wrap="square">
            <a:spAutoFit/>
          </a:bodyPr>
          <a:lstStyle/>
          <a:p>
            <a:r>
              <a:rPr lang="es-EC" sz="2400" b="0" i="0" dirty="0">
                <a:solidFill>
                  <a:srgbClr val="0070C0"/>
                </a:solidFill>
                <a:effectLst/>
                <a:latin typeface="Montserrat" panose="00000500000000000000" pitchFamily="2" charset="0"/>
              </a:rPr>
              <a:t>En el ámbito de la </a:t>
            </a:r>
            <a:r>
              <a:rPr lang="es-EC" sz="2400" b="0" i="0" u="sng" dirty="0">
                <a:solidFill>
                  <a:srgbClr val="0070C0"/>
                </a:solidFill>
                <a:effectLst/>
                <a:latin typeface="Montserrat" panose="00000500000000000000" pitchFamily="2" charset="0"/>
              </a:rPr>
              <a:t>administración y la economía</a:t>
            </a:r>
            <a:r>
              <a:rPr lang="es-EC" sz="2400" b="0" i="0" dirty="0">
                <a:solidFill>
                  <a:srgbClr val="0070C0"/>
                </a:solidFill>
                <a:effectLst/>
                <a:latin typeface="Montserrat" panose="00000500000000000000" pitchFamily="2" charset="0"/>
              </a:rPr>
              <a:t>, comprender la relación entre </a:t>
            </a:r>
            <a:r>
              <a:rPr lang="es-EC" sz="2400" b="1" i="0" dirty="0">
                <a:solidFill>
                  <a:srgbClr val="0070C0"/>
                </a:solidFill>
                <a:effectLst/>
                <a:latin typeface="Montserrat" panose="00000500000000000000" pitchFamily="2" charset="0"/>
              </a:rPr>
              <a:t>crecimiento y causalidad </a:t>
            </a:r>
            <a:r>
              <a:rPr lang="es-EC" sz="2400" b="0" i="0" dirty="0">
                <a:solidFill>
                  <a:srgbClr val="0070C0"/>
                </a:solidFill>
                <a:effectLst/>
                <a:latin typeface="Montserrat" panose="00000500000000000000" pitchFamily="2" charset="0"/>
              </a:rPr>
              <a:t>es esencial para la toma de decisiones estratégicas y el diseño de políticas o planes empresariales</a:t>
            </a:r>
            <a:r>
              <a:rPr lang="es-EC" b="0" i="0" dirty="0">
                <a:solidFill>
                  <a:srgbClr val="0070C0"/>
                </a:solidFill>
                <a:effectLst/>
                <a:latin typeface="Montserrat" panose="00000500000000000000" pitchFamily="2" charset="0"/>
              </a:rPr>
              <a:t>.</a:t>
            </a:r>
            <a:endParaRPr lang="en-US" dirty="0">
              <a:solidFill>
                <a:srgbClr val="0070C0"/>
              </a:solidFill>
            </a:endParaRPr>
          </a:p>
        </p:txBody>
      </p:sp>
      <p:sp>
        <p:nvSpPr>
          <p:cNvPr id="8" name="TextBox 7">
            <a:extLst>
              <a:ext uri="{FF2B5EF4-FFF2-40B4-BE49-F238E27FC236}">
                <a16:creationId xmlns:a16="http://schemas.microsoft.com/office/drawing/2014/main" id="{E91FA4DA-9BD3-CFE0-6C75-FEED095E4D38}"/>
              </a:ext>
            </a:extLst>
          </p:cNvPr>
          <p:cNvSpPr txBox="1"/>
          <p:nvPr/>
        </p:nvSpPr>
        <p:spPr>
          <a:xfrm>
            <a:off x="1198880" y="3962400"/>
            <a:ext cx="7135019" cy="1938992"/>
          </a:xfrm>
          <a:prstGeom prst="rect">
            <a:avLst/>
          </a:prstGeom>
          <a:noFill/>
          <a:ln>
            <a:solidFill>
              <a:schemeClr val="tx1">
                <a:lumMod val="50000"/>
                <a:lumOff val="50000"/>
              </a:schemeClr>
            </a:solidFill>
          </a:ln>
        </p:spPr>
        <p:txBody>
          <a:bodyPr wrap="square">
            <a:spAutoFit/>
          </a:bodyPr>
          <a:lstStyle/>
          <a:p>
            <a:r>
              <a:rPr lang="es-EC" sz="2400" b="1" i="0" dirty="0">
                <a:solidFill>
                  <a:srgbClr val="002060"/>
                </a:solidFill>
                <a:effectLst/>
                <a:latin typeface="Montserrat" panose="00000500000000000000" pitchFamily="2" charset="0"/>
              </a:rPr>
              <a:t>El CRECIMIENTO  </a:t>
            </a:r>
            <a:r>
              <a:rPr lang="es-EC" sz="2400" b="0" i="0" dirty="0">
                <a:solidFill>
                  <a:srgbClr val="002060"/>
                </a:solidFill>
                <a:effectLst/>
                <a:latin typeface="Montserrat" panose="00000500000000000000" pitchFamily="2" charset="0"/>
              </a:rPr>
              <a:t>hace referencia al </a:t>
            </a:r>
            <a:r>
              <a:rPr lang="es-EC" sz="2400" b="1" i="0" dirty="0">
                <a:solidFill>
                  <a:srgbClr val="002060"/>
                </a:solidFill>
                <a:effectLst/>
                <a:latin typeface="Montserrat" panose="00000500000000000000" pitchFamily="2" charset="0"/>
              </a:rPr>
              <a:t>aumento sostenido en el tiempo de una variable económica o empresarial</a:t>
            </a:r>
            <a:r>
              <a:rPr lang="es-EC" sz="2400" b="0" i="0" dirty="0">
                <a:solidFill>
                  <a:srgbClr val="002060"/>
                </a:solidFill>
                <a:effectLst/>
                <a:latin typeface="Montserrat" panose="00000500000000000000" pitchFamily="2" charset="0"/>
              </a:rPr>
              <a:t>, como el producto interno bruto (</a:t>
            </a:r>
            <a:r>
              <a:rPr lang="es-EC" sz="2400" b="0" i="0" u="sng" dirty="0">
                <a:solidFill>
                  <a:srgbClr val="002060"/>
                </a:solidFill>
                <a:effectLst/>
                <a:latin typeface="Montserrat" panose="00000500000000000000" pitchFamily="2" charset="0"/>
              </a:rPr>
              <a:t>PIB</a:t>
            </a:r>
            <a:r>
              <a:rPr lang="es-EC" sz="2400" b="0" i="0" dirty="0">
                <a:solidFill>
                  <a:srgbClr val="002060"/>
                </a:solidFill>
                <a:effectLst/>
                <a:latin typeface="Montserrat" panose="00000500000000000000" pitchFamily="2" charset="0"/>
              </a:rPr>
              <a:t>), las </a:t>
            </a:r>
            <a:r>
              <a:rPr lang="es-EC" sz="2400" b="0" i="0" u="sng" dirty="0">
                <a:solidFill>
                  <a:srgbClr val="002060"/>
                </a:solidFill>
                <a:effectLst/>
                <a:latin typeface="Montserrat" panose="00000500000000000000" pitchFamily="2" charset="0"/>
              </a:rPr>
              <a:t>ventas</a:t>
            </a:r>
            <a:r>
              <a:rPr lang="es-EC" sz="2400" b="0" i="0" dirty="0">
                <a:solidFill>
                  <a:srgbClr val="002060"/>
                </a:solidFill>
                <a:effectLst/>
                <a:latin typeface="Montserrat" panose="00000500000000000000" pitchFamily="2" charset="0"/>
              </a:rPr>
              <a:t>, la </a:t>
            </a:r>
            <a:r>
              <a:rPr lang="es-EC" sz="2400" b="0" i="0" u="sng" dirty="0">
                <a:solidFill>
                  <a:srgbClr val="002060"/>
                </a:solidFill>
                <a:effectLst/>
                <a:latin typeface="Montserrat" panose="00000500000000000000" pitchFamily="2" charset="0"/>
              </a:rPr>
              <a:t>producción</a:t>
            </a:r>
            <a:r>
              <a:rPr lang="es-EC" sz="2400" b="0" i="0" dirty="0">
                <a:solidFill>
                  <a:srgbClr val="002060"/>
                </a:solidFill>
                <a:effectLst/>
                <a:latin typeface="Montserrat" panose="00000500000000000000" pitchFamily="2" charset="0"/>
              </a:rPr>
              <a:t>, la </a:t>
            </a:r>
            <a:r>
              <a:rPr lang="es-EC" sz="2400" b="0" i="0" u="sng" dirty="0">
                <a:solidFill>
                  <a:srgbClr val="002060"/>
                </a:solidFill>
                <a:effectLst/>
                <a:latin typeface="Montserrat" panose="00000500000000000000" pitchFamily="2" charset="0"/>
              </a:rPr>
              <a:t>inversión o la productividad</a:t>
            </a:r>
            <a:r>
              <a:rPr lang="es-EC" b="0" i="0" dirty="0">
                <a:solidFill>
                  <a:srgbClr val="333333"/>
                </a:solidFill>
                <a:effectLst/>
                <a:latin typeface="Montserrat" panose="00000500000000000000" pitchFamily="2" charset="0"/>
              </a:rPr>
              <a:t>.</a:t>
            </a:r>
            <a:endParaRPr lang="en-US" dirty="0"/>
          </a:p>
        </p:txBody>
      </p:sp>
    </p:spTree>
    <p:extLst>
      <p:ext uri="{BB962C8B-B14F-4D97-AF65-F5344CB8AC3E}">
        <p14:creationId xmlns:p14="http://schemas.microsoft.com/office/powerpoint/2010/main" val="26230003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223EA-3286-A258-9DFC-0E70CCF59BE4}"/>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14F72D22-B5E9-BACB-2B72-A13168221D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1B39F2B-2BFC-3DAC-5299-9AC61A001DB2}"/>
                  </a:ext>
                </a:extLst>
              </p:cNvPr>
              <p:cNvSpPr txBox="1"/>
              <p:nvPr/>
            </p:nvSpPr>
            <p:spPr>
              <a:xfrm>
                <a:off x="876300" y="1066800"/>
                <a:ext cx="7086600" cy="3853042"/>
              </a:xfrm>
              <a:prstGeom prst="rect">
                <a:avLst/>
              </a:prstGeom>
              <a:noFill/>
              <a:ln>
                <a:solidFill>
                  <a:schemeClr val="accent1"/>
                </a:solidFill>
              </a:ln>
            </p:spPr>
            <p:txBody>
              <a:bodyPr wrap="square">
                <a:spAutoFit/>
              </a:bodyPr>
              <a:lstStyle/>
              <a:p>
                <a:pPr algn="l">
                  <a:spcAft>
                    <a:spcPts val="1500"/>
                  </a:spcAft>
                  <a:buNone/>
                </a:pPr>
                <a:r>
                  <a:rPr lang="en-US" sz="2400" b="1" i="0" dirty="0">
                    <a:solidFill>
                      <a:srgbClr val="000000"/>
                    </a:solidFill>
                    <a:effectLst/>
                    <a:latin typeface="Montserrat" panose="00000500000000000000" pitchFamily="2" charset="0"/>
                  </a:rPr>
                  <a:t>EJEMPLO</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si</a:t>
                </a:r>
                <a:r>
                  <a:rPr lang="en-US" sz="2400" b="0" i="0" dirty="0">
                    <a:solidFill>
                      <a:srgbClr val="000000"/>
                    </a:solidFill>
                    <a:effectLst/>
                    <a:latin typeface="Montserrat" panose="00000500000000000000" pitchFamily="2" charset="0"/>
                  </a:rPr>
                  <a:t> las </a:t>
                </a:r>
                <a:r>
                  <a:rPr lang="en-US" sz="2400" b="0" i="0" dirty="0" err="1">
                    <a:solidFill>
                      <a:srgbClr val="000000"/>
                    </a:solidFill>
                    <a:effectLst/>
                    <a:latin typeface="Montserrat" panose="00000500000000000000" pitchFamily="2" charset="0"/>
                  </a:rPr>
                  <a:t>ventas</a:t>
                </a:r>
                <a:r>
                  <a:rPr lang="en-US" sz="2400" b="0" i="0" dirty="0">
                    <a:solidFill>
                      <a:srgbClr val="000000"/>
                    </a:solidFill>
                    <a:effectLst/>
                    <a:latin typeface="Montserrat" panose="00000500000000000000" pitchFamily="2" charset="0"/>
                  </a:rPr>
                  <a:t> de </a:t>
                </a:r>
                <a:r>
                  <a:rPr lang="en-US" sz="2400" b="0" i="0" dirty="0" err="1">
                    <a:solidFill>
                      <a:srgbClr val="000000"/>
                    </a:solidFill>
                    <a:effectLst/>
                    <a:latin typeface="Montserrat" panose="00000500000000000000" pitchFamily="2" charset="0"/>
                  </a:rPr>
                  <a:t>una</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empresa</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crecen</a:t>
                </a:r>
                <a:r>
                  <a:rPr lang="en-US" sz="2400" b="0" i="0" dirty="0">
                    <a:solidFill>
                      <a:srgbClr val="000000"/>
                    </a:solidFill>
                    <a:effectLst/>
                    <a:latin typeface="Montserrat" panose="00000500000000000000" pitchFamily="2" charset="0"/>
                  </a:rPr>
                  <a:t> a </a:t>
                </a:r>
                <a:r>
                  <a:rPr lang="en-US" sz="2400" b="0" i="0" dirty="0" err="1">
                    <a:solidFill>
                      <a:srgbClr val="000000"/>
                    </a:solidFill>
                    <a:effectLst/>
                    <a:latin typeface="Montserrat" panose="00000500000000000000" pitchFamily="2" charset="0"/>
                  </a:rPr>
                  <a:t>una</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tasa</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constante</a:t>
                </a:r>
                <a:r>
                  <a:rPr lang="en-US" sz="2400" b="0" i="0" dirty="0">
                    <a:solidFill>
                      <a:srgbClr val="000000"/>
                    </a:solidFill>
                    <a:effectLst/>
                    <a:latin typeface="Montserrat" panose="00000500000000000000" pitchFamily="2" charset="0"/>
                  </a:rPr>
                  <a:t> </a:t>
                </a:r>
                <a:r>
                  <a:rPr lang="en-US" sz="2400" b="1" i="0" dirty="0">
                    <a:solidFill>
                      <a:srgbClr val="000000"/>
                    </a:solidFill>
                    <a:effectLst/>
                    <a:latin typeface="Montserrat" panose="00000500000000000000" pitchFamily="2" charset="0"/>
                  </a:rPr>
                  <a:t>r </a:t>
                </a:r>
                <a:r>
                  <a:rPr lang="en-US" sz="2400" b="0" i="0" dirty="0" err="1">
                    <a:solidFill>
                      <a:srgbClr val="000000"/>
                    </a:solidFill>
                    <a:effectLst/>
                    <a:latin typeface="Montserrat" panose="00000500000000000000" pitchFamily="2" charset="0"/>
                  </a:rPr>
                  <a:t>por</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periodo</a:t>
                </a:r>
                <a:r>
                  <a:rPr lang="en-US" sz="2400" b="0" i="0" dirty="0">
                    <a:solidFill>
                      <a:srgbClr val="000000"/>
                    </a:solidFill>
                    <a:effectLst/>
                    <a:latin typeface="Montserrat" panose="00000500000000000000" pitchFamily="2" charset="0"/>
                  </a:rPr>
                  <a:t>, se </a:t>
                </a:r>
                <a:r>
                  <a:rPr lang="en-US" sz="2400" b="0" i="0" dirty="0" err="1">
                    <a:solidFill>
                      <a:srgbClr val="000000"/>
                    </a:solidFill>
                    <a:effectLst/>
                    <a:latin typeface="Montserrat" panose="00000500000000000000" pitchFamily="2" charset="0"/>
                  </a:rPr>
                  <a:t>pueden</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representar</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mediante</a:t>
                </a:r>
                <a:r>
                  <a:rPr lang="en-US" sz="2400" b="0" i="0" dirty="0">
                    <a:solidFill>
                      <a:srgbClr val="000000"/>
                    </a:solidFill>
                    <a:effectLst/>
                    <a:latin typeface="Montserrat" panose="00000500000000000000" pitchFamily="2" charset="0"/>
                  </a:rPr>
                  <a:t> la </a:t>
                </a:r>
                <a:r>
                  <a:rPr lang="en-US" sz="2400" b="0" i="0" dirty="0" err="1">
                    <a:solidFill>
                      <a:srgbClr val="000000"/>
                    </a:solidFill>
                    <a:effectLst/>
                    <a:latin typeface="Montserrat" panose="00000500000000000000" pitchFamily="2" charset="0"/>
                  </a:rPr>
                  <a:t>función</a:t>
                </a:r>
                <a:r>
                  <a:rPr lang="en-US" sz="2400" b="0" i="0" dirty="0">
                    <a:solidFill>
                      <a:srgbClr val="000000"/>
                    </a:solidFill>
                    <a:effectLst/>
                    <a:latin typeface="Montserrat" panose="00000500000000000000" pitchFamily="2" charset="0"/>
                  </a:rPr>
                  <a:t>:</a:t>
                </a:r>
              </a:p>
              <a:p>
                <a:pPr algn="l">
                  <a:buNone/>
                </a:pPr>
                <a14:m>
                  <m:oMathPara xmlns:m="http://schemas.openxmlformats.org/officeDocument/2006/math">
                    <m:oMathParaPr>
                      <m:jc m:val="centerGroup"/>
                    </m:oMathParaPr>
                    <m:oMath xmlns:m="http://schemas.openxmlformats.org/officeDocument/2006/math">
                      <m:r>
                        <a:rPr lang="en-US" sz="2400" b="1" i="1">
                          <a:latin typeface="Cambria Math" panose="02040503050406030204" pitchFamily="18" charset="0"/>
                        </a:rPr>
                        <m:t>𝑽</m:t>
                      </m:r>
                      <m:d>
                        <m:dPr>
                          <m:ctrlPr>
                            <a:rPr lang="ar-AE" sz="2400" b="1" i="1">
                              <a:latin typeface="Cambria Math" panose="02040503050406030204" pitchFamily="18" charset="0"/>
                            </a:rPr>
                          </m:ctrlPr>
                        </m:dPr>
                        <m:e>
                          <m:r>
                            <a:rPr lang="ar-AE" sz="2400" b="1" i="1">
                              <a:latin typeface="Cambria Math" panose="02040503050406030204" pitchFamily="18" charset="0"/>
                            </a:rPr>
                            <m:t>𝒕</m:t>
                          </m:r>
                        </m:e>
                      </m:d>
                      <m:r>
                        <a:rPr lang="ar-AE" sz="2400" b="1" i="0">
                          <a:latin typeface="Cambria Math" panose="02040503050406030204" pitchFamily="18" charset="0"/>
                        </a:rPr>
                        <m:t>=</m:t>
                      </m:r>
                      <m:sSub>
                        <m:sSubPr>
                          <m:ctrlPr>
                            <a:rPr lang="ar-AE" sz="2400" b="1" i="1">
                              <a:latin typeface="Cambria Math" panose="02040503050406030204" pitchFamily="18" charset="0"/>
                            </a:rPr>
                          </m:ctrlPr>
                        </m:sSubPr>
                        <m:e>
                          <m:r>
                            <a:rPr lang="ar-AE" sz="2400" b="1" i="1">
                              <a:latin typeface="Cambria Math" panose="02040503050406030204" pitchFamily="18" charset="0"/>
                            </a:rPr>
                            <m:t>𝑽</m:t>
                          </m:r>
                        </m:e>
                        <m:sub>
                          <m:r>
                            <a:rPr lang="ar-AE" sz="2400" b="1" i="0">
                              <a:latin typeface="Cambria Math" panose="02040503050406030204" pitchFamily="18" charset="0"/>
                            </a:rPr>
                            <m:t>𝟎</m:t>
                          </m:r>
                        </m:sub>
                      </m:sSub>
                      <m:d>
                        <m:dPr>
                          <m:ctrlPr>
                            <a:rPr lang="ar-AE" sz="2400" b="1" i="1">
                              <a:latin typeface="Cambria Math" panose="02040503050406030204" pitchFamily="18" charset="0"/>
                            </a:rPr>
                          </m:ctrlPr>
                        </m:dPr>
                        <m:e>
                          <m:r>
                            <a:rPr lang="ar-AE" sz="2400" b="1" i="0">
                              <a:latin typeface="Cambria Math" panose="02040503050406030204" pitchFamily="18" charset="0"/>
                            </a:rPr>
                            <m:t>𝟏</m:t>
                          </m:r>
                          <m:r>
                            <a:rPr lang="ar-AE" sz="2400" b="1" i="0">
                              <a:latin typeface="Cambria Math" panose="02040503050406030204" pitchFamily="18" charset="0"/>
                            </a:rPr>
                            <m:t>+</m:t>
                          </m:r>
                          <m:r>
                            <a:rPr lang="ar-AE" sz="2400" b="1" i="1">
                              <a:latin typeface="Cambria Math" panose="02040503050406030204" pitchFamily="18" charset="0"/>
                            </a:rPr>
                            <m:t>𝒓</m:t>
                          </m:r>
                        </m:e>
                      </m:d>
                      <m:sSup>
                        <m:sSupPr>
                          <m:ctrlPr>
                            <a:rPr lang="ar-AE" sz="2400" b="1" i="1" smtClean="0">
                              <a:latin typeface="Cambria Math" panose="02040503050406030204" pitchFamily="18" charset="0"/>
                            </a:rPr>
                          </m:ctrlPr>
                        </m:sSupPr>
                        <m:e/>
                        <m:sup>
                          <m:r>
                            <a:rPr lang="ar-AE" sz="2400" b="1" i="1">
                              <a:latin typeface="Cambria Math" panose="02040503050406030204" pitchFamily="18" charset="0"/>
                            </a:rPr>
                            <m:t>𝒕</m:t>
                          </m:r>
                        </m:sup>
                      </m:sSup>
                    </m:oMath>
                  </m:oMathPara>
                </a14:m>
                <a:endParaRPr lang="ar-AE" sz="2400" b="1" i="0" dirty="0">
                  <a:solidFill>
                    <a:srgbClr val="000000"/>
                  </a:solidFill>
                  <a:effectLst/>
                  <a:latin typeface="Montserrat" panose="00000500000000000000" pitchFamily="2" charset="0"/>
                </a:endParaRPr>
              </a:p>
              <a:p>
                <a:pPr algn="l">
                  <a:spcAft>
                    <a:spcPts val="1500"/>
                  </a:spcAft>
                  <a:buNone/>
                </a:pPr>
                <a:r>
                  <a:rPr lang="en-US" sz="2400" b="1" i="0" dirty="0" err="1">
                    <a:solidFill>
                      <a:srgbClr val="000000"/>
                    </a:solidFill>
                    <a:effectLst/>
                    <a:latin typeface="Montserrat" panose="00000500000000000000" pitchFamily="2" charset="0"/>
                  </a:rPr>
                  <a:t>donde</a:t>
                </a:r>
                <a:r>
                  <a:rPr lang="en-US" sz="2400" b="1" i="0" dirty="0">
                    <a:solidFill>
                      <a:srgbClr val="000000"/>
                    </a:solidFill>
                    <a:effectLst/>
                    <a:latin typeface="Montserrat" panose="00000500000000000000" pitchFamily="2" charset="0"/>
                  </a:rPr>
                  <a:t>:</a:t>
                </a:r>
              </a:p>
              <a:p>
                <a:pPr marL="742950" lvl="1" indent="-285750">
                  <a:buFont typeface="Arial" panose="020B0604020202020204" pitchFamily="34" charset="0"/>
                  <a:buChar char="•"/>
                </a:pPr>
                <a:r>
                  <a:rPr lang="en-US" sz="2400" b="0" i="0" dirty="0">
                    <a:solidFill>
                      <a:srgbClr val="000000"/>
                    </a:solidFill>
                    <a:effectLst/>
                    <a:latin typeface="Montserrat" panose="00000500000000000000" pitchFamily="2" charset="0"/>
                  </a:rPr>
                  <a:t>V(t) = </a:t>
                </a:r>
                <a:r>
                  <a:rPr lang="en-US" sz="2400" b="0" i="0" dirty="0" err="1">
                    <a:solidFill>
                      <a:srgbClr val="000000"/>
                    </a:solidFill>
                    <a:effectLst/>
                    <a:latin typeface="Montserrat" panose="00000500000000000000" pitchFamily="2" charset="0"/>
                  </a:rPr>
                  <a:t>ventas</a:t>
                </a:r>
                <a:r>
                  <a:rPr lang="en-US" sz="2400" b="0" i="0" dirty="0">
                    <a:solidFill>
                      <a:srgbClr val="000000"/>
                    </a:solidFill>
                    <a:effectLst/>
                    <a:latin typeface="Montserrat" panose="00000500000000000000" pitchFamily="2" charset="0"/>
                  </a:rPr>
                  <a:t> al </a:t>
                </a:r>
                <a:r>
                  <a:rPr lang="en-US" sz="2400" b="0" i="0" dirty="0" err="1">
                    <a:solidFill>
                      <a:srgbClr val="000000"/>
                    </a:solidFill>
                    <a:effectLst/>
                    <a:latin typeface="Montserrat" panose="00000500000000000000" pitchFamily="2" charset="0"/>
                  </a:rPr>
                  <a:t>tiempo</a:t>
                </a:r>
                <a:r>
                  <a:rPr lang="en-US" sz="2400" b="0" i="0" dirty="0">
                    <a:solidFill>
                      <a:srgbClr val="000000"/>
                    </a:solidFill>
                    <a:effectLst/>
                    <a:latin typeface="Montserrat" panose="00000500000000000000" pitchFamily="2" charset="0"/>
                  </a:rPr>
                  <a:t> t</a:t>
                </a:r>
                <a:r>
                  <a:rPr lang="en-US" sz="2400" dirty="0">
                    <a:solidFill>
                      <a:srgbClr val="000000"/>
                    </a:solidFill>
                    <a:latin typeface="Montserrat" panose="00000500000000000000" pitchFamily="2" charset="0"/>
                  </a:rPr>
                  <a:t> </a:t>
                </a:r>
                <a:endParaRPr lang="en-US" sz="2400" b="0" i="0" dirty="0">
                  <a:solidFill>
                    <a:srgbClr val="000000"/>
                  </a:solidFill>
                  <a:effectLst/>
                  <a:latin typeface="Montserrat" panose="00000500000000000000" pitchFamily="2" charset="0"/>
                </a:endParaRPr>
              </a:p>
              <a:p>
                <a:pPr marL="742950" lvl="1" indent="-285750" algn="l">
                  <a:buFont typeface="Arial" panose="020B0604020202020204" pitchFamily="34" charset="0"/>
                  <a:buChar char="•"/>
                </a:pPr>
                <a:r>
                  <a:rPr lang="en-US" sz="2400" b="0" i="0" dirty="0">
                    <a:solidFill>
                      <a:srgbClr val="000000"/>
                    </a:solidFill>
                    <a:effectLst/>
                    <a:latin typeface="Montserrat" panose="00000500000000000000" pitchFamily="2" charset="0"/>
                  </a:rPr>
                  <a:t>V₀ = </a:t>
                </a:r>
                <a:r>
                  <a:rPr lang="en-US" sz="2400" b="0" i="0" dirty="0" err="1">
                    <a:solidFill>
                      <a:srgbClr val="000000"/>
                    </a:solidFill>
                    <a:effectLst/>
                    <a:latin typeface="Montserrat" panose="00000500000000000000" pitchFamily="2" charset="0"/>
                  </a:rPr>
                  <a:t>ventas</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iniciales</a:t>
                </a:r>
                <a:endParaRPr lang="en-US" sz="2400" b="0" i="0" dirty="0">
                  <a:solidFill>
                    <a:srgbClr val="000000"/>
                  </a:solidFill>
                  <a:effectLst/>
                  <a:latin typeface="Montserrat" panose="00000500000000000000" pitchFamily="2" charset="0"/>
                </a:endParaRPr>
              </a:p>
              <a:p>
                <a:pPr marL="742950" lvl="1" indent="-285750" algn="l">
                  <a:buFont typeface="Arial" panose="020B0604020202020204" pitchFamily="34" charset="0"/>
                  <a:buChar char="•"/>
                </a:pPr>
                <a:r>
                  <a:rPr lang="en-US" sz="2400" b="0" i="0" dirty="0">
                    <a:solidFill>
                      <a:srgbClr val="000000"/>
                    </a:solidFill>
                    <a:effectLst/>
                    <a:latin typeface="Montserrat" panose="00000500000000000000" pitchFamily="2" charset="0"/>
                  </a:rPr>
                  <a:t>r = </a:t>
                </a:r>
                <a:r>
                  <a:rPr lang="en-US" sz="2400" b="0" i="0" dirty="0" err="1">
                    <a:solidFill>
                      <a:srgbClr val="000000"/>
                    </a:solidFill>
                    <a:effectLst/>
                    <a:latin typeface="Montserrat" panose="00000500000000000000" pitchFamily="2" charset="0"/>
                  </a:rPr>
                  <a:t>tasa</a:t>
                </a:r>
                <a:r>
                  <a:rPr lang="en-US" sz="2400" b="0" i="0" dirty="0">
                    <a:solidFill>
                      <a:srgbClr val="000000"/>
                    </a:solidFill>
                    <a:effectLst/>
                    <a:latin typeface="Montserrat" panose="00000500000000000000" pitchFamily="2" charset="0"/>
                  </a:rPr>
                  <a:t> de </a:t>
                </a:r>
                <a:r>
                  <a:rPr lang="en-US" sz="2400" b="0" i="0" dirty="0" err="1">
                    <a:solidFill>
                      <a:srgbClr val="000000"/>
                    </a:solidFill>
                    <a:effectLst/>
                    <a:latin typeface="Montserrat" panose="00000500000000000000" pitchFamily="2" charset="0"/>
                  </a:rPr>
                  <a:t>crecimiento</a:t>
                </a:r>
                <a:r>
                  <a:rPr lang="en-US" sz="2400" b="0" i="0" dirty="0">
                    <a:solidFill>
                      <a:srgbClr val="000000"/>
                    </a:solidFill>
                    <a:effectLst/>
                    <a:latin typeface="Montserrat" panose="00000500000000000000" pitchFamily="2" charset="0"/>
                  </a:rPr>
                  <a:t>   </a:t>
                </a:r>
              </a:p>
              <a:p>
                <a:pPr marL="742950" lvl="1" indent="-285750" algn="l">
                  <a:buFont typeface="Arial" panose="020B0604020202020204" pitchFamily="34" charset="0"/>
                  <a:buChar char="•"/>
                </a:pPr>
                <a:r>
                  <a:rPr lang="en-US" sz="2400" b="0" i="0" dirty="0">
                    <a:solidFill>
                      <a:srgbClr val="000000"/>
                    </a:solidFill>
                    <a:effectLst/>
                    <a:latin typeface="Montserrat" panose="00000500000000000000" pitchFamily="2" charset="0"/>
                  </a:rPr>
                  <a:t>t = </a:t>
                </a:r>
                <a:r>
                  <a:rPr lang="en-US" sz="2400" b="0" i="0" dirty="0" err="1">
                    <a:solidFill>
                      <a:srgbClr val="000000"/>
                    </a:solidFill>
                    <a:effectLst/>
                    <a:latin typeface="Montserrat" panose="00000500000000000000" pitchFamily="2" charset="0"/>
                  </a:rPr>
                  <a:t>número</a:t>
                </a:r>
                <a:r>
                  <a:rPr lang="en-US" sz="2400" b="0" i="0" dirty="0">
                    <a:solidFill>
                      <a:srgbClr val="000000"/>
                    </a:solidFill>
                    <a:effectLst/>
                    <a:latin typeface="Montserrat" panose="00000500000000000000" pitchFamily="2" charset="0"/>
                  </a:rPr>
                  <a:t> de </a:t>
                </a:r>
                <a:r>
                  <a:rPr lang="en-US" sz="2400" b="0" i="0" dirty="0" err="1">
                    <a:solidFill>
                      <a:srgbClr val="000000"/>
                    </a:solidFill>
                    <a:effectLst/>
                    <a:latin typeface="Montserrat" panose="00000500000000000000" pitchFamily="2" charset="0"/>
                  </a:rPr>
                  <a:t>periodos</a:t>
                </a:r>
                <a:endParaRPr lang="en-US" sz="2400" b="0" i="0" dirty="0">
                  <a:solidFill>
                    <a:srgbClr val="000000"/>
                  </a:solidFill>
                  <a:effectLst/>
                  <a:latin typeface="Montserrat" panose="00000500000000000000" pitchFamily="2" charset="0"/>
                </a:endParaRPr>
              </a:p>
            </p:txBody>
          </p:sp>
        </mc:Choice>
        <mc:Fallback xmlns="">
          <p:sp>
            <p:nvSpPr>
              <p:cNvPr id="4" name="TextBox 3">
                <a:extLst>
                  <a:ext uri="{FF2B5EF4-FFF2-40B4-BE49-F238E27FC236}">
                    <a16:creationId xmlns:a16="http://schemas.microsoft.com/office/drawing/2014/main" id="{11B39F2B-2BFC-3DAC-5299-9AC61A001DB2}"/>
                  </a:ext>
                </a:extLst>
              </p:cNvPr>
              <p:cNvSpPr txBox="1">
                <a:spLocks noRot="1" noChangeAspect="1" noMove="1" noResize="1" noEditPoints="1" noAdjustHandles="1" noChangeArrowheads="1" noChangeShapeType="1" noTextEdit="1"/>
              </p:cNvSpPr>
              <p:nvPr/>
            </p:nvSpPr>
            <p:spPr>
              <a:xfrm>
                <a:off x="876300" y="1066800"/>
                <a:ext cx="7086600" cy="3853042"/>
              </a:xfrm>
              <a:prstGeom prst="rect">
                <a:avLst/>
              </a:prstGeom>
              <a:blipFill>
                <a:blip r:embed="rId3"/>
                <a:stretch>
                  <a:fillRect l="-1289" t="-946" r="-1632" b="-2524"/>
                </a:stretch>
              </a:blipFill>
              <a:ln>
                <a:solidFill>
                  <a:schemeClr val="accent1"/>
                </a:solidFill>
              </a:ln>
            </p:spPr>
            <p:txBody>
              <a:bodyPr/>
              <a:lstStyle/>
              <a:p>
                <a:r>
                  <a:rPr lang="en-US">
                    <a:noFill/>
                  </a:rPr>
                  <a:t> </a:t>
                </a:r>
              </a:p>
            </p:txBody>
          </p:sp>
        </mc:Fallback>
      </mc:AlternateContent>
      <p:sp>
        <p:nvSpPr>
          <p:cNvPr id="6" name="TextBox 5">
            <a:extLst>
              <a:ext uri="{FF2B5EF4-FFF2-40B4-BE49-F238E27FC236}">
                <a16:creationId xmlns:a16="http://schemas.microsoft.com/office/drawing/2014/main" id="{C98CADC3-1983-FBB1-C04D-91B609282694}"/>
              </a:ext>
            </a:extLst>
          </p:cNvPr>
          <p:cNvSpPr txBox="1"/>
          <p:nvPr/>
        </p:nvSpPr>
        <p:spPr>
          <a:xfrm>
            <a:off x="1257300" y="5410200"/>
            <a:ext cx="7086600" cy="1015663"/>
          </a:xfrm>
          <a:prstGeom prst="rect">
            <a:avLst/>
          </a:prstGeom>
          <a:noFill/>
        </p:spPr>
        <p:txBody>
          <a:bodyPr wrap="square">
            <a:spAutoFit/>
          </a:bodyPr>
          <a:lstStyle/>
          <a:p>
            <a:r>
              <a:rPr lang="es-EC" sz="2000" b="1" i="0" dirty="0">
                <a:solidFill>
                  <a:srgbClr val="0070C0"/>
                </a:solidFill>
                <a:effectLst/>
                <a:latin typeface="Montserrat" panose="00000500000000000000" pitchFamily="2" charset="0"/>
              </a:rPr>
              <a:t>Este tipo de modelización </a:t>
            </a:r>
            <a:r>
              <a:rPr lang="es-EC" sz="2000" i="0" dirty="0">
                <a:solidFill>
                  <a:srgbClr val="0070C0"/>
                </a:solidFill>
                <a:effectLst/>
                <a:latin typeface="Montserrat" panose="00000500000000000000" pitchFamily="2" charset="0"/>
              </a:rPr>
              <a:t>permite </a:t>
            </a:r>
            <a:r>
              <a:rPr lang="es-EC" sz="2000" i="0" u="sng" dirty="0">
                <a:solidFill>
                  <a:srgbClr val="0070C0"/>
                </a:solidFill>
                <a:effectLst/>
                <a:latin typeface="Montserrat" panose="00000500000000000000" pitchFamily="2" charset="0"/>
              </a:rPr>
              <a:t>estimar tendencias futuras, evaluar estrategias de expansión o analizar la rentabilidad de proyectos</a:t>
            </a:r>
            <a:r>
              <a:rPr lang="es-EC" b="0" i="0" u="sng" dirty="0">
                <a:solidFill>
                  <a:srgbClr val="333333"/>
                </a:solidFill>
                <a:effectLst/>
                <a:latin typeface="Montserrat" panose="00000500000000000000" pitchFamily="2" charset="0"/>
              </a:rPr>
              <a:t>.</a:t>
            </a:r>
            <a:endParaRPr lang="en-US" u="sng" dirty="0"/>
          </a:p>
        </p:txBody>
      </p:sp>
    </p:spTree>
    <p:extLst>
      <p:ext uri="{BB962C8B-B14F-4D97-AF65-F5344CB8AC3E}">
        <p14:creationId xmlns:p14="http://schemas.microsoft.com/office/powerpoint/2010/main" val="6518646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FC2F8-2B02-B03F-C5BB-C91B2928C13D}"/>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AEB13BC7-31DE-6FD9-5647-0DEA303A5D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9887" y="1778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24779E14-D4E4-FEFE-EA43-7A2B2BE90A31}"/>
              </a:ext>
            </a:extLst>
          </p:cNvPr>
          <p:cNvSpPr txBox="1"/>
          <p:nvPr/>
        </p:nvSpPr>
        <p:spPr>
          <a:xfrm>
            <a:off x="146367" y="186373"/>
            <a:ext cx="7848600" cy="4539704"/>
          </a:xfrm>
          <a:prstGeom prst="rect">
            <a:avLst/>
          </a:prstGeom>
          <a:noFill/>
          <a:ln>
            <a:solidFill>
              <a:schemeClr val="accent1"/>
            </a:solidFill>
          </a:ln>
        </p:spPr>
        <p:txBody>
          <a:bodyPr wrap="square">
            <a:spAutoFit/>
          </a:bodyPr>
          <a:lstStyle/>
          <a:p>
            <a:pPr algn="l">
              <a:spcAft>
                <a:spcPts val="1500"/>
              </a:spcAft>
              <a:buNone/>
            </a:pPr>
            <a:r>
              <a:rPr lang="es-EC" sz="2400" b="0" i="0" dirty="0">
                <a:solidFill>
                  <a:srgbClr val="000000"/>
                </a:solidFill>
                <a:effectLst/>
                <a:latin typeface="Montserrat" panose="00000500000000000000" pitchFamily="2" charset="0"/>
              </a:rPr>
              <a:t>La  </a:t>
            </a:r>
            <a:r>
              <a:rPr lang="es-EC" sz="2400" b="1" i="0" dirty="0">
                <a:solidFill>
                  <a:srgbClr val="0070C0"/>
                </a:solidFill>
                <a:effectLst/>
                <a:latin typeface="Montserrat" panose="00000500000000000000" pitchFamily="2" charset="0"/>
              </a:rPr>
              <a:t>CAUSALIDAD</a:t>
            </a:r>
            <a:r>
              <a:rPr lang="es-EC" sz="2400" b="0" i="0" dirty="0">
                <a:solidFill>
                  <a:srgbClr val="000000"/>
                </a:solidFill>
                <a:effectLst/>
                <a:latin typeface="Montserrat" panose="00000500000000000000" pitchFamily="2" charset="0"/>
              </a:rPr>
              <a:t> </a:t>
            </a:r>
            <a:r>
              <a:rPr lang="es-EC" sz="2400" b="0" i="0" dirty="0">
                <a:solidFill>
                  <a:srgbClr val="002060"/>
                </a:solidFill>
                <a:effectLst/>
                <a:latin typeface="Montserrat" panose="00000500000000000000" pitchFamily="2" charset="0"/>
              </a:rPr>
              <a:t>se refiere a la </a:t>
            </a:r>
            <a:r>
              <a:rPr lang="es-EC" sz="2400" b="1" i="0" dirty="0">
                <a:solidFill>
                  <a:srgbClr val="002060"/>
                </a:solidFill>
                <a:effectLst/>
                <a:latin typeface="Montserrat" panose="00000500000000000000" pitchFamily="2" charset="0"/>
              </a:rPr>
              <a:t>relación de causa y efecto entre dos o más variables</a:t>
            </a:r>
            <a:r>
              <a:rPr lang="es-EC" sz="2400" b="0" i="0" dirty="0">
                <a:solidFill>
                  <a:srgbClr val="002060"/>
                </a:solidFill>
                <a:effectLst/>
                <a:latin typeface="Montserrat" panose="00000500000000000000" pitchFamily="2" charset="0"/>
              </a:rPr>
              <a:t>. En economía y administración, identificar la causalidad es fundamental para comprender qué factores generan cambios en los resultados observados.</a:t>
            </a:r>
          </a:p>
          <a:p>
            <a:pPr algn="l">
              <a:spcAft>
                <a:spcPts val="1500"/>
              </a:spcAft>
              <a:buNone/>
            </a:pPr>
            <a:r>
              <a:rPr lang="es-EC" sz="2400" b="0" i="0" dirty="0">
                <a:solidFill>
                  <a:srgbClr val="002060"/>
                </a:solidFill>
                <a:effectLst/>
                <a:latin typeface="Montserrat" panose="00000500000000000000" pitchFamily="2" charset="0"/>
              </a:rPr>
              <a:t>Por ejemplo:</a:t>
            </a:r>
          </a:p>
          <a:p>
            <a:pPr marL="742950" lvl="1" indent="-285750" algn="l">
              <a:buFont typeface="Arial" panose="020B0604020202020204" pitchFamily="34" charset="0"/>
              <a:buChar char="•"/>
            </a:pPr>
            <a:r>
              <a:rPr lang="es-EC" sz="2400" b="0" i="0" dirty="0">
                <a:solidFill>
                  <a:srgbClr val="0070C0"/>
                </a:solidFill>
                <a:effectLst/>
                <a:latin typeface="Montserrat" panose="00000500000000000000" pitchFamily="2" charset="0"/>
              </a:rPr>
              <a:t>Un </a:t>
            </a:r>
            <a:r>
              <a:rPr lang="es-EC" sz="2400" b="0" i="0" u="sng" dirty="0">
                <a:solidFill>
                  <a:srgbClr val="0070C0"/>
                </a:solidFill>
                <a:effectLst/>
                <a:latin typeface="Montserrat" panose="00000500000000000000" pitchFamily="2" charset="0"/>
              </a:rPr>
              <a:t>aumento en la publicidad </a:t>
            </a:r>
            <a:r>
              <a:rPr lang="es-EC" sz="2400" b="0" i="0" dirty="0">
                <a:solidFill>
                  <a:srgbClr val="0070C0"/>
                </a:solidFill>
                <a:effectLst/>
                <a:latin typeface="Montserrat" panose="00000500000000000000" pitchFamily="2" charset="0"/>
              </a:rPr>
              <a:t>(causa) puede generar un </a:t>
            </a:r>
            <a:r>
              <a:rPr lang="es-EC" sz="2400" b="0" i="0" u="sng" dirty="0">
                <a:solidFill>
                  <a:srgbClr val="0070C0"/>
                </a:solidFill>
                <a:effectLst/>
                <a:latin typeface="Montserrat" panose="00000500000000000000" pitchFamily="2" charset="0"/>
              </a:rPr>
              <a:t>incremento en las ventas</a:t>
            </a:r>
            <a:r>
              <a:rPr lang="es-EC" sz="2400" b="0" i="0" dirty="0">
                <a:solidFill>
                  <a:srgbClr val="0070C0"/>
                </a:solidFill>
                <a:effectLst/>
                <a:latin typeface="Montserrat" panose="00000500000000000000" pitchFamily="2" charset="0"/>
              </a:rPr>
              <a:t> (efecto).</a:t>
            </a:r>
          </a:p>
          <a:p>
            <a:pPr marL="742950" lvl="1" indent="-285750" algn="l">
              <a:buFont typeface="Arial" panose="020B0604020202020204" pitchFamily="34" charset="0"/>
              <a:buChar char="•"/>
            </a:pPr>
            <a:r>
              <a:rPr lang="es-EC" sz="2400" b="0" i="0" dirty="0">
                <a:solidFill>
                  <a:srgbClr val="0070C0"/>
                </a:solidFill>
                <a:effectLst/>
                <a:latin typeface="Montserrat" panose="00000500000000000000" pitchFamily="2" charset="0"/>
              </a:rPr>
              <a:t>Un </a:t>
            </a:r>
            <a:r>
              <a:rPr lang="es-EC" sz="2400" b="0" i="0" u="sng" dirty="0">
                <a:solidFill>
                  <a:srgbClr val="0070C0"/>
                </a:solidFill>
                <a:effectLst/>
                <a:latin typeface="Montserrat" panose="00000500000000000000" pitchFamily="2" charset="0"/>
              </a:rPr>
              <a:t>alza en la tasa de interés </a:t>
            </a:r>
            <a:r>
              <a:rPr lang="es-EC" sz="2400" b="0" i="0" dirty="0">
                <a:solidFill>
                  <a:srgbClr val="0070C0"/>
                </a:solidFill>
                <a:effectLst/>
                <a:latin typeface="Montserrat" panose="00000500000000000000" pitchFamily="2" charset="0"/>
              </a:rPr>
              <a:t>(causa) puede </a:t>
            </a:r>
            <a:r>
              <a:rPr lang="es-EC" sz="2400" b="0" i="0" u="sng" dirty="0">
                <a:solidFill>
                  <a:srgbClr val="0070C0"/>
                </a:solidFill>
                <a:effectLst/>
                <a:latin typeface="Montserrat" panose="00000500000000000000" pitchFamily="2" charset="0"/>
              </a:rPr>
              <a:t>reducir la inversión </a:t>
            </a:r>
            <a:r>
              <a:rPr lang="es-EC" sz="2400" b="0" i="0" dirty="0">
                <a:solidFill>
                  <a:srgbClr val="0070C0"/>
                </a:solidFill>
                <a:effectLst/>
                <a:latin typeface="Montserrat" panose="00000500000000000000" pitchFamily="2" charset="0"/>
              </a:rPr>
              <a:t>privada (efecto).</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9C6B4903-08AB-B76E-FA2E-C3105C7AA77C}"/>
                  </a:ext>
                </a:extLst>
              </p:cNvPr>
              <p:cNvSpPr txBox="1"/>
              <p:nvPr/>
            </p:nvSpPr>
            <p:spPr>
              <a:xfrm>
                <a:off x="523715" y="4876800"/>
                <a:ext cx="7510463" cy="1823576"/>
              </a:xfrm>
              <a:prstGeom prst="rect">
                <a:avLst/>
              </a:prstGeom>
              <a:solidFill>
                <a:schemeClr val="accent1">
                  <a:lumMod val="20000"/>
                  <a:lumOff val="80000"/>
                </a:schemeClr>
              </a:solidFill>
              <a:ln>
                <a:solidFill>
                  <a:srgbClr val="0070C0"/>
                </a:solidFill>
              </a:ln>
            </p:spPr>
            <p:txBody>
              <a:bodyPr wrap="square">
                <a:spAutoFit/>
              </a:bodyPr>
              <a:lstStyle/>
              <a:p>
                <a:pPr algn="l">
                  <a:spcAft>
                    <a:spcPts val="1500"/>
                  </a:spcAft>
                  <a:buNone/>
                </a:pPr>
                <a:r>
                  <a:rPr lang="en-US" sz="2000" b="0" i="0" dirty="0" err="1">
                    <a:solidFill>
                      <a:srgbClr val="000000"/>
                    </a:solidFill>
                    <a:effectLst/>
                    <a:latin typeface="Montserrat" panose="00000500000000000000" pitchFamily="2" charset="0"/>
                  </a:rPr>
                  <a:t>Matemáticamente</a:t>
                </a:r>
                <a:r>
                  <a:rPr lang="en-US" sz="2000" b="0" i="0" dirty="0">
                    <a:solidFill>
                      <a:srgbClr val="000000"/>
                    </a:solidFill>
                    <a:effectLst/>
                    <a:latin typeface="Montserrat" panose="00000500000000000000" pitchFamily="2" charset="0"/>
                  </a:rPr>
                  <a:t>, la </a:t>
                </a:r>
                <a:r>
                  <a:rPr lang="en-US" sz="2000" b="0" i="0" dirty="0" err="1">
                    <a:solidFill>
                      <a:srgbClr val="000000"/>
                    </a:solidFill>
                    <a:effectLst/>
                    <a:latin typeface="Montserrat" panose="00000500000000000000" pitchFamily="2" charset="0"/>
                  </a:rPr>
                  <a:t>causalidad</a:t>
                </a:r>
                <a:r>
                  <a:rPr lang="en-US" sz="2000" b="0" i="0" dirty="0">
                    <a:solidFill>
                      <a:srgbClr val="000000"/>
                    </a:solidFill>
                    <a:effectLst/>
                    <a:latin typeface="Montserrat" panose="00000500000000000000" pitchFamily="2" charset="0"/>
                  </a:rPr>
                  <a:t> </a:t>
                </a:r>
                <a:r>
                  <a:rPr lang="en-US" sz="2000" b="0" i="0" dirty="0" err="1">
                    <a:solidFill>
                      <a:srgbClr val="000000"/>
                    </a:solidFill>
                    <a:effectLst/>
                    <a:latin typeface="Montserrat" panose="00000500000000000000" pitchFamily="2" charset="0"/>
                  </a:rPr>
                  <a:t>puede</a:t>
                </a:r>
                <a:r>
                  <a:rPr lang="en-US" sz="2000" b="0" i="0" dirty="0">
                    <a:solidFill>
                      <a:srgbClr val="000000"/>
                    </a:solidFill>
                    <a:effectLst/>
                    <a:latin typeface="Montserrat" panose="00000500000000000000" pitchFamily="2" charset="0"/>
                  </a:rPr>
                  <a:t> </a:t>
                </a:r>
                <a:r>
                  <a:rPr lang="en-US" sz="2000" b="0" i="0" dirty="0" err="1">
                    <a:solidFill>
                      <a:srgbClr val="000000"/>
                    </a:solidFill>
                    <a:effectLst/>
                    <a:latin typeface="Montserrat" panose="00000500000000000000" pitchFamily="2" charset="0"/>
                  </a:rPr>
                  <a:t>expresarse</a:t>
                </a:r>
                <a:r>
                  <a:rPr lang="en-US" sz="2000" b="0" i="0" dirty="0">
                    <a:solidFill>
                      <a:srgbClr val="000000"/>
                    </a:solidFill>
                    <a:effectLst/>
                    <a:latin typeface="Montserrat" panose="00000500000000000000" pitchFamily="2" charset="0"/>
                  </a:rPr>
                  <a:t> </a:t>
                </a:r>
                <a:r>
                  <a:rPr lang="en-US" sz="2000" b="0" i="0" dirty="0" err="1">
                    <a:solidFill>
                      <a:srgbClr val="000000"/>
                    </a:solidFill>
                    <a:effectLst/>
                    <a:latin typeface="Montserrat" panose="00000500000000000000" pitchFamily="2" charset="0"/>
                  </a:rPr>
                  <a:t>mediante</a:t>
                </a:r>
                <a:r>
                  <a:rPr lang="en-US" sz="2000" b="0" i="0" dirty="0">
                    <a:solidFill>
                      <a:srgbClr val="000000"/>
                    </a:solidFill>
                    <a:effectLst/>
                    <a:latin typeface="Montserrat" panose="00000500000000000000" pitchFamily="2" charset="0"/>
                  </a:rPr>
                  <a:t> </a:t>
                </a:r>
                <a:r>
                  <a:rPr lang="en-US" sz="2000" b="0" i="0" dirty="0" err="1">
                    <a:solidFill>
                      <a:srgbClr val="000000"/>
                    </a:solidFill>
                    <a:effectLst/>
                    <a:latin typeface="Montserrat" panose="00000500000000000000" pitchFamily="2" charset="0"/>
                  </a:rPr>
                  <a:t>una</a:t>
                </a:r>
                <a:r>
                  <a:rPr lang="en-US" sz="2000" b="0" i="0" dirty="0">
                    <a:solidFill>
                      <a:srgbClr val="000000"/>
                    </a:solidFill>
                    <a:effectLst/>
                    <a:latin typeface="Montserrat" panose="00000500000000000000" pitchFamily="2" charset="0"/>
                  </a:rPr>
                  <a:t> </a:t>
                </a:r>
                <a:r>
                  <a:rPr lang="en-US" sz="2000" b="0" i="0" dirty="0" err="1">
                    <a:solidFill>
                      <a:srgbClr val="000000"/>
                    </a:solidFill>
                    <a:effectLst/>
                    <a:latin typeface="Montserrat" panose="00000500000000000000" pitchFamily="2" charset="0"/>
                  </a:rPr>
                  <a:t>función</a:t>
                </a:r>
                <a:r>
                  <a:rPr lang="en-US" sz="2000" b="0" i="0" dirty="0">
                    <a:solidFill>
                      <a:srgbClr val="000000"/>
                    </a:solidFill>
                    <a:effectLst/>
                    <a:latin typeface="Montserrat" panose="00000500000000000000" pitchFamily="2" charset="0"/>
                  </a:rPr>
                  <a:t> de </a:t>
                </a:r>
                <a:r>
                  <a:rPr lang="en-US" sz="2000" b="0" i="0" dirty="0" err="1">
                    <a:solidFill>
                      <a:srgbClr val="000000"/>
                    </a:solidFill>
                    <a:effectLst/>
                    <a:latin typeface="Montserrat" panose="00000500000000000000" pitchFamily="2" charset="0"/>
                  </a:rPr>
                  <a:t>dependencia</a:t>
                </a:r>
                <a:r>
                  <a:rPr lang="en-US" sz="2000" b="0" i="0" dirty="0">
                    <a:solidFill>
                      <a:srgbClr val="000000"/>
                    </a:solidFill>
                    <a:effectLst/>
                    <a:latin typeface="Montserrat" panose="00000500000000000000" pitchFamily="2" charset="0"/>
                  </a:rPr>
                  <a:t>:</a:t>
                </a:r>
              </a:p>
              <a:p>
                <a:pPr algn="l">
                  <a:buNone/>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𝑌</m:t>
                      </m:r>
                      <m:r>
                        <a:rPr lang="en-US" sz="2000" i="0">
                          <a:latin typeface="Cambria Math" panose="02040503050406030204" pitchFamily="18" charset="0"/>
                        </a:rPr>
                        <m:t>=</m:t>
                      </m:r>
                      <m:r>
                        <a:rPr lang="en-US" sz="2000" i="1">
                          <a:latin typeface="Cambria Math" panose="02040503050406030204" pitchFamily="18" charset="0"/>
                        </a:rPr>
                        <m:t>𝑓</m:t>
                      </m:r>
                      <m:d>
                        <m:dPr>
                          <m:ctrlPr>
                            <a:rPr lang="ar-AE" sz="2000" i="1">
                              <a:latin typeface="Cambria Math" panose="02040503050406030204" pitchFamily="18" charset="0"/>
                            </a:rPr>
                          </m:ctrlPr>
                        </m:dPr>
                        <m:e>
                          <m:r>
                            <a:rPr lang="ar-AE" sz="2000" i="1">
                              <a:latin typeface="Cambria Math" panose="02040503050406030204" pitchFamily="18" charset="0"/>
                            </a:rPr>
                            <m:t>𝑋</m:t>
                          </m:r>
                        </m:e>
                      </m:d>
                    </m:oMath>
                  </m:oMathPara>
                </a14:m>
                <a:endParaRPr lang="ar-AE" sz="2000" b="0" i="0" dirty="0">
                  <a:solidFill>
                    <a:srgbClr val="000000"/>
                  </a:solidFill>
                  <a:effectLst/>
                  <a:latin typeface="Montserrat" panose="00000500000000000000" pitchFamily="2" charset="0"/>
                </a:endParaRPr>
              </a:p>
              <a:p>
                <a:pPr algn="l">
                  <a:spcAft>
                    <a:spcPts val="1500"/>
                  </a:spcAft>
                  <a:buNone/>
                </a:pPr>
                <a:r>
                  <a:rPr lang="en-US" sz="2000" b="0" i="0" dirty="0" err="1">
                    <a:solidFill>
                      <a:srgbClr val="000000"/>
                    </a:solidFill>
                    <a:effectLst/>
                    <a:latin typeface="Montserrat" panose="00000500000000000000" pitchFamily="2" charset="0"/>
                  </a:rPr>
                  <a:t>donde</a:t>
                </a:r>
                <a:r>
                  <a:rPr lang="en-US" sz="2000" b="0" i="0" dirty="0">
                    <a:solidFill>
                      <a:srgbClr val="000000"/>
                    </a:solidFill>
                    <a:effectLst/>
                    <a:latin typeface="Montserrat" panose="00000500000000000000" pitchFamily="2" charset="0"/>
                  </a:rPr>
                  <a:t> </a:t>
                </a:r>
                <a:r>
                  <a:rPr lang="en-US" sz="2000" b="1" i="0" dirty="0">
                    <a:solidFill>
                      <a:srgbClr val="000000"/>
                    </a:solidFill>
                    <a:effectLst/>
                    <a:latin typeface="Montserrat" panose="00000500000000000000" pitchFamily="2" charset="0"/>
                  </a:rPr>
                  <a:t>Y</a:t>
                </a:r>
                <a:r>
                  <a:rPr lang="en-US" sz="2000" b="0" i="0" dirty="0">
                    <a:solidFill>
                      <a:srgbClr val="000000"/>
                    </a:solidFill>
                    <a:effectLst/>
                    <a:latin typeface="Montserrat" panose="00000500000000000000" pitchFamily="2" charset="0"/>
                  </a:rPr>
                  <a:t> </a:t>
                </a:r>
                <a:r>
                  <a:rPr lang="en-US" sz="2000" b="0" i="0" dirty="0" err="1">
                    <a:solidFill>
                      <a:srgbClr val="000000"/>
                    </a:solidFill>
                    <a:effectLst/>
                    <a:latin typeface="Montserrat" panose="00000500000000000000" pitchFamily="2" charset="0"/>
                  </a:rPr>
                  <a:t>representa</a:t>
                </a:r>
                <a:r>
                  <a:rPr lang="en-US" sz="2000" b="0" i="0" dirty="0">
                    <a:solidFill>
                      <a:srgbClr val="000000"/>
                    </a:solidFill>
                    <a:effectLst/>
                    <a:latin typeface="Montserrat" panose="00000500000000000000" pitchFamily="2" charset="0"/>
                  </a:rPr>
                  <a:t> la variable </a:t>
                </a:r>
                <a:r>
                  <a:rPr lang="en-US" sz="2000" b="0" i="0" dirty="0" err="1">
                    <a:solidFill>
                      <a:srgbClr val="000000"/>
                    </a:solidFill>
                    <a:effectLst/>
                    <a:latin typeface="Montserrat" panose="00000500000000000000" pitchFamily="2" charset="0"/>
                  </a:rPr>
                  <a:t>dependiente</a:t>
                </a:r>
                <a:r>
                  <a:rPr lang="en-US" sz="2000" b="0" i="0" dirty="0">
                    <a:solidFill>
                      <a:srgbClr val="000000"/>
                    </a:solidFill>
                    <a:effectLst/>
                    <a:latin typeface="Montserrat" panose="00000500000000000000" pitchFamily="2" charset="0"/>
                  </a:rPr>
                  <a:t> (</a:t>
                </a:r>
                <a:r>
                  <a:rPr lang="en-US" sz="2000" b="0" i="0" dirty="0" err="1">
                    <a:solidFill>
                      <a:srgbClr val="000000"/>
                    </a:solidFill>
                    <a:effectLst/>
                    <a:latin typeface="Montserrat" panose="00000500000000000000" pitchFamily="2" charset="0"/>
                  </a:rPr>
                  <a:t>efecto</a:t>
                </a:r>
                <a:r>
                  <a:rPr lang="en-US" sz="2000" b="0" i="0" dirty="0">
                    <a:solidFill>
                      <a:srgbClr val="000000"/>
                    </a:solidFill>
                    <a:effectLst/>
                    <a:latin typeface="Montserrat" panose="00000500000000000000" pitchFamily="2" charset="0"/>
                  </a:rPr>
                  <a:t>) y </a:t>
                </a:r>
                <a:r>
                  <a:rPr lang="en-US" sz="2000" b="1" i="0" dirty="0">
                    <a:solidFill>
                      <a:srgbClr val="000000"/>
                    </a:solidFill>
                    <a:effectLst/>
                    <a:latin typeface="Montserrat" panose="00000500000000000000" pitchFamily="2" charset="0"/>
                  </a:rPr>
                  <a:t>X </a:t>
                </a:r>
                <a:r>
                  <a:rPr lang="en-US" sz="2000" b="0" i="0" dirty="0">
                    <a:solidFill>
                      <a:srgbClr val="000000"/>
                    </a:solidFill>
                    <a:effectLst/>
                    <a:latin typeface="Montserrat" panose="00000500000000000000" pitchFamily="2" charset="0"/>
                  </a:rPr>
                  <a:t>la variable </a:t>
                </a:r>
                <a:r>
                  <a:rPr lang="en-US" sz="2000" b="0" i="0" dirty="0" err="1">
                    <a:solidFill>
                      <a:srgbClr val="000000"/>
                    </a:solidFill>
                    <a:effectLst/>
                    <a:latin typeface="Montserrat" panose="00000500000000000000" pitchFamily="2" charset="0"/>
                  </a:rPr>
                  <a:t>independiente</a:t>
                </a:r>
                <a:r>
                  <a:rPr lang="en-US" sz="2000" b="0" i="0" dirty="0">
                    <a:solidFill>
                      <a:srgbClr val="000000"/>
                    </a:solidFill>
                    <a:effectLst/>
                    <a:latin typeface="Montserrat" panose="00000500000000000000" pitchFamily="2" charset="0"/>
                  </a:rPr>
                  <a:t> (causa).</a:t>
                </a:r>
              </a:p>
            </p:txBody>
          </p:sp>
        </mc:Choice>
        <mc:Fallback>
          <p:sp>
            <p:nvSpPr>
              <p:cNvPr id="8" name="TextBox 7">
                <a:extLst>
                  <a:ext uri="{FF2B5EF4-FFF2-40B4-BE49-F238E27FC236}">
                    <a16:creationId xmlns:a16="http://schemas.microsoft.com/office/drawing/2014/main" id="{9C6B4903-08AB-B76E-FA2E-C3105C7AA77C}"/>
                  </a:ext>
                </a:extLst>
              </p:cNvPr>
              <p:cNvSpPr txBox="1">
                <a:spLocks noRot="1" noChangeAspect="1" noMove="1" noResize="1" noEditPoints="1" noAdjustHandles="1" noChangeArrowheads="1" noChangeShapeType="1" noTextEdit="1"/>
              </p:cNvSpPr>
              <p:nvPr/>
            </p:nvSpPr>
            <p:spPr>
              <a:xfrm>
                <a:off x="523715" y="4876800"/>
                <a:ext cx="7510463" cy="1823576"/>
              </a:xfrm>
              <a:prstGeom prst="rect">
                <a:avLst/>
              </a:prstGeom>
              <a:blipFill>
                <a:blip r:embed="rId3"/>
                <a:stretch>
                  <a:fillRect l="-810" t="-997" b="-4983"/>
                </a:stretch>
              </a:blipFill>
              <a:ln>
                <a:solidFill>
                  <a:srgbClr val="0070C0"/>
                </a:solidFill>
              </a:ln>
            </p:spPr>
            <p:txBody>
              <a:bodyPr/>
              <a:lstStyle/>
              <a:p>
                <a:r>
                  <a:rPr lang="en-US">
                    <a:noFill/>
                  </a:rPr>
                  <a:t> </a:t>
                </a:r>
              </a:p>
            </p:txBody>
          </p:sp>
        </mc:Fallback>
      </mc:AlternateContent>
    </p:spTree>
    <p:extLst>
      <p:ext uri="{BB962C8B-B14F-4D97-AF65-F5344CB8AC3E}">
        <p14:creationId xmlns:p14="http://schemas.microsoft.com/office/powerpoint/2010/main" val="410447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 calcmode="lin" valueType="num">
                                      <p:cBhvr additive="base">
                                        <p:cTn id="1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 calcmode="lin" valueType="num">
                                      <p:cBhvr additive="base">
                                        <p:cTn id="1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44F6A-2FE1-4EEF-36E8-50605586E636}"/>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C95B6338-0AD5-89C4-1CE4-83A12D4FB7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0"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descr="figure_name">
            <a:extLst>
              <a:ext uri="{FF2B5EF4-FFF2-40B4-BE49-F238E27FC236}">
                <a16:creationId xmlns:a16="http://schemas.microsoft.com/office/drawing/2014/main" id="{885EB2E3-300D-991B-32A0-9AC2D73017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536" y="144912"/>
            <a:ext cx="7510464" cy="6418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4818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75CA1-C643-07B4-A9A6-FA10945EC4DA}"/>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8000C5F7-1A83-D870-A454-419FEC924B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D64EA7A-8C64-1258-BF53-36652FC7AA6F}"/>
              </a:ext>
            </a:extLst>
          </p:cNvPr>
          <p:cNvSpPr txBox="1"/>
          <p:nvPr/>
        </p:nvSpPr>
        <p:spPr>
          <a:xfrm>
            <a:off x="381000" y="509967"/>
            <a:ext cx="5943600" cy="830997"/>
          </a:xfrm>
          <a:prstGeom prst="rect">
            <a:avLst/>
          </a:prstGeom>
          <a:noFill/>
        </p:spPr>
        <p:txBody>
          <a:bodyPr wrap="square">
            <a:spAutoFit/>
          </a:bodyPr>
          <a:lstStyle/>
          <a:p>
            <a:pPr algn="ctr"/>
            <a:r>
              <a:rPr lang="es-EC" sz="2400" b="1" i="0" dirty="0">
                <a:solidFill>
                  <a:srgbClr val="0070C0"/>
                </a:solidFill>
                <a:effectLst/>
                <a:latin typeface="Montserrat" panose="00000500000000000000" pitchFamily="2" charset="0"/>
              </a:rPr>
              <a:t>Relación entre crecimiento y causalidad</a:t>
            </a:r>
            <a:endParaRPr lang="en-US" sz="2400" dirty="0">
              <a:solidFill>
                <a:srgbClr val="0070C0"/>
              </a:solidFill>
            </a:endParaRPr>
          </a:p>
        </p:txBody>
      </p:sp>
      <p:sp>
        <p:nvSpPr>
          <p:cNvPr id="6" name="TextBox 5">
            <a:extLst>
              <a:ext uri="{FF2B5EF4-FFF2-40B4-BE49-F238E27FC236}">
                <a16:creationId xmlns:a16="http://schemas.microsoft.com/office/drawing/2014/main" id="{ED05A5C3-594F-F0B1-5D04-4C6A8C80179E}"/>
              </a:ext>
            </a:extLst>
          </p:cNvPr>
          <p:cNvSpPr txBox="1"/>
          <p:nvPr/>
        </p:nvSpPr>
        <p:spPr>
          <a:xfrm>
            <a:off x="381000" y="1347661"/>
            <a:ext cx="8382000" cy="4901342"/>
          </a:xfrm>
          <a:prstGeom prst="rect">
            <a:avLst/>
          </a:prstGeom>
          <a:noFill/>
          <a:ln>
            <a:solidFill>
              <a:schemeClr val="accent1"/>
            </a:solidFill>
          </a:ln>
        </p:spPr>
        <p:txBody>
          <a:bodyPr wrap="square">
            <a:spAutoFit/>
          </a:bodyPr>
          <a:lstStyle/>
          <a:p>
            <a:pPr algn="ctr">
              <a:spcAft>
                <a:spcPts val="1500"/>
              </a:spcAft>
              <a:buNone/>
            </a:pPr>
            <a:r>
              <a:rPr lang="es-EC" sz="2000" b="0" i="0" dirty="0">
                <a:solidFill>
                  <a:srgbClr val="002060"/>
                </a:solidFill>
                <a:effectLst/>
                <a:latin typeface="Montserrat" panose="00000500000000000000" pitchFamily="2" charset="0"/>
              </a:rPr>
              <a:t>En la práctica administrativa y económica, </a:t>
            </a:r>
            <a:r>
              <a:rPr lang="es-EC" sz="2000" b="1" i="0" dirty="0">
                <a:solidFill>
                  <a:srgbClr val="002060"/>
                </a:solidFill>
                <a:effectLst/>
                <a:latin typeface="Montserrat" panose="00000500000000000000" pitchFamily="2" charset="0"/>
              </a:rPr>
              <a:t>la relación entre crecimiento y causalidad permite:</a:t>
            </a:r>
          </a:p>
          <a:p>
            <a:pPr marL="742950" lvl="1" indent="-285750" algn="l">
              <a:buFont typeface="Arial" panose="020B0604020202020204" pitchFamily="34" charset="0"/>
              <a:buChar char="•"/>
            </a:pPr>
            <a:r>
              <a:rPr lang="es-EC" sz="2000" b="1" i="0" dirty="0">
                <a:solidFill>
                  <a:srgbClr val="002060"/>
                </a:solidFill>
                <a:effectLst/>
                <a:latin typeface="Montserrat" panose="00000500000000000000" pitchFamily="2" charset="0"/>
              </a:rPr>
              <a:t>Explicar el origen del crecimiento</a:t>
            </a:r>
            <a:r>
              <a:rPr lang="es-EC" sz="2000" b="0" i="0" dirty="0">
                <a:solidFill>
                  <a:srgbClr val="002060"/>
                </a:solidFill>
                <a:effectLst/>
                <a:latin typeface="Montserrat" panose="00000500000000000000" pitchFamily="2" charset="0"/>
              </a:rPr>
              <a:t>: </a:t>
            </a:r>
            <a:r>
              <a:rPr lang="es-EC" sz="2000" b="0" i="0" u="sng" dirty="0">
                <a:solidFill>
                  <a:srgbClr val="002060"/>
                </a:solidFill>
                <a:effectLst/>
                <a:latin typeface="Montserrat" panose="00000500000000000000" pitchFamily="2" charset="0"/>
              </a:rPr>
              <a:t>identificar qué factores</a:t>
            </a:r>
            <a:r>
              <a:rPr lang="es-EC" sz="2000" b="0" i="0" dirty="0">
                <a:solidFill>
                  <a:srgbClr val="002060"/>
                </a:solidFill>
                <a:effectLst/>
                <a:latin typeface="Montserrat" panose="00000500000000000000" pitchFamily="2" charset="0"/>
              </a:rPr>
              <a:t> (inversión, innovación, capacitación, política fiscal, etc.) </a:t>
            </a:r>
            <a:r>
              <a:rPr lang="es-EC" sz="2000" b="0" i="0" u="sng" dirty="0">
                <a:solidFill>
                  <a:srgbClr val="002060"/>
                </a:solidFill>
                <a:effectLst/>
                <a:latin typeface="Montserrat" panose="00000500000000000000" pitchFamily="2" charset="0"/>
              </a:rPr>
              <a:t>impulsan el aumento de productividad o ventas</a:t>
            </a:r>
            <a:r>
              <a:rPr lang="es-EC" sz="2000" b="0" i="0" dirty="0">
                <a:solidFill>
                  <a:srgbClr val="002060"/>
                </a:solidFill>
                <a:effectLst/>
                <a:latin typeface="Montserrat" panose="00000500000000000000" pitchFamily="2" charset="0"/>
              </a:rPr>
              <a:t>.</a:t>
            </a:r>
          </a:p>
          <a:p>
            <a:pPr marL="742950" lvl="1" indent="-285750" algn="l">
              <a:buFont typeface="Arial" panose="020B0604020202020204" pitchFamily="34" charset="0"/>
              <a:buChar char="•"/>
            </a:pPr>
            <a:r>
              <a:rPr lang="es-EC" sz="2000" b="1" i="0" dirty="0">
                <a:solidFill>
                  <a:srgbClr val="002060"/>
                </a:solidFill>
                <a:effectLst/>
                <a:latin typeface="Montserrat" panose="00000500000000000000" pitchFamily="2" charset="0"/>
              </a:rPr>
              <a:t>Optimizar decisiones</a:t>
            </a:r>
            <a:r>
              <a:rPr lang="es-EC" sz="2000" b="0" i="0" dirty="0">
                <a:solidFill>
                  <a:srgbClr val="002060"/>
                </a:solidFill>
                <a:effectLst/>
                <a:latin typeface="Montserrat" panose="00000500000000000000" pitchFamily="2" charset="0"/>
              </a:rPr>
              <a:t>: ajustar recursos hacia las variables que demuestran una causalidad significativa sobre los resultados.</a:t>
            </a:r>
          </a:p>
          <a:p>
            <a:pPr marL="742950" lvl="1" indent="-285750" algn="l">
              <a:buFont typeface="Arial" panose="020B0604020202020204" pitchFamily="34" charset="0"/>
              <a:buChar char="•"/>
            </a:pPr>
            <a:r>
              <a:rPr lang="es-EC" sz="2000" b="1" i="0" dirty="0">
                <a:solidFill>
                  <a:srgbClr val="002060"/>
                </a:solidFill>
                <a:effectLst/>
                <a:latin typeface="Montserrat" panose="00000500000000000000" pitchFamily="2" charset="0"/>
              </a:rPr>
              <a:t>Predecir escenarios futuros</a:t>
            </a:r>
            <a:r>
              <a:rPr lang="es-EC" sz="2000" b="0" i="0" dirty="0">
                <a:solidFill>
                  <a:srgbClr val="002060"/>
                </a:solidFill>
                <a:effectLst/>
                <a:latin typeface="Montserrat" panose="00000500000000000000" pitchFamily="2" charset="0"/>
              </a:rPr>
              <a:t>: utilizando funciones de crecimiento y relaciones causales para proyectar desempeño empresarial o económico.</a:t>
            </a:r>
          </a:p>
          <a:p>
            <a:pPr marL="742950" lvl="1" indent="-285750" algn="l">
              <a:buFont typeface="Arial" panose="020B0604020202020204" pitchFamily="34" charset="0"/>
              <a:buChar char="•"/>
            </a:pPr>
            <a:r>
              <a:rPr lang="es-EC" sz="2000" b="1" i="0" dirty="0">
                <a:solidFill>
                  <a:srgbClr val="002060"/>
                </a:solidFill>
                <a:effectLst/>
                <a:latin typeface="Montserrat" panose="00000500000000000000" pitchFamily="2" charset="0"/>
              </a:rPr>
              <a:t>Diseñar políticas de desarrollo sostenible</a:t>
            </a:r>
            <a:r>
              <a:rPr lang="es-EC" sz="2000" b="0" i="0" dirty="0">
                <a:solidFill>
                  <a:srgbClr val="002060"/>
                </a:solidFill>
                <a:effectLst/>
                <a:latin typeface="Montserrat" panose="00000500000000000000" pitchFamily="2" charset="0"/>
              </a:rPr>
              <a:t>: al conocer las causas del crecimiento, se pueden orientar estrategias que mantengan el equilibrio entre eficiencia económica y bienestar social.</a:t>
            </a:r>
          </a:p>
        </p:txBody>
      </p:sp>
    </p:spTree>
    <p:extLst>
      <p:ext uri="{BB962C8B-B14F-4D97-AF65-F5344CB8AC3E}">
        <p14:creationId xmlns:p14="http://schemas.microsoft.com/office/powerpoint/2010/main" val="352911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1000"/>
                                        <p:tgtEl>
                                          <p:spTgt spid="6">
                                            <p:txEl>
                                              <p:pRg st="2" end="2"/>
                                            </p:txEl>
                                          </p:spTgt>
                                        </p:tgtEl>
                                      </p:cBhvr>
                                    </p:animEffect>
                                    <p:anim calcmode="lin" valueType="num">
                                      <p:cBhvr>
                                        <p:cTn id="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xEl>
                                              <p:pRg st="3" end="3"/>
                                            </p:txEl>
                                          </p:spTgt>
                                        </p:tgtEl>
                                        <p:attrNameLst>
                                          <p:attrName>style.visibility</p:attrName>
                                        </p:attrNameLst>
                                      </p:cBhvr>
                                      <p:to>
                                        <p:strVal val="visible"/>
                                      </p:to>
                                    </p:set>
                                    <p:animEffect transition="in" filter="fade">
                                      <p:cBhvr>
                                        <p:cTn id="14" dur="500"/>
                                        <p:tgtEl>
                                          <p:spTgt spid="6">
                                            <p:txEl>
                                              <p:pRg st="3" end="3"/>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barn(inVertical)">
                                      <p:cBhvr>
                                        <p:cTn id="19"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827E4-9580-0FED-7880-412C5B122F18}"/>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8F81CFB3-70B7-FEF4-07A4-12E6ACDEC9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70535D4-AD41-C4E9-A599-088893C46D5A}"/>
                  </a:ext>
                </a:extLst>
              </p:cNvPr>
              <p:cNvSpPr txBox="1"/>
              <p:nvPr/>
            </p:nvSpPr>
            <p:spPr>
              <a:xfrm>
                <a:off x="457200" y="1066800"/>
                <a:ext cx="8305800" cy="1938992"/>
              </a:xfrm>
              <a:prstGeom prst="rect">
                <a:avLst/>
              </a:prstGeom>
              <a:noFill/>
              <a:ln>
                <a:solidFill>
                  <a:schemeClr val="accent1"/>
                </a:solidFill>
              </a:ln>
            </p:spPr>
            <p:txBody>
              <a:bodyPr wrap="square">
                <a:spAutoFit/>
              </a:bodyPr>
              <a:lstStyle/>
              <a:p>
                <a:pPr algn="just">
                  <a:buFont typeface="Arial" panose="020B0604020202020204" pitchFamily="34" charset="0"/>
                  <a:buChar char="•"/>
                </a:pPr>
                <a:r>
                  <a:rPr lang="en-US" sz="2400" b="1" i="0" dirty="0">
                    <a:solidFill>
                      <a:srgbClr val="002060"/>
                    </a:solidFill>
                    <a:effectLst/>
                    <a:latin typeface="Montserrat" panose="00000500000000000000" pitchFamily="2" charset="0"/>
                  </a:rPr>
                  <a:t>Cuadráticas:</a:t>
                </a:r>
                <a:r>
                  <a:rPr lang="en-US" sz="2400" b="0" i="0" dirty="0">
                    <a:solidFill>
                      <a:srgbClr val="0070C0"/>
                    </a:solidFill>
                    <a:effectLst/>
                    <a:latin typeface="Montserrat" panose="00000500000000000000" pitchFamily="2" charset="0"/>
                  </a:rPr>
                  <a:t> </a:t>
                </a:r>
                <a:r>
                  <a:rPr lang="en-US" sz="2400" b="0" i="0" dirty="0" err="1">
                    <a:solidFill>
                      <a:srgbClr val="0070C0"/>
                    </a:solidFill>
                    <a:effectLst/>
                    <a:latin typeface="Montserrat" panose="00000500000000000000" pitchFamily="2" charset="0"/>
                  </a:rPr>
                  <a:t>Expresadas</a:t>
                </a:r>
                <a:r>
                  <a:rPr lang="en-US" sz="2400" b="0" i="0" dirty="0">
                    <a:solidFill>
                      <a:srgbClr val="0070C0"/>
                    </a:solidFill>
                    <a:effectLst/>
                    <a:latin typeface="Montserrat" panose="00000500000000000000" pitchFamily="2" charset="0"/>
                  </a:rPr>
                  <a:t> </a:t>
                </a:r>
                <a:r>
                  <a:rPr lang="en-US" sz="2400" b="0" i="0" dirty="0" err="1">
                    <a:solidFill>
                      <a:srgbClr val="0070C0"/>
                    </a:solidFill>
                    <a:effectLst/>
                    <a:latin typeface="Montserrat" panose="00000500000000000000" pitchFamily="2" charset="0"/>
                  </a:rPr>
                  <a:t>como</a:t>
                </a:r>
                <a:r>
                  <a:rPr lang="en-US" sz="2400" b="0" i="0" dirty="0">
                    <a:solidFill>
                      <a:srgbClr val="0070C0"/>
                    </a:solidFill>
                    <a:effectLst/>
                    <a:latin typeface="Montserrat" panose="00000500000000000000" pitchFamily="2" charset="0"/>
                  </a:rPr>
                  <a:t> </a:t>
                </a:r>
                <a14:m>
                  <m:oMath xmlns:m="http://schemas.openxmlformats.org/officeDocument/2006/math">
                    <m:r>
                      <a:rPr lang="en-US" sz="2400" b="1" i="1">
                        <a:solidFill>
                          <a:srgbClr val="0070C0"/>
                        </a:solidFill>
                        <a:latin typeface="Cambria Math" panose="02040503050406030204" pitchFamily="18" charset="0"/>
                      </a:rPr>
                      <m:t>𝒇</m:t>
                    </m:r>
                    <m:d>
                      <m:dPr>
                        <m:ctrlPr>
                          <a:rPr lang="ar-AE" sz="2400" b="1" i="1">
                            <a:solidFill>
                              <a:srgbClr val="0070C0"/>
                            </a:solidFill>
                            <a:latin typeface="Cambria Math" panose="02040503050406030204" pitchFamily="18" charset="0"/>
                          </a:rPr>
                        </m:ctrlPr>
                      </m:dPr>
                      <m:e>
                        <m:r>
                          <a:rPr lang="ar-AE" sz="2400" b="1" i="1">
                            <a:solidFill>
                              <a:srgbClr val="0070C0"/>
                            </a:solidFill>
                            <a:latin typeface="Cambria Math" panose="02040503050406030204" pitchFamily="18" charset="0"/>
                          </a:rPr>
                          <m:t>𝒙</m:t>
                        </m:r>
                      </m:e>
                    </m:d>
                    <m:r>
                      <a:rPr lang="ar-AE" sz="2400" b="1" i="0">
                        <a:solidFill>
                          <a:srgbClr val="0070C0"/>
                        </a:solidFill>
                        <a:latin typeface="Cambria Math" panose="02040503050406030204" pitchFamily="18" charset="0"/>
                      </a:rPr>
                      <m:t>=</m:t>
                    </m:r>
                    <m:r>
                      <a:rPr lang="ar-AE" sz="2400" b="1" i="1">
                        <a:solidFill>
                          <a:srgbClr val="0070C0"/>
                        </a:solidFill>
                        <a:latin typeface="Cambria Math" panose="02040503050406030204" pitchFamily="18" charset="0"/>
                      </a:rPr>
                      <m:t>𝒂</m:t>
                    </m:r>
                    <m:sSup>
                      <m:sSupPr>
                        <m:ctrlPr>
                          <a:rPr lang="ar-AE" sz="2400" b="1" i="1">
                            <a:solidFill>
                              <a:srgbClr val="0070C0"/>
                            </a:solidFill>
                            <a:latin typeface="Cambria Math" panose="02040503050406030204" pitchFamily="18" charset="0"/>
                          </a:rPr>
                        </m:ctrlPr>
                      </m:sSupPr>
                      <m:e>
                        <m:r>
                          <a:rPr lang="ar-AE" sz="2400" b="1" i="1">
                            <a:solidFill>
                              <a:srgbClr val="0070C0"/>
                            </a:solidFill>
                            <a:latin typeface="Cambria Math" panose="02040503050406030204" pitchFamily="18" charset="0"/>
                          </a:rPr>
                          <m:t>𝒙</m:t>
                        </m:r>
                      </m:e>
                      <m:sup>
                        <m:r>
                          <a:rPr lang="ar-AE" sz="2400" b="1" i="0">
                            <a:solidFill>
                              <a:srgbClr val="0070C0"/>
                            </a:solidFill>
                            <a:latin typeface="Cambria Math" panose="02040503050406030204" pitchFamily="18" charset="0"/>
                          </a:rPr>
                          <m:t>𝟐</m:t>
                        </m:r>
                      </m:sup>
                    </m:sSup>
                    <m:r>
                      <a:rPr lang="ar-AE" sz="2400" b="1" i="0">
                        <a:solidFill>
                          <a:srgbClr val="0070C0"/>
                        </a:solidFill>
                        <a:latin typeface="Cambria Math" panose="02040503050406030204" pitchFamily="18" charset="0"/>
                      </a:rPr>
                      <m:t>+</m:t>
                    </m:r>
                    <m:r>
                      <a:rPr lang="ar-AE" sz="2400" b="1" i="1">
                        <a:solidFill>
                          <a:srgbClr val="0070C0"/>
                        </a:solidFill>
                        <a:latin typeface="Cambria Math" panose="02040503050406030204" pitchFamily="18" charset="0"/>
                      </a:rPr>
                      <m:t>𝒃𝒙</m:t>
                    </m:r>
                    <m:r>
                      <a:rPr lang="ar-AE" sz="2400" b="1" i="0">
                        <a:solidFill>
                          <a:srgbClr val="0070C0"/>
                        </a:solidFill>
                        <a:latin typeface="Cambria Math" panose="02040503050406030204" pitchFamily="18" charset="0"/>
                      </a:rPr>
                      <m:t>+</m:t>
                    </m:r>
                    <m:r>
                      <a:rPr lang="ar-AE" sz="2400" b="1" i="1">
                        <a:solidFill>
                          <a:srgbClr val="0070C0"/>
                        </a:solidFill>
                        <a:latin typeface="Cambria Math" panose="02040503050406030204" pitchFamily="18" charset="0"/>
                      </a:rPr>
                      <m:t>𝒄</m:t>
                    </m:r>
                  </m:oMath>
                </a14:m>
                <a:r>
                  <a:rPr lang="ar-AE" sz="2400" b="1" i="0" dirty="0">
                    <a:solidFill>
                      <a:srgbClr val="0070C0"/>
                    </a:solidFill>
                    <a:effectLst/>
                    <a:latin typeface="Montserrat" panose="00000500000000000000" pitchFamily="2" charset="0"/>
                  </a:rPr>
                  <a:t> ,</a:t>
                </a:r>
                <a:r>
                  <a:rPr lang="ar-AE" sz="2400" b="0" i="0" dirty="0">
                    <a:solidFill>
                      <a:srgbClr val="0070C0"/>
                    </a:solidFill>
                    <a:effectLst/>
                    <a:latin typeface="Montserrat" panose="00000500000000000000" pitchFamily="2" charset="0"/>
                  </a:rPr>
                  <a:t> </a:t>
                </a:r>
                <a:r>
                  <a:rPr lang="en-US" sz="2400" b="0" i="0" dirty="0">
                    <a:solidFill>
                      <a:srgbClr val="0070C0"/>
                    </a:solidFill>
                    <a:effectLst/>
                    <a:latin typeface="Montserrat" panose="00000500000000000000" pitchFamily="2" charset="0"/>
                  </a:rPr>
                  <a:t>son </a:t>
                </a:r>
                <a:r>
                  <a:rPr lang="en-US" sz="2400" b="0" i="0" dirty="0" err="1">
                    <a:solidFill>
                      <a:srgbClr val="0070C0"/>
                    </a:solidFill>
                    <a:effectLst/>
                    <a:latin typeface="Montserrat" panose="00000500000000000000" pitchFamily="2" charset="0"/>
                  </a:rPr>
                  <a:t>útiles</a:t>
                </a:r>
                <a:r>
                  <a:rPr lang="en-US" sz="2400" b="0" i="0" dirty="0">
                    <a:solidFill>
                      <a:srgbClr val="0070C0"/>
                    </a:solidFill>
                    <a:effectLst/>
                    <a:latin typeface="Montserrat" panose="00000500000000000000" pitchFamily="2" charset="0"/>
                  </a:rPr>
                  <a:t> para </a:t>
                </a:r>
                <a:r>
                  <a:rPr lang="en-US" sz="2400" b="0" i="0" dirty="0" err="1">
                    <a:solidFill>
                      <a:srgbClr val="0070C0"/>
                    </a:solidFill>
                    <a:effectLst/>
                    <a:latin typeface="Montserrat" panose="00000500000000000000" pitchFamily="2" charset="0"/>
                  </a:rPr>
                  <a:t>representar</a:t>
                </a:r>
                <a:r>
                  <a:rPr lang="en-US" sz="2400" b="0" i="0" dirty="0">
                    <a:solidFill>
                      <a:srgbClr val="0070C0"/>
                    </a:solidFill>
                    <a:effectLst/>
                    <a:latin typeface="Montserrat" panose="00000500000000000000" pitchFamily="2" charset="0"/>
                  </a:rPr>
                  <a:t> </a:t>
                </a:r>
                <a:r>
                  <a:rPr lang="en-US" sz="2400" b="1" i="0" dirty="0" err="1">
                    <a:solidFill>
                      <a:srgbClr val="0070C0"/>
                    </a:solidFill>
                    <a:effectLst/>
                    <a:latin typeface="Montserrat" panose="00000500000000000000" pitchFamily="2" charset="0"/>
                  </a:rPr>
                  <a:t>fenómenos</a:t>
                </a:r>
                <a:r>
                  <a:rPr lang="en-US" sz="2400" b="1" i="0" dirty="0">
                    <a:solidFill>
                      <a:srgbClr val="0070C0"/>
                    </a:solidFill>
                    <a:effectLst/>
                    <a:latin typeface="Montserrat" panose="00000500000000000000" pitchFamily="2" charset="0"/>
                  </a:rPr>
                  <a:t> con </a:t>
                </a:r>
                <a:r>
                  <a:rPr lang="en-US" sz="2400" b="1" i="0" dirty="0" err="1">
                    <a:solidFill>
                      <a:srgbClr val="0070C0"/>
                    </a:solidFill>
                    <a:effectLst/>
                    <a:latin typeface="Montserrat" panose="00000500000000000000" pitchFamily="2" charset="0"/>
                  </a:rPr>
                  <a:t>crecimiento</a:t>
                </a:r>
                <a:r>
                  <a:rPr lang="en-US" sz="2400" b="1" i="0" dirty="0">
                    <a:solidFill>
                      <a:srgbClr val="0070C0"/>
                    </a:solidFill>
                    <a:effectLst/>
                    <a:latin typeface="Montserrat" panose="00000500000000000000" pitchFamily="2" charset="0"/>
                  </a:rPr>
                  <a:t> o </a:t>
                </a:r>
                <a:r>
                  <a:rPr lang="en-US" sz="2400" b="1" i="0" dirty="0" err="1">
                    <a:solidFill>
                      <a:srgbClr val="0070C0"/>
                    </a:solidFill>
                    <a:effectLst/>
                    <a:latin typeface="Montserrat" panose="00000500000000000000" pitchFamily="2" charset="0"/>
                  </a:rPr>
                  <a:t>decrecimiento</a:t>
                </a:r>
                <a:r>
                  <a:rPr lang="en-US" sz="2400" b="1" i="0" dirty="0">
                    <a:solidFill>
                      <a:srgbClr val="0070C0"/>
                    </a:solidFill>
                    <a:effectLst/>
                    <a:latin typeface="Montserrat" panose="00000500000000000000" pitchFamily="2" charset="0"/>
                  </a:rPr>
                  <a:t> </a:t>
                </a:r>
                <a:r>
                  <a:rPr lang="en-US" sz="2400" b="1" i="0" dirty="0" err="1">
                    <a:solidFill>
                      <a:srgbClr val="0070C0"/>
                    </a:solidFill>
                    <a:effectLst/>
                    <a:latin typeface="Montserrat" panose="00000500000000000000" pitchFamily="2" charset="0"/>
                  </a:rPr>
                  <a:t>acelerado</a:t>
                </a:r>
                <a:r>
                  <a:rPr lang="en-US" sz="2400" b="0" i="0" dirty="0">
                    <a:solidFill>
                      <a:srgbClr val="0070C0"/>
                    </a:solidFill>
                    <a:effectLst/>
                    <a:latin typeface="Montserrat" panose="00000500000000000000" pitchFamily="2" charset="0"/>
                  </a:rPr>
                  <a:t>, </a:t>
                </a:r>
                <a:r>
                  <a:rPr lang="en-US" sz="2400" b="0" i="0" dirty="0" err="1">
                    <a:solidFill>
                      <a:srgbClr val="0070C0"/>
                    </a:solidFill>
                    <a:effectLst/>
                    <a:latin typeface="Montserrat" panose="00000500000000000000" pitchFamily="2" charset="0"/>
                  </a:rPr>
                  <a:t>como</a:t>
                </a:r>
                <a:r>
                  <a:rPr lang="en-US" sz="2400" b="0" i="0" dirty="0">
                    <a:solidFill>
                      <a:srgbClr val="0070C0"/>
                    </a:solidFill>
                    <a:effectLst/>
                    <a:latin typeface="Montserrat" panose="00000500000000000000" pitchFamily="2" charset="0"/>
                  </a:rPr>
                  <a:t> la </a:t>
                </a:r>
                <a:r>
                  <a:rPr lang="en-US" sz="2400" b="0" i="0" dirty="0" err="1">
                    <a:solidFill>
                      <a:srgbClr val="0070C0"/>
                    </a:solidFill>
                    <a:effectLst/>
                    <a:latin typeface="Montserrat" panose="00000500000000000000" pitchFamily="2" charset="0"/>
                  </a:rPr>
                  <a:t>maximización</a:t>
                </a:r>
                <a:r>
                  <a:rPr lang="en-US" sz="2400" b="0" i="0" dirty="0">
                    <a:solidFill>
                      <a:srgbClr val="0070C0"/>
                    </a:solidFill>
                    <a:effectLst/>
                    <a:latin typeface="Montserrat" panose="00000500000000000000" pitchFamily="2" charset="0"/>
                  </a:rPr>
                  <a:t> de </a:t>
                </a:r>
                <a:r>
                  <a:rPr lang="en-US" sz="2400" b="0" i="0" dirty="0" err="1">
                    <a:solidFill>
                      <a:srgbClr val="0070C0"/>
                    </a:solidFill>
                    <a:effectLst/>
                    <a:latin typeface="Montserrat" panose="00000500000000000000" pitchFamily="2" charset="0"/>
                  </a:rPr>
                  <a:t>ingresos</a:t>
                </a:r>
                <a:r>
                  <a:rPr lang="en-US" sz="2400" b="0" i="0" dirty="0">
                    <a:solidFill>
                      <a:srgbClr val="0070C0"/>
                    </a:solidFill>
                    <a:effectLst/>
                    <a:latin typeface="Montserrat" panose="00000500000000000000" pitchFamily="2" charset="0"/>
                  </a:rPr>
                  <a:t> o la </a:t>
                </a:r>
                <a:r>
                  <a:rPr lang="en-US" sz="2400" b="0" i="0" dirty="0" err="1">
                    <a:solidFill>
                      <a:srgbClr val="0070C0"/>
                    </a:solidFill>
                    <a:effectLst/>
                    <a:latin typeface="Montserrat" panose="00000500000000000000" pitchFamily="2" charset="0"/>
                  </a:rPr>
                  <a:t>minimización</a:t>
                </a:r>
                <a:r>
                  <a:rPr lang="en-US" sz="2400" b="0" i="0" dirty="0">
                    <a:solidFill>
                      <a:srgbClr val="0070C0"/>
                    </a:solidFill>
                    <a:effectLst/>
                    <a:latin typeface="Montserrat" panose="00000500000000000000" pitchFamily="2" charset="0"/>
                  </a:rPr>
                  <a:t> de </a:t>
                </a:r>
                <a:r>
                  <a:rPr lang="en-US" sz="2400" b="0" i="0" dirty="0" err="1">
                    <a:solidFill>
                      <a:srgbClr val="0070C0"/>
                    </a:solidFill>
                    <a:effectLst/>
                    <a:latin typeface="Montserrat" panose="00000500000000000000" pitchFamily="2" charset="0"/>
                  </a:rPr>
                  <a:t>costos</a:t>
                </a:r>
                <a:r>
                  <a:rPr lang="en-US" sz="2400" b="0" i="0" dirty="0">
                    <a:solidFill>
                      <a:srgbClr val="0070C0"/>
                    </a:solidFill>
                    <a:effectLst/>
                    <a:latin typeface="Montserrat" panose="00000500000000000000" pitchFamily="2" charset="0"/>
                  </a:rPr>
                  <a:t>.</a:t>
                </a:r>
              </a:p>
            </p:txBody>
          </p:sp>
        </mc:Choice>
        <mc:Fallback xmlns="">
          <p:sp>
            <p:nvSpPr>
              <p:cNvPr id="5" name="TextBox 4">
                <a:extLst>
                  <a:ext uri="{FF2B5EF4-FFF2-40B4-BE49-F238E27FC236}">
                    <a16:creationId xmlns:a16="http://schemas.microsoft.com/office/drawing/2014/main" id="{C70535D4-AD41-C4E9-A599-088893C46D5A}"/>
                  </a:ext>
                </a:extLst>
              </p:cNvPr>
              <p:cNvSpPr txBox="1">
                <a:spLocks noRot="1" noChangeAspect="1" noMove="1" noResize="1" noEditPoints="1" noAdjustHandles="1" noChangeArrowheads="1" noChangeShapeType="1" noTextEdit="1"/>
              </p:cNvSpPr>
              <p:nvPr/>
            </p:nvSpPr>
            <p:spPr>
              <a:xfrm>
                <a:off x="457200" y="1066800"/>
                <a:ext cx="8305800" cy="1938992"/>
              </a:xfrm>
              <a:prstGeom prst="rect">
                <a:avLst/>
              </a:prstGeom>
              <a:blipFill>
                <a:blip r:embed="rId3"/>
                <a:stretch>
                  <a:fillRect l="-1026" t="-1875" r="-952" b="-6563"/>
                </a:stretch>
              </a:blipFill>
              <a:ln>
                <a:solidFill>
                  <a:schemeClr val="accent1"/>
                </a:solidFill>
              </a:ln>
            </p:spPr>
            <p:txBody>
              <a:bodyPr/>
              <a:lstStyle/>
              <a:p>
                <a:r>
                  <a:rPr lang="en-US">
                    <a:noFill/>
                  </a:rPr>
                  <a:t> </a:t>
                </a:r>
              </a:p>
            </p:txBody>
          </p:sp>
        </mc:Fallback>
      </mc:AlternateContent>
      <p:pic>
        <p:nvPicPr>
          <p:cNvPr id="1026" name="Picture 2" descr="figure_name">
            <a:extLst>
              <a:ext uri="{FF2B5EF4-FFF2-40B4-BE49-F238E27FC236}">
                <a16:creationId xmlns:a16="http://schemas.microsoft.com/office/drawing/2014/main" id="{01579479-15C5-774F-E619-DB6D5ABDC72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1464" t="22541" b="49062"/>
          <a:stretch>
            <a:fillRect/>
          </a:stretch>
        </p:blipFill>
        <p:spPr bwMode="auto">
          <a:xfrm>
            <a:off x="3581400" y="3429000"/>
            <a:ext cx="2695575" cy="32568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2A18180-646C-9F00-ADB9-1D8FB0165584}"/>
              </a:ext>
            </a:extLst>
          </p:cNvPr>
          <p:cNvSpPr txBox="1"/>
          <p:nvPr/>
        </p:nvSpPr>
        <p:spPr>
          <a:xfrm>
            <a:off x="3025775" y="377783"/>
            <a:ext cx="3679825" cy="461665"/>
          </a:xfrm>
          <a:prstGeom prst="rect">
            <a:avLst/>
          </a:prstGeom>
          <a:noFill/>
        </p:spPr>
        <p:txBody>
          <a:bodyPr wrap="square">
            <a:spAutoFit/>
          </a:bodyPr>
          <a:lstStyle/>
          <a:p>
            <a:pPr algn="just"/>
            <a:r>
              <a:rPr lang="en-US" sz="2400" b="1" dirty="0">
                <a:solidFill>
                  <a:srgbClr val="C00000"/>
                </a:solidFill>
                <a:latin typeface="Comic Sans MS" panose="030F0702030302020204" pitchFamily="66" charset="0"/>
                <a:cs typeface="Arial" panose="020B0604020202020204" pitchFamily="34" charset="0"/>
              </a:rPr>
              <a:t>TIPO DE FUNCIONES</a:t>
            </a:r>
          </a:p>
        </p:txBody>
      </p:sp>
    </p:spTree>
    <p:extLst>
      <p:ext uri="{BB962C8B-B14F-4D97-AF65-F5344CB8AC3E}">
        <p14:creationId xmlns:p14="http://schemas.microsoft.com/office/powerpoint/2010/main" val="29337470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075C7-A272-A30F-46EF-A725A0F03270}"/>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ABBE1542-881C-F555-A908-7F8FA3272D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2286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B98732F1-A503-D8EA-A319-2EF7E86B9071}"/>
              </a:ext>
            </a:extLst>
          </p:cNvPr>
          <p:cNvSpPr txBox="1"/>
          <p:nvPr/>
        </p:nvSpPr>
        <p:spPr>
          <a:xfrm>
            <a:off x="533400" y="1828800"/>
            <a:ext cx="7543801" cy="3416320"/>
          </a:xfrm>
          <a:prstGeom prst="rect">
            <a:avLst/>
          </a:prstGeom>
          <a:solidFill>
            <a:schemeClr val="accent1">
              <a:lumMod val="20000"/>
              <a:lumOff val="80000"/>
            </a:schemeClr>
          </a:solidFill>
          <a:ln>
            <a:solidFill>
              <a:srgbClr val="0070C0"/>
            </a:solidFill>
          </a:ln>
        </p:spPr>
        <p:txBody>
          <a:bodyPr wrap="square">
            <a:spAutoFit/>
          </a:bodyPr>
          <a:lstStyle/>
          <a:p>
            <a:r>
              <a:rPr lang="es-EC" sz="2400" b="0" i="0" dirty="0">
                <a:solidFill>
                  <a:srgbClr val="002060"/>
                </a:solidFill>
                <a:effectLst/>
                <a:latin typeface="Montserrat" panose="00000500000000000000" pitchFamily="2" charset="0"/>
              </a:rPr>
              <a:t>En </a:t>
            </a:r>
            <a:r>
              <a:rPr lang="es-EC" sz="2400" b="1" i="0" dirty="0">
                <a:solidFill>
                  <a:srgbClr val="002060"/>
                </a:solidFill>
                <a:effectLst/>
                <a:latin typeface="Montserrat" panose="00000500000000000000" pitchFamily="2" charset="0"/>
              </a:rPr>
              <a:t>modelos de optimización</a:t>
            </a:r>
            <a:r>
              <a:rPr lang="es-EC" sz="2400" b="0" i="0" dirty="0">
                <a:solidFill>
                  <a:srgbClr val="002060"/>
                </a:solidFill>
                <a:effectLst/>
                <a:latin typeface="Montserrat" panose="00000500000000000000" pitchFamily="2" charset="0"/>
              </a:rPr>
              <a:t>, el </a:t>
            </a:r>
            <a:r>
              <a:rPr lang="es-EC" sz="2400" b="1" i="0" dirty="0">
                <a:solidFill>
                  <a:srgbClr val="002060"/>
                </a:solidFill>
                <a:effectLst/>
                <a:latin typeface="Montserrat" panose="00000500000000000000" pitchFamily="2" charset="0"/>
              </a:rPr>
              <a:t>crecimiento</a:t>
            </a:r>
            <a:r>
              <a:rPr lang="es-EC" sz="2400" b="0" i="0" dirty="0">
                <a:solidFill>
                  <a:srgbClr val="002060"/>
                </a:solidFill>
                <a:effectLst/>
                <a:latin typeface="Montserrat" panose="00000500000000000000" pitchFamily="2" charset="0"/>
              </a:rPr>
              <a:t> se vincula con funciones objetivo que </a:t>
            </a:r>
            <a:r>
              <a:rPr lang="es-EC" sz="2400" b="1" i="0" dirty="0">
                <a:solidFill>
                  <a:srgbClr val="002060"/>
                </a:solidFill>
                <a:effectLst/>
                <a:latin typeface="Montserrat" panose="00000500000000000000" pitchFamily="2" charset="0"/>
              </a:rPr>
              <a:t>buscan maximizar resultados</a:t>
            </a:r>
            <a:r>
              <a:rPr lang="es-EC" sz="2400" b="0" i="0" dirty="0">
                <a:solidFill>
                  <a:srgbClr val="002060"/>
                </a:solidFill>
                <a:effectLst/>
                <a:latin typeface="Montserrat" panose="00000500000000000000" pitchFamily="2" charset="0"/>
              </a:rPr>
              <a:t> (beneficio, producción, rendimiento) o </a:t>
            </a:r>
          </a:p>
          <a:p>
            <a:endParaRPr lang="es-EC" sz="2400" dirty="0">
              <a:solidFill>
                <a:srgbClr val="002060"/>
              </a:solidFill>
              <a:latin typeface="Montserrat" panose="00000500000000000000" pitchFamily="2" charset="0"/>
            </a:endParaRPr>
          </a:p>
          <a:p>
            <a:r>
              <a:rPr lang="es-EC" sz="2400" b="1" i="0" dirty="0">
                <a:solidFill>
                  <a:srgbClr val="002060"/>
                </a:solidFill>
                <a:effectLst/>
                <a:latin typeface="Montserrat" panose="00000500000000000000" pitchFamily="2" charset="0"/>
              </a:rPr>
              <a:t>minimizar costos</a:t>
            </a:r>
            <a:r>
              <a:rPr lang="es-EC" sz="2400" b="0" i="0" dirty="0">
                <a:solidFill>
                  <a:srgbClr val="002060"/>
                </a:solidFill>
                <a:effectLst/>
                <a:latin typeface="Montserrat" panose="00000500000000000000" pitchFamily="2" charset="0"/>
              </a:rPr>
              <a:t>, mientras que la </a:t>
            </a:r>
            <a:r>
              <a:rPr lang="es-EC" sz="2400" b="1" i="0" dirty="0">
                <a:solidFill>
                  <a:srgbClr val="002060"/>
                </a:solidFill>
                <a:effectLst/>
                <a:latin typeface="Montserrat" panose="00000500000000000000" pitchFamily="2" charset="0"/>
              </a:rPr>
              <a:t>causalidad</a:t>
            </a:r>
            <a:r>
              <a:rPr lang="es-EC" sz="2400" b="0" i="0" dirty="0">
                <a:solidFill>
                  <a:srgbClr val="002060"/>
                </a:solidFill>
                <a:effectLst/>
                <a:latin typeface="Montserrat" panose="00000500000000000000" pitchFamily="2" charset="0"/>
              </a:rPr>
              <a:t> permite </a:t>
            </a:r>
            <a:r>
              <a:rPr lang="es-EC" sz="2400" b="1" i="0" dirty="0">
                <a:solidFill>
                  <a:srgbClr val="002060"/>
                </a:solidFill>
                <a:effectLst/>
                <a:latin typeface="Montserrat" panose="00000500000000000000" pitchFamily="2" charset="0"/>
              </a:rPr>
              <a:t>identificar qué variables deben controlarse o modificarse </a:t>
            </a:r>
            <a:r>
              <a:rPr lang="es-EC" sz="2400" b="0" i="0" dirty="0">
                <a:solidFill>
                  <a:srgbClr val="002060"/>
                </a:solidFill>
                <a:effectLst/>
                <a:latin typeface="Montserrat" panose="00000500000000000000" pitchFamily="2" charset="0"/>
              </a:rPr>
              <a:t>para alcanzar dichos objetivos.</a:t>
            </a:r>
            <a:endParaRPr lang="en-US" sz="2400" dirty="0">
              <a:solidFill>
                <a:srgbClr val="002060"/>
              </a:solidFill>
            </a:endParaRPr>
          </a:p>
        </p:txBody>
      </p:sp>
    </p:spTree>
    <p:extLst>
      <p:ext uri="{BB962C8B-B14F-4D97-AF65-F5344CB8AC3E}">
        <p14:creationId xmlns:p14="http://schemas.microsoft.com/office/powerpoint/2010/main" val="14242317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99A8A-8ABC-EBE1-2C7E-EB22334B9610}"/>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30E1512A-0CDA-B20F-24CA-2259716BC5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0"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C6C2F07-B4FB-93CC-7F60-1BA3751E1366}"/>
              </a:ext>
            </a:extLst>
          </p:cNvPr>
          <p:cNvSpPr txBox="1"/>
          <p:nvPr/>
        </p:nvSpPr>
        <p:spPr>
          <a:xfrm>
            <a:off x="457200" y="162560"/>
            <a:ext cx="7772400" cy="4962897"/>
          </a:xfrm>
          <a:prstGeom prst="rect">
            <a:avLst/>
          </a:prstGeom>
          <a:noFill/>
          <a:ln>
            <a:solidFill>
              <a:schemeClr val="tx1">
                <a:lumMod val="50000"/>
                <a:lumOff val="50000"/>
              </a:schemeClr>
            </a:solidFill>
          </a:ln>
        </p:spPr>
        <p:txBody>
          <a:bodyPr wrap="square">
            <a:spAutoFit/>
          </a:bodyPr>
          <a:lstStyle/>
          <a:p>
            <a:pPr algn="l">
              <a:spcAft>
                <a:spcPts val="1500"/>
              </a:spcAft>
              <a:buNone/>
            </a:pPr>
            <a:r>
              <a:rPr lang="es-EC" sz="2400" b="1" i="0" dirty="0">
                <a:solidFill>
                  <a:srgbClr val="1D2125"/>
                </a:solidFill>
                <a:effectLst/>
                <a:latin typeface="Montserrat" panose="00000500000000000000" pitchFamily="2" charset="0"/>
              </a:rPr>
              <a:t>Aplicaciones Prácticas</a:t>
            </a:r>
          </a:p>
          <a:p>
            <a:pPr algn="l">
              <a:buFont typeface="Arial" panose="020B0604020202020204" pitchFamily="34" charset="0"/>
              <a:buChar char="•"/>
            </a:pPr>
            <a:r>
              <a:rPr lang="es-EC" sz="2000" b="1" i="0" dirty="0">
                <a:solidFill>
                  <a:srgbClr val="000000"/>
                </a:solidFill>
                <a:effectLst/>
                <a:latin typeface="Montserrat" panose="00000500000000000000" pitchFamily="2" charset="0"/>
              </a:rPr>
              <a:t>Empresas: </a:t>
            </a:r>
            <a:r>
              <a:rPr lang="es-EC" sz="2000" b="0" i="0" dirty="0">
                <a:solidFill>
                  <a:srgbClr val="000000"/>
                </a:solidFill>
                <a:effectLst/>
                <a:latin typeface="Montserrat" panose="00000500000000000000" pitchFamily="2" charset="0"/>
              </a:rPr>
              <a:t>análisis de </a:t>
            </a:r>
            <a:r>
              <a:rPr lang="es-EC" sz="2000" b="1" i="0" dirty="0">
                <a:solidFill>
                  <a:srgbClr val="0070C0"/>
                </a:solidFill>
                <a:effectLst/>
                <a:latin typeface="Montserrat" panose="00000500000000000000" pitchFamily="2" charset="0"/>
              </a:rPr>
              <a:t>causalidad</a:t>
            </a:r>
            <a:r>
              <a:rPr lang="es-EC" sz="2000" b="0" i="0" dirty="0">
                <a:solidFill>
                  <a:srgbClr val="000000"/>
                </a:solidFill>
                <a:effectLst/>
                <a:latin typeface="Montserrat" panose="00000500000000000000" pitchFamily="2" charset="0"/>
              </a:rPr>
              <a:t> entre </a:t>
            </a:r>
            <a:r>
              <a:rPr lang="es-EC" sz="2000" b="0" i="0" u="sng" dirty="0">
                <a:solidFill>
                  <a:srgbClr val="000000"/>
                </a:solidFill>
                <a:effectLst/>
                <a:latin typeface="Montserrat" panose="00000500000000000000" pitchFamily="2" charset="0"/>
              </a:rPr>
              <a:t>gasto en marketing y crecimiento de ventas</a:t>
            </a:r>
            <a:r>
              <a:rPr lang="es-EC" sz="2000" b="0" i="0" dirty="0">
                <a:solidFill>
                  <a:srgbClr val="000000"/>
                </a:solidFill>
                <a:effectLst/>
                <a:latin typeface="Montserrat" panose="00000500000000000000" pitchFamily="2" charset="0"/>
              </a:rPr>
              <a:t>, o entre innovación tecnológica y productividad.</a:t>
            </a:r>
          </a:p>
          <a:p>
            <a:pPr algn="l">
              <a:buFont typeface="Arial" panose="020B0604020202020204" pitchFamily="34" charset="0"/>
              <a:buChar char="•"/>
            </a:pPr>
            <a:endParaRPr lang="es-EC" sz="2000" b="0" i="0" dirty="0">
              <a:solidFill>
                <a:srgbClr val="000000"/>
              </a:solidFill>
              <a:effectLst/>
              <a:latin typeface="Montserrat" panose="00000500000000000000" pitchFamily="2" charset="0"/>
            </a:endParaRPr>
          </a:p>
          <a:p>
            <a:pPr algn="l">
              <a:buFont typeface="Arial" panose="020B0604020202020204" pitchFamily="34" charset="0"/>
              <a:buChar char="•"/>
            </a:pPr>
            <a:r>
              <a:rPr lang="es-EC" sz="2000" b="1" i="0" dirty="0">
                <a:solidFill>
                  <a:srgbClr val="000000"/>
                </a:solidFill>
                <a:effectLst/>
                <a:latin typeface="Montserrat" panose="00000500000000000000" pitchFamily="2" charset="0"/>
              </a:rPr>
              <a:t>Economía pública</a:t>
            </a:r>
            <a:r>
              <a:rPr lang="es-EC" sz="2000" b="0" i="0" dirty="0">
                <a:solidFill>
                  <a:srgbClr val="000000"/>
                </a:solidFill>
                <a:effectLst/>
                <a:latin typeface="Montserrat" panose="00000500000000000000" pitchFamily="2" charset="0"/>
              </a:rPr>
              <a:t>: estudios sobre </a:t>
            </a:r>
            <a:r>
              <a:rPr lang="es-EC" sz="2000" b="1" i="0" dirty="0">
                <a:solidFill>
                  <a:srgbClr val="0070C0"/>
                </a:solidFill>
                <a:effectLst/>
                <a:latin typeface="Montserrat" panose="00000500000000000000" pitchFamily="2" charset="0"/>
              </a:rPr>
              <a:t>causalidad</a:t>
            </a:r>
            <a:r>
              <a:rPr lang="es-EC" sz="2000" b="0" i="0" dirty="0">
                <a:solidFill>
                  <a:srgbClr val="000000"/>
                </a:solidFill>
                <a:effectLst/>
                <a:latin typeface="Montserrat" panose="00000500000000000000" pitchFamily="2" charset="0"/>
              </a:rPr>
              <a:t> </a:t>
            </a:r>
            <a:r>
              <a:rPr lang="es-EC" sz="2000" b="0" i="0" u="sng" dirty="0">
                <a:solidFill>
                  <a:srgbClr val="000000"/>
                </a:solidFill>
                <a:effectLst/>
                <a:latin typeface="Montserrat" panose="00000500000000000000" pitchFamily="2" charset="0"/>
              </a:rPr>
              <a:t>entre inversión en infraestructura y crecimiento del PIB regional.</a:t>
            </a:r>
          </a:p>
          <a:p>
            <a:pPr algn="l">
              <a:buFont typeface="Arial" panose="020B0604020202020204" pitchFamily="34" charset="0"/>
              <a:buChar char="•"/>
            </a:pPr>
            <a:endParaRPr lang="es-EC" sz="2000" b="0" i="0" dirty="0">
              <a:solidFill>
                <a:srgbClr val="000000"/>
              </a:solidFill>
              <a:effectLst/>
              <a:latin typeface="Montserrat" panose="00000500000000000000" pitchFamily="2" charset="0"/>
            </a:endParaRPr>
          </a:p>
          <a:p>
            <a:pPr algn="l">
              <a:buFont typeface="Arial" panose="020B0604020202020204" pitchFamily="34" charset="0"/>
              <a:buChar char="•"/>
            </a:pPr>
            <a:r>
              <a:rPr lang="es-EC" sz="2000" b="1" i="0" dirty="0">
                <a:solidFill>
                  <a:srgbClr val="000000"/>
                </a:solidFill>
                <a:effectLst/>
                <a:latin typeface="Montserrat" panose="00000500000000000000" pitchFamily="2" charset="0"/>
              </a:rPr>
              <a:t>Finanzas:</a:t>
            </a:r>
            <a:r>
              <a:rPr lang="es-EC" sz="2000" b="0" i="0" dirty="0">
                <a:solidFill>
                  <a:srgbClr val="000000"/>
                </a:solidFill>
                <a:effectLst/>
                <a:latin typeface="Montserrat" panose="00000500000000000000" pitchFamily="2" charset="0"/>
              </a:rPr>
              <a:t> relación </a:t>
            </a:r>
            <a:r>
              <a:rPr lang="es-EC" sz="2000" b="1" i="0" dirty="0">
                <a:solidFill>
                  <a:srgbClr val="0070C0"/>
                </a:solidFill>
                <a:effectLst/>
                <a:latin typeface="Montserrat" panose="00000500000000000000" pitchFamily="2" charset="0"/>
              </a:rPr>
              <a:t>causal</a:t>
            </a:r>
            <a:r>
              <a:rPr lang="es-EC" sz="2000" b="0" i="0" dirty="0">
                <a:solidFill>
                  <a:srgbClr val="000000"/>
                </a:solidFill>
                <a:effectLst/>
                <a:latin typeface="Montserrat" panose="00000500000000000000" pitchFamily="2" charset="0"/>
              </a:rPr>
              <a:t> entre </a:t>
            </a:r>
            <a:r>
              <a:rPr lang="es-EC" sz="2000" b="0" i="0" u="sng" dirty="0">
                <a:solidFill>
                  <a:srgbClr val="000000"/>
                </a:solidFill>
                <a:effectLst/>
                <a:latin typeface="Montserrat" panose="00000500000000000000" pitchFamily="2" charset="0"/>
              </a:rPr>
              <a:t>política monetaria y crecimiento del crédito o del valor de los activos.</a:t>
            </a:r>
          </a:p>
          <a:p>
            <a:pPr algn="l">
              <a:buFont typeface="Arial" panose="020B0604020202020204" pitchFamily="34" charset="0"/>
              <a:buChar char="•"/>
            </a:pPr>
            <a:endParaRPr lang="es-EC" sz="2000" b="0" i="0" dirty="0">
              <a:solidFill>
                <a:srgbClr val="000000"/>
              </a:solidFill>
              <a:effectLst/>
              <a:latin typeface="Montserrat" panose="00000500000000000000" pitchFamily="2" charset="0"/>
            </a:endParaRPr>
          </a:p>
          <a:p>
            <a:pPr algn="l">
              <a:buFont typeface="Arial" panose="020B0604020202020204" pitchFamily="34" charset="0"/>
              <a:buChar char="•"/>
            </a:pPr>
            <a:r>
              <a:rPr lang="es-EC" sz="2000" b="1" i="0" dirty="0">
                <a:solidFill>
                  <a:srgbClr val="000000"/>
                </a:solidFill>
                <a:effectLst/>
                <a:latin typeface="Montserrat" panose="00000500000000000000" pitchFamily="2" charset="0"/>
              </a:rPr>
              <a:t>Administración estratégica</a:t>
            </a:r>
            <a:r>
              <a:rPr lang="es-EC" sz="2000" b="0" i="0" dirty="0">
                <a:solidFill>
                  <a:srgbClr val="000000"/>
                </a:solidFill>
                <a:effectLst/>
                <a:latin typeface="Montserrat" panose="00000500000000000000" pitchFamily="2" charset="0"/>
              </a:rPr>
              <a:t>: modelos de optimización para </a:t>
            </a:r>
            <a:r>
              <a:rPr lang="es-EC" sz="2000" b="1" i="0" dirty="0">
                <a:solidFill>
                  <a:srgbClr val="0070C0"/>
                </a:solidFill>
                <a:effectLst/>
                <a:latin typeface="Montserrat" panose="00000500000000000000" pitchFamily="2" charset="0"/>
              </a:rPr>
              <a:t>identificar los factores causales </a:t>
            </a:r>
            <a:r>
              <a:rPr lang="es-EC" sz="2000" b="0" i="0" dirty="0">
                <a:solidFill>
                  <a:srgbClr val="000000"/>
                </a:solidFill>
                <a:effectLst/>
                <a:latin typeface="Montserrat" panose="00000500000000000000" pitchFamily="2" charset="0"/>
              </a:rPr>
              <a:t>que </a:t>
            </a:r>
            <a:r>
              <a:rPr lang="es-EC" sz="2000" b="0" i="0" u="sng" dirty="0">
                <a:solidFill>
                  <a:srgbClr val="000000"/>
                </a:solidFill>
                <a:effectLst/>
                <a:latin typeface="Montserrat" panose="00000500000000000000" pitchFamily="2" charset="0"/>
              </a:rPr>
              <a:t>maximizan el crecimiento empresarial sostenible</a:t>
            </a:r>
            <a:r>
              <a:rPr lang="es-EC" sz="2000" u="sng" dirty="0">
                <a:solidFill>
                  <a:srgbClr val="000000"/>
                </a:solidFill>
                <a:latin typeface="Montserrat" panose="00000500000000000000" pitchFamily="2" charset="0"/>
              </a:rPr>
              <a:t>.</a:t>
            </a:r>
            <a:endParaRPr lang="es-EC" sz="2000" dirty="0">
              <a:solidFill>
                <a:srgbClr val="000000"/>
              </a:solidFill>
              <a:latin typeface="Montserrat" panose="00000500000000000000" pitchFamily="2" charset="0"/>
            </a:endParaRPr>
          </a:p>
          <a:p>
            <a:pPr algn="l"/>
            <a:endParaRPr lang="es-EC" sz="2000" b="0" i="0" dirty="0">
              <a:solidFill>
                <a:srgbClr val="000000"/>
              </a:solidFill>
              <a:effectLst/>
              <a:latin typeface="Montserrat" panose="00000500000000000000" pitchFamily="2" charset="0"/>
            </a:endParaRPr>
          </a:p>
        </p:txBody>
      </p:sp>
      <p:sp>
        <p:nvSpPr>
          <p:cNvPr id="5" name="TextBox 4">
            <a:extLst>
              <a:ext uri="{FF2B5EF4-FFF2-40B4-BE49-F238E27FC236}">
                <a16:creationId xmlns:a16="http://schemas.microsoft.com/office/drawing/2014/main" id="{DD362F58-765F-3879-6F99-79D40A422DD5}"/>
              </a:ext>
            </a:extLst>
          </p:cNvPr>
          <p:cNvSpPr txBox="1"/>
          <p:nvPr/>
        </p:nvSpPr>
        <p:spPr>
          <a:xfrm>
            <a:off x="2057400" y="5410200"/>
            <a:ext cx="4572000" cy="1200329"/>
          </a:xfrm>
          <a:prstGeom prst="rect">
            <a:avLst/>
          </a:prstGeom>
          <a:solidFill>
            <a:schemeClr val="accent1">
              <a:lumMod val="20000"/>
              <a:lumOff val="80000"/>
            </a:schemeClr>
          </a:solidFill>
          <a:ln>
            <a:solidFill>
              <a:schemeClr val="tx1">
                <a:lumMod val="50000"/>
                <a:lumOff val="50000"/>
              </a:schemeClr>
            </a:solidFill>
          </a:ln>
        </p:spPr>
        <p:txBody>
          <a:bodyPr wrap="square">
            <a:spAutoFit/>
          </a:bodyPr>
          <a:lstStyle/>
          <a:p>
            <a:pPr>
              <a:buFont typeface="Arial" panose="020B0604020202020204" pitchFamily="34" charset="0"/>
              <a:buChar char="•"/>
            </a:pPr>
            <a:r>
              <a:rPr lang="es-EC" sz="1800" dirty="0">
                <a:solidFill>
                  <a:srgbClr val="7030A0"/>
                </a:solidFill>
              </a:rPr>
              <a:t>Mientras </a:t>
            </a:r>
            <a:r>
              <a:rPr lang="es-EC" sz="1800" b="1" dirty="0">
                <a:solidFill>
                  <a:srgbClr val="7030A0"/>
                </a:solidFill>
              </a:rPr>
              <a:t>el crecimiento mide lo que cambia</a:t>
            </a:r>
            <a:r>
              <a:rPr lang="es-EC" sz="1800" dirty="0">
                <a:solidFill>
                  <a:srgbClr val="7030A0"/>
                </a:solidFill>
              </a:rPr>
              <a:t>, </a:t>
            </a:r>
            <a:r>
              <a:rPr lang="es-EC" sz="1800" b="1" dirty="0">
                <a:solidFill>
                  <a:srgbClr val="7030A0"/>
                </a:solidFill>
              </a:rPr>
              <a:t>la causalidad explica por qué cambia</a:t>
            </a:r>
            <a:r>
              <a:rPr lang="es-EC" sz="1800" dirty="0">
                <a:solidFill>
                  <a:srgbClr val="7030A0"/>
                </a:solidFill>
              </a:rPr>
              <a:t>, y juntas facilitan la construcción de modelos predictivos y de decisión más precisos.</a:t>
            </a:r>
            <a:endParaRPr lang="es-EC" sz="1800" b="0" i="0" dirty="0">
              <a:solidFill>
                <a:srgbClr val="7030A0"/>
              </a:solidFill>
              <a:effectLst/>
              <a:latin typeface="Montserrat" panose="00000500000000000000" pitchFamily="2" charset="0"/>
            </a:endParaRPr>
          </a:p>
        </p:txBody>
      </p:sp>
    </p:spTree>
    <p:extLst>
      <p:ext uri="{BB962C8B-B14F-4D97-AF65-F5344CB8AC3E}">
        <p14:creationId xmlns:p14="http://schemas.microsoft.com/office/powerpoint/2010/main" val="58009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1000"/>
                                        <p:tgtEl>
                                          <p:spTgt spid="4">
                                            <p:txEl>
                                              <p:pRg st="3" end="3"/>
                                            </p:txEl>
                                          </p:spTgt>
                                        </p:tgtEl>
                                      </p:cBhvr>
                                    </p:animEffect>
                                    <p:anim calcmode="lin" valueType="num">
                                      <p:cBhvr>
                                        <p:cTn id="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
                                            <p:txEl>
                                              <p:pRg st="5" end="5"/>
                                            </p:txEl>
                                          </p:spTgt>
                                        </p:tgtEl>
                                        <p:attrNameLst>
                                          <p:attrName>style.visibility</p:attrName>
                                        </p:attrNameLst>
                                      </p:cBhvr>
                                      <p:to>
                                        <p:strVal val="visible"/>
                                      </p:to>
                                    </p:set>
                                    <p:animEffect transition="in" filter="circle(in)">
                                      <p:cBhvr>
                                        <p:cTn id="14" dur="2000"/>
                                        <p:tgtEl>
                                          <p:spTgt spid="4">
                                            <p:txEl>
                                              <p:pRg st="5" end="5"/>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animEffect transition="in" filter="fade">
                                      <p:cBhvr>
                                        <p:cTn id="19" dur="1000"/>
                                        <p:tgtEl>
                                          <p:spTgt spid="4">
                                            <p:txEl>
                                              <p:pRg st="7" end="7"/>
                                            </p:txEl>
                                          </p:spTgt>
                                        </p:tgtEl>
                                      </p:cBhvr>
                                    </p:animEffect>
                                    <p:anim calcmode="lin" valueType="num">
                                      <p:cBhvr>
                                        <p:cTn id="20"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0EA29-A5ED-F630-3556-2A47BBDA27DD}"/>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FEC3EC6D-A3E4-8327-016F-E4830D4531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7595EF5F-693F-9E07-FEFE-DD51B72A07BA}"/>
              </a:ext>
            </a:extLst>
          </p:cNvPr>
          <p:cNvSpPr txBox="1"/>
          <p:nvPr/>
        </p:nvSpPr>
        <p:spPr>
          <a:xfrm>
            <a:off x="490537" y="519906"/>
            <a:ext cx="7107238" cy="1846659"/>
          </a:xfrm>
          <a:prstGeom prst="rect">
            <a:avLst/>
          </a:prstGeom>
          <a:noFill/>
          <a:ln>
            <a:solidFill>
              <a:schemeClr val="tx1">
                <a:lumMod val="50000"/>
                <a:lumOff val="50000"/>
              </a:schemeClr>
            </a:solidFill>
          </a:ln>
        </p:spPr>
        <p:txBody>
          <a:bodyPr wrap="square">
            <a:spAutoFit/>
          </a:bodyPr>
          <a:lstStyle/>
          <a:p>
            <a:pPr algn="l">
              <a:buNone/>
            </a:pPr>
            <a:r>
              <a:rPr lang="es-EC" sz="2400" b="1" i="0" dirty="0">
                <a:solidFill>
                  <a:srgbClr val="0070C0"/>
                </a:solidFill>
                <a:effectLst/>
                <a:latin typeface="Montserrat" panose="00000500000000000000" pitchFamily="2" charset="0"/>
              </a:rPr>
              <a:t>Concavidad y convexidad en economía.</a:t>
            </a:r>
          </a:p>
          <a:p>
            <a:pPr algn="l">
              <a:buNone/>
            </a:pPr>
            <a:endParaRPr lang="es-EC" b="0" i="0" dirty="0">
              <a:solidFill>
                <a:srgbClr val="000000"/>
              </a:solidFill>
              <a:effectLst/>
              <a:latin typeface="Montserrat" panose="00000500000000000000" pitchFamily="2" charset="0"/>
            </a:endParaRPr>
          </a:p>
          <a:p>
            <a:pPr algn="l">
              <a:spcAft>
                <a:spcPts val="1500"/>
              </a:spcAft>
              <a:buNone/>
            </a:pPr>
            <a:r>
              <a:rPr lang="es-EC" sz="2400" b="0" i="0" dirty="0">
                <a:solidFill>
                  <a:srgbClr val="000000"/>
                </a:solidFill>
                <a:effectLst/>
                <a:latin typeface="Montserrat" panose="00000500000000000000" pitchFamily="2" charset="0"/>
              </a:rPr>
              <a:t>En economía, la </a:t>
            </a:r>
            <a:r>
              <a:rPr lang="es-EC" sz="2400" b="1" i="0" dirty="0">
                <a:solidFill>
                  <a:srgbClr val="0070C0"/>
                </a:solidFill>
                <a:effectLst/>
                <a:latin typeface="Montserrat" panose="00000500000000000000" pitchFamily="2" charset="0"/>
              </a:rPr>
              <a:t>concavidad</a:t>
            </a:r>
            <a:r>
              <a:rPr lang="es-EC" sz="2400" b="0" i="0" dirty="0">
                <a:solidFill>
                  <a:srgbClr val="000000"/>
                </a:solidFill>
                <a:effectLst/>
                <a:latin typeface="Montserrat" panose="00000500000000000000" pitchFamily="2" charset="0"/>
              </a:rPr>
              <a:t> se asocia con funciones de </a:t>
            </a:r>
            <a:r>
              <a:rPr lang="es-EC" sz="2400" b="1" i="0" dirty="0">
                <a:solidFill>
                  <a:srgbClr val="0070C0"/>
                </a:solidFill>
                <a:effectLst/>
                <a:latin typeface="Montserrat" panose="00000500000000000000" pitchFamily="2" charset="0"/>
              </a:rPr>
              <a:t>utilidad</a:t>
            </a:r>
            <a:r>
              <a:rPr lang="es-EC" sz="2400" b="0" i="0" dirty="0">
                <a:solidFill>
                  <a:srgbClr val="000000"/>
                </a:solidFill>
                <a:effectLst/>
                <a:latin typeface="Montserrat" panose="00000500000000000000" pitchFamily="2" charset="0"/>
              </a:rPr>
              <a:t> y la </a:t>
            </a:r>
            <a:r>
              <a:rPr lang="es-EC" sz="2400" b="1" i="0" dirty="0">
                <a:solidFill>
                  <a:srgbClr val="C00000"/>
                </a:solidFill>
                <a:effectLst/>
                <a:latin typeface="Montserrat" panose="00000500000000000000" pitchFamily="2" charset="0"/>
              </a:rPr>
              <a:t>convexidad</a:t>
            </a:r>
            <a:r>
              <a:rPr lang="es-EC" sz="2400" b="0" i="0" dirty="0">
                <a:solidFill>
                  <a:srgbClr val="000000"/>
                </a:solidFill>
                <a:effectLst/>
                <a:latin typeface="Montserrat" panose="00000500000000000000" pitchFamily="2" charset="0"/>
              </a:rPr>
              <a:t> con funciones de </a:t>
            </a:r>
            <a:r>
              <a:rPr lang="es-EC" sz="2400" b="1" i="0" dirty="0">
                <a:solidFill>
                  <a:srgbClr val="C00000"/>
                </a:solidFill>
                <a:effectLst/>
                <a:latin typeface="Montserrat" panose="00000500000000000000" pitchFamily="2" charset="0"/>
              </a:rPr>
              <a:t>costos o producción</a:t>
            </a:r>
            <a:r>
              <a:rPr lang="es-EC" sz="2400" b="1" i="0" dirty="0">
                <a:solidFill>
                  <a:srgbClr val="000000"/>
                </a:solidFill>
                <a:effectLst/>
                <a:latin typeface="Montserrat" panose="00000500000000000000" pitchFamily="2" charset="0"/>
              </a:rPr>
              <a:t>:</a:t>
            </a:r>
          </a:p>
        </p:txBody>
      </p:sp>
      <p:graphicFrame>
        <p:nvGraphicFramePr>
          <p:cNvPr id="9" name="Table 8">
            <a:extLst>
              <a:ext uri="{FF2B5EF4-FFF2-40B4-BE49-F238E27FC236}">
                <a16:creationId xmlns:a16="http://schemas.microsoft.com/office/drawing/2014/main" id="{1BCEFAD7-9F7F-984D-C0EF-FAC9EEF90009}"/>
              </a:ext>
            </a:extLst>
          </p:cNvPr>
          <p:cNvGraphicFramePr>
            <a:graphicFrameLocks noGrp="1"/>
          </p:cNvGraphicFramePr>
          <p:nvPr>
            <p:extLst>
              <p:ext uri="{D42A27DB-BD31-4B8C-83A1-F6EECF244321}">
                <p14:modId xmlns:p14="http://schemas.microsoft.com/office/powerpoint/2010/main" val="1903476579"/>
              </p:ext>
            </p:extLst>
          </p:nvPr>
        </p:nvGraphicFramePr>
        <p:xfrm>
          <a:off x="685800" y="3001016"/>
          <a:ext cx="7421562" cy="3664347"/>
        </p:xfrm>
        <a:graphic>
          <a:graphicData uri="http://schemas.openxmlformats.org/drawingml/2006/table">
            <a:tbl>
              <a:tblPr>
                <a:effectLst>
                  <a:innerShdw blurRad="63500" dist="50800" dir="13500000">
                    <a:prstClr val="black">
                      <a:alpha val="50000"/>
                    </a:prstClr>
                  </a:innerShdw>
                </a:effectLst>
              </a:tblPr>
              <a:tblGrid>
                <a:gridCol w="2473803">
                  <a:extLst>
                    <a:ext uri="{9D8B030D-6E8A-4147-A177-3AD203B41FA5}">
                      <a16:colId xmlns:a16="http://schemas.microsoft.com/office/drawing/2014/main" val="3650994118"/>
                    </a:ext>
                  </a:extLst>
                </a:gridCol>
                <a:gridCol w="2473803">
                  <a:extLst>
                    <a:ext uri="{9D8B030D-6E8A-4147-A177-3AD203B41FA5}">
                      <a16:colId xmlns:a16="http://schemas.microsoft.com/office/drawing/2014/main" val="2463448189"/>
                    </a:ext>
                  </a:extLst>
                </a:gridCol>
                <a:gridCol w="2473956">
                  <a:extLst>
                    <a:ext uri="{9D8B030D-6E8A-4147-A177-3AD203B41FA5}">
                      <a16:colId xmlns:a16="http://schemas.microsoft.com/office/drawing/2014/main" val="1313357687"/>
                    </a:ext>
                  </a:extLst>
                </a:gridCol>
              </a:tblGrid>
              <a:tr h="752381">
                <a:tc>
                  <a:txBody>
                    <a:bodyPr/>
                    <a:lstStyle/>
                    <a:p>
                      <a:pPr algn="l" fontAlgn="b">
                        <a:buNone/>
                      </a:pPr>
                      <a:r>
                        <a:rPr lang="en-US" sz="2000" dirty="0">
                          <a:solidFill>
                            <a:srgbClr val="C00000"/>
                          </a:solidFill>
                          <a:effectLst/>
                        </a:rPr>
                        <a:t>Tipo de </a:t>
                      </a:r>
                      <a:r>
                        <a:rPr lang="en-US" sz="2000" dirty="0" err="1">
                          <a:solidFill>
                            <a:srgbClr val="C00000"/>
                          </a:solidFill>
                          <a:effectLst/>
                        </a:rPr>
                        <a:t>función</a:t>
                      </a:r>
                      <a:endParaRPr lang="en-US" sz="2000" dirty="0">
                        <a:solidFill>
                          <a:srgbClr val="C00000"/>
                        </a:solidFill>
                        <a:effectLst/>
                      </a:endParaRPr>
                    </a:p>
                  </a:txBody>
                  <a:tcPr marL="80291" marR="80291" marT="40146" marB="40146" anchor="b">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5">
                        <a:lumMod val="60000"/>
                        <a:lumOff val="40000"/>
                      </a:schemeClr>
                    </a:solidFill>
                  </a:tcPr>
                </a:tc>
                <a:tc>
                  <a:txBody>
                    <a:bodyPr/>
                    <a:lstStyle/>
                    <a:p>
                      <a:pPr algn="l" fontAlgn="b">
                        <a:buNone/>
                      </a:pPr>
                      <a:r>
                        <a:rPr lang="en-US" sz="2000" dirty="0" err="1">
                          <a:solidFill>
                            <a:srgbClr val="C00000"/>
                          </a:solidFill>
                          <a:effectLst/>
                        </a:rPr>
                        <a:t>Característica</a:t>
                      </a:r>
                      <a:endParaRPr lang="en-US" sz="2000" dirty="0">
                        <a:solidFill>
                          <a:srgbClr val="C00000"/>
                        </a:solidFill>
                        <a:effectLst/>
                      </a:endParaRPr>
                    </a:p>
                  </a:txBody>
                  <a:tcPr marL="80291" marR="80291" marT="40146" marB="40146" anchor="b">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5">
                        <a:lumMod val="60000"/>
                        <a:lumOff val="40000"/>
                      </a:schemeClr>
                    </a:solidFill>
                  </a:tcPr>
                </a:tc>
                <a:tc>
                  <a:txBody>
                    <a:bodyPr/>
                    <a:lstStyle/>
                    <a:p>
                      <a:pPr algn="l" fontAlgn="b">
                        <a:buNone/>
                      </a:pPr>
                      <a:r>
                        <a:rPr lang="en-US" sz="2000" dirty="0" err="1">
                          <a:solidFill>
                            <a:srgbClr val="C00000"/>
                          </a:solidFill>
                          <a:effectLst/>
                        </a:rPr>
                        <a:t>Aplicación</a:t>
                      </a:r>
                      <a:r>
                        <a:rPr lang="en-US" sz="2000" dirty="0">
                          <a:solidFill>
                            <a:srgbClr val="C00000"/>
                          </a:solidFill>
                          <a:effectLst/>
                        </a:rPr>
                        <a:t> </a:t>
                      </a:r>
                      <a:r>
                        <a:rPr lang="en-US" sz="2000" dirty="0" err="1">
                          <a:solidFill>
                            <a:srgbClr val="C00000"/>
                          </a:solidFill>
                          <a:effectLst/>
                        </a:rPr>
                        <a:t>económica</a:t>
                      </a:r>
                      <a:endParaRPr lang="en-US" sz="2000" dirty="0">
                        <a:solidFill>
                          <a:srgbClr val="C00000"/>
                        </a:solidFill>
                        <a:effectLst/>
                      </a:endParaRPr>
                    </a:p>
                  </a:txBody>
                  <a:tcPr marL="80291" marR="80291" marT="40146" marB="40146" anchor="b">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650619862"/>
                  </a:ext>
                </a:extLst>
              </a:tr>
              <a:tr h="1084790">
                <a:tc>
                  <a:txBody>
                    <a:bodyPr/>
                    <a:lstStyle/>
                    <a:p>
                      <a:pPr fontAlgn="t">
                        <a:buNone/>
                      </a:pPr>
                      <a:r>
                        <a:rPr lang="en-US" sz="2000" dirty="0" err="1">
                          <a:effectLst/>
                        </a:rPr>
                        <a:t>Convexa</a:t>
                      </a:r>
                      <a:endParaRPr lang="en-US" sz="2000" dirty="0">
                        <a:effectLst/>
                      </a:endParaRPr>
                    </a:p>
                  </a:txBody>
                  <a:tcPr marL="80291" marR="80291" marT="40146" marB="40146">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5">
                        <a:lumMod val="60000"/>
                        <a:lumOff val="40000"/>
                      </a:schemeClr>
                    </a:solidFill>
                  </a:tcPr>
                </a:tc>
                <a:tc>
                  <a:txBody>
                    <a:bodyPr/>
                    <a:lstStyle/>
                    <a:p>
                      <a:pPr fontAlgn="t">
                        <a:buNone/>
                      </a:pPr>
                      <a:r>
                        <a:rPr lang="en-US" sz="2000" dirty="0">
                          <a:effectLst/>
                        </a:rPr>
                        <a:t>Segunda </a:t>
                      </a:r>
                      <a:r>
                        <a:rPr lang="en-US" sz="2000" dirty="0" err="1">
                          <a:effectLst/>
                        </a:rPr>
                        <a:t>derivada</a:t>
                      </a:r>
                      <a:r>
                        <a:rPr lang="en-US" sz="2000" dirty="0">
                          <a:effectLst/>
                        </a:rPr>
                        <a:t> </a:t>
                      </a:r>
                      <a:r>
                        <a:rPr lang="en-US" sz="2000" dirty="0" err="1">
                          <a:effectLst/>
                        </a:rPr>
                        <a:t>positiva</a:t>
                      </a:r>
                      <a:endParaRPr lang="en-US" sz="2000" dirty="0">
                        <a:effectLst/>
                      </a:endParaRPr>
                    </a:p>
                  </a:txBody>
                  <a:tcPr marL="80291" marR="80291" marT="40146" marB="40146">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5">
                        <a:lumMod val="60000"/>
                        <a:lumOff val="40000"/>
                      </a:schemeClr>
                    </a:solidFill>
                  </a:tcPr>
                </a:tc>
                <a:tc>
                  <a:txBody>
                    <a:bodyPr/>
                    <a:lstStyle/>
                    <a:p>
                      <a:pPr fontAlgn="t">
                        <a:buNone/>
                      </a:pPr>
                      <a:r>
                        <a:rPr lang="es-EC" sz="2000" dirty="0">
                          <a:effectLst/>
                        </a:rPr>
                        <a:t>Minimización de costos, análisis de riesgos</a:t>
                      </a:r>
                    </a:p>
                  </a:txBody>
                  <a:tcPr marL="80291" marR="80291" marT="40146" marB="40146">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582838328"/>
                  </a:ext>
                </a:extLst>
              </a:tr>
              <a:tr h="1827176">
                <a:tc>
                  <a:txBody>
                    <a:bodyPr/>
                    <a:lstStyle/>
                    <a:p>
                      <a:pPr fontAlgn="t">
                        <a:buNone/>
                      </a:pPr>
                      <a:r>
                        <a:rPr lang="en-US" sz="2000" dirty="0" err="1">
                          <a:effectLst/>
                        </a:rPr>
                        <a:t>Cóncava</a:t>
                      </a:r>
                      <a:endParaRPr lang="en-US" sz="2000" dirty="0">
                        <a:effectLst/>
                      </a:endParaRPr>
                    </a:p>
                  </a:txBody>
                  <a:tcPr marL="80291" marR="80291" marT="40146" marB="40146">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5">
                        <a:lumMod val="60000"/>
                        <a:lumOff val="40000"/>
                      </a:schemeClr>
                    </a:solidFill>
                  </a:tcPr>
                </a:tc>
                <a:tc>
                  <a:txBody>
                    <a:bodyPr/>
                    <a:lstStyle/>
                    <a:p>
                      <a:pPr fontAlgn="t">
                        <a:buNone/>
                      </a:pPr>
                      <a:r>
                        <a:rPr lang="en-US" sz="2000" dirty="0">
                          <a:effectLst/>
                        </a:rPr>
                        <a:t>Segunda </a:t>
                      </a:r>
                      <a:r>
                        <a:rPr lang="en-US" sz="2000" dirty="0" err="1">
                          <a:effectLst/>
                        </a:rPr>
                        <a:t>derivada</a:t>
                      </a:r>
                      <a:r>
                        <a:rPr lang="en-US" sz="2000" dirty="0">
                          <a:effectLst/>
                        </a:rPr>
                        <a:t> </a:t>
                      </a:r>
                      <a:r>
                        <a:rPr lang="en-US" sz="2000" dirty="0" err="1">
                          <a:effectLst/>
                        </a:rPr>
                        <a:t>negativa</a:t>
                      </a:r>
                      <a:endParaRPr lang="en-US" sz="2000" dirty="0">
                        <a:effectLst/>
                      </a:endParaRPr>
                    </a:p>
                  </a:txBody>
                  <a:tcPr marL="80291" marR="80291" marT="40146" marB="40146">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5">
                        <a:lumMod val="60000"/>
                        <a:lumOff val="40000"/>
                      </a:schemeClr>
                    </a:solidFill>
                  </a:tcPr>
                </a:tc>
                <a:tc>
                  <a:txBody>
                    <a:bodyPr/>
                    <a:lstStyle/>
                    <a:p>
                      <a:pPr fontAlgn="t">
                        <a:buNone/>
                      </a:pPr>
                      <a:r>
                        <a:rPr lang="es-EC" sz="2000" dirty="0">
                          <a:effectLst/>
                        </a:rPr>
                        <a:t>Maximización de utilidad o beneficios</a:t>
                      </a:r>
                    </a:p>
                  </a:txBody>
                  <a:tcPr marL="80291" marR="80291" marT="40146" marB="40146">
                    <a:lnL w="7620" cap="flat" cmpd="sng" algn="ctr">
                      <a:solidFill>
                        <a:srgbClr val="DEE2E6"/>
                      </a:solidFill>
                      <a:prstDash val="solid"/>
                      <a:round/>
                      <a:headEnd type="none" w="med" len="med"/>
                      <a:tailEnd type="none" w="med" len="med"/>
                    </a:lnL>
                    <a:lnR w="7620" cap="flat" cmpd="sng" algn="ctr">
                      <a:solidFill>
                        <a:srgbClr val="DEE2E6"/>
                      </a:solidFill>
                      <a:prstDash val="solid"/>
                      <a:round/>
                      <a:headEnd type="none" w="med" len="med"/>
                      <a:tailEnd type="none" w="med" len="med"/>
                    </a:lnR>
                    <a:lnT w="7620" cap="flat" cmpd="sng" algn="ctr">
                      <a:solidFill>
                        <a:srgbClr val="DEE2E6"/>
                      </a:solidFill>
                      <a:prstDash val="solid"/>
                      <a:round/>
                      <a:headEnd type="none" w="med" len="med"/>
                      <a:tailEnd type="none" w="med" len="med"/>
                    </a:lnT>
                    <a:lnB w="7620" cap="flat" cmpd="sng" algn="ctr">
                      <a:solidFill>
                        <a:srgbClr val="DEE2E6"/>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709250832"/>
                  </a:ext>
                </a:extLst>
              </a:tr>
            </a:tbl>
          </a:graphicData>
        </a:graphic>
      </p:graphicFrame>
      <p:sp>
        <p:nvSpPr>
          <p:cNvPr id="10" name="Rectangle 1">
            <a:extLst>
              <a:ext uri="{FF2B5EF4-FFF2-40B4-BE49-F238E27FC236}">
                <a16:creationId xmlns:a16="http://schemas.microsoft.com/office/drawing/2014/main" id="{43C27D19-CBFC-4E0C-191F-E2BDEA6E55A9}"/>
              </a:ext>
            </a:extLst>
          </p:cNvPr>
          <p:cNvSpPr>
            <a:spLocks noChangeArrowheads="1"/>
          </p:cNvSpPr>
          <p:nvPr/>
        </p:nvSpPr>
        <p:spPr bwMode="auto">
          <a:xfrm>
            <a:off x="1533526" y="2432062"/>
            <a:ext cx="6010273" cy="40011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1" u="none" strike="noStrike" cap="none" normalizeH="0" baseline="0" dirty="0" err="1">
                <a:ln>
                  <a:noFill/>
                </a:ln>
                <a:solidFill>
                  <a:srgbClr val="0070C0"/>
                </a:solidFill>
                <a:effectLst/>
                <a:latin typeface="Montserrat" panose="00000500000000000000" pitchFamily="2" charset="0"/>
              </a:rPr>
              <a:t>Características</a:t>
            </a:r>
            <a:r>
              <a:rPr kumimoji="0" lang="en-US" altLang="en-US" sz="2000" b="1" i="1" u="none" strike="noStrike" cap="none" normalizeH="0" baseline="0" dirty="0">
                <a:ln>
                  <a:noFill/>
                </a:ln>
                <a:solidFill>
                  <a:srgbClr val="0070C0"/>
                </a:solidFill>
                <a:effectLst/>
                <a:latin typeface="Montserrat" panose="00000500000000000000" pitchFamily="2" charset="0"/>
              </a:rPr>
              <a:t>, </a:t>
            </a:r>
            <a:r>
              <a:rPr kumimoji="0" lang="en-US" altLang="en-US" sz="2000" b="1" i="1" u="none" strike="noStrike" cap="none" normalizeH="0" baseline="0" dirty="0" err="1">
                <a:ln>
                  <a:noFill/>
                </a:ln>
                <a:solidFill>
                  <a:srgbClr val="0070C0"/>
                </a:solidFill>
                <a:effectLst/>
                <a:latin typeface="Montserrat" panose="00000500000000000000" pitchFamily="2" charset="0"/>
              </a:rPr>
              <a:t>concavidad</a:t>
            </a:r>
            <a:r>
              <a:rPr kumimoji="0" lang="en-US" altLang="en-US" sz="2000" b="1" i="1" u="none" strike="noStrike" cap="none" normalizeH="0" baseline="0" dirty="0">
                <a:ln>
                  <a:noFill/>
                </a:ln>
                <a:solidFill>
                  <a:srgbClr val="0070C0"/>
                </a:solidFill>
                <a:effectLst/>
                <a:latin typeface="Montserrat" panose="00000500000000000000" pitchFamily="2" charset="0"/>
              </a:rPr>
              <a:t> y </a:t>
            </a:r>
            <a:r>
              <a:rPr kumimoji="0" lang="en-US" altLang="en-US" sz="2000" b="1" i="1" u="none" strike="noStrike" cap="none" normalizeH="0" baseline="0" dirty="0" err="1">
                <a:ln>
                  <a:noFill/>
                </a:ln>
                <a:solidFill>
                  <a:srgbClr val="0070C0"/>
                </a:solidFill>
                <a:effectLst/>
                <a:latin typeface="Montserrat" panose="00000500000000000000" pitchFamily="2" charset="0"/>
              </a:rPr>
              <a:t>convexidad</a:t>
            </a:r>
            <a:endParaRPr kumimoji="0" lang="en-US" altLang="en-US" sz="2000" b="1" i="0" u="none" strike="noStrike" cap="none" normalizeH="0" baseline="0" dirty="0">
              <a:ln>
                <a:noFill/>
              </a:ln>
              <a:solidFill>
                <a:srgbClr val="0070C0"/>
              </a:solidFill>
              <a:effectLst/>
              <a:latin typeface="Arial" panose="020B0604020202020204" pitchFamily="34" charset="0"/>
            </a:endParaRPr>
          </a:p>
        </p:txBody>
      </p:sp>
    </p:spTree>
    <p:extLst>
      <p:ext uri="{BB962C8B-B14F-4D97-AF65-F5344CB8AC3E}">
        <p14:creationId xmlns:p14="http://schemas.microsoft.com/office/powerpoint/2010/main" val="40489486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E2725-44A3-5203-3B89-BF890173EE6A}"/>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E57E16F6-B3F7-BF9B-82DB-B65D3D7BAF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EC88D1FD-3F49-7516-33F3-DD5190586D30}"/>
              </a:ext>
            </a:extLst>
          </p:cNvPr>
          <p:cNvPicPr>
            <a:picLocks noChangeAspect="1"/>
          </p:cNvPicPr>
          <p:nvPr/>
        </p:nvPicPr>
        <p:blipFill>
          <a:blip r:embed="rId3"/>
          <a:srcRect l="20000" t="33704" r="21667" b="52963"/>
          <a:stretch>
            <a:fillRect/>
          </a:stretch>
        </p:blipFill>
        <p:spPr>
          <a:xfrm>
            <a:off x="304800" y="1219200"/>
            <a:ext cx="8534400" cy="2057401"/>
          </a:xfrm>
          <a:prstGeom prst="rect">
            <a:avLst/>
          </a:prstGeom>
          <a:ln>
            <a:solidFill>
              <a:schemeClr val="accent1"/>
            </a:solidFill>
          </a:ln>
        </p:spPr>
      </p:pic>
      <p:pic>
        <p:nvPicPr>
          <p:cNvPr id="21" name="Picture 20">
            <a:extLst>
              <a:ext uri="{FF2B5EF4-FFF2-40B4-BE49-F238E27FC236}">
                <a16:creationId xmlns:a16="http://schemas.microsoft.com/office/drawing/2014/main" id="{32F494BE-976D-8E82-E1F9-1DB988DA462C}"/>
              </a:ext>
            </a:extLst>
          </p:cNvPr>
          <p:cNvPicPr>
            <a:picLocks noChangeAspect="1"/>
          </p:cNvPicPr>
          <p:nvPr/>
        </p:nvPicPr>
        <p:blipFill>
          <a:blip r:embed="rId4"/>
          <a:srcRect l="22500" t="24814" r="22500" b="52963"/>
          <a:stretch>
            <a:fillRect/>
          </a:stretch>
        </p:blipFill>
        <p:spPr>
          <a:xfrm>
            <a:off x="427390" y="4038600"/>
            <a:ext cx="8381993" cy="1905000"/>
          </a:xfrm>
          <a:prstGeom prst="rect">
            <a:avLst/>
          </a:prstGeom>
          <a:ln>
            <a:solidFill>
              <a:schemeClr val="accent1"/>
            </a:solidFill>
          </a:ln>
        </p:spPr>
      </p:pic>
    </p:spTree>
    <p:extLst>
      <p:ext uri="{BB962C8B-B14F-4D97-AF65-F5344CB8AC3E}">
        <p14:creationId xmlns:p14="http://schemas.microsoft.com/office/powerpoint/2010/main" val="11037536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FA059-31A8-F2BB-7CD5-DF2CF1E7A491}"/>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B96995D9-2C5F-A52A-6239-1A5227C99C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41B4BC7-2BCA-0BA7-E7EF-9AEE395284C5}"/>
              </a:ext>
            </a:extLst>
          </p:cNvPr>
          <p:cNvSpPr txBox="1"/>
          <p:nvPr/>
        </p:nvSpPr>
        <p:spPr>
          <a:xfrm>
            <a:off x="304800" y="1412804"/>
            <a:ext cx="8458199" cy="4524315"/>
          </a:xfrm>
          <a:prstGeom prst="rect">
            <a:avLst/>
          </a:prstGeom>
          <a:noFill/>
          <a:ln>
            <a:solidFill>
              <a:srgbClr val="0070C0"/>
            </a:solidFill>
          </a:ln>
        </p:spPr>
        <p:txBody>
          <a:bodyPr wrap="square">
            <a:spAutoFit/>
          </a:bodyPr>
          <a:lstStyle/>
          <a:p>
            <a:pPr algn="ctr">
              <a:buFont typeface="Arial" panose="020B0604020202020204" pitchFamily="34" charset="0"/>
              <a:buChar char="•"/>
            </a:pPr>
            <a:r>
              <a:rPr lang="es-EC" sz="2400" b="1" i="0" dirty="0">
                <a:solidFill>
                  <a:srgbClr val="C00000"/>
                </a:solidFill>
                <a:effectLst/>
                <a:latin typeface="Montserrat" panose="00000500000000000000" pitchFamily="2" charset="0"/>
              </a:rPr>
              <a:t>Aplicaciones Administrativas y Económicas.</a:t>
            </a:r>
          </a:p>
          <a:p>
            <a:pPr algn="ctr"/>
            <a:endParaRPr lang="es-EC" sz="2400" b="0" i="0" dirty="0">
              <a:solidFill>
                <a:srgbClr val="C00000"/>
              </a:solidFill>
              <a:effectLst/>
              <a:latin typeface="Montserrat" panose="00000500000000000000" pitchFamily="2" charset="0"/>
            </a:endParaRPr>
          </a:p>
          <a:p>
            <a:pPr marL="742950" lvl="1" indent="-285750" algn="l">
              <a:buFont typeface="Arial" panose="020B0604020202020204" pitchFamily="34" charset="0"/>
              <a:buChar char="•"/>
            </a:pPr>
            <a:r>
              <a:rPr lang="es-EC" sz="2400" b="1" i="0" dirty="0">
                <a:solidFill>
                  <a:srgbClr val="002060"/>
                </a:solidFill>
                <a:effectLst/>
                <a:latin typeface="Montserrat" panose="00000500000000000000" pitchFamily="2" charset="0"/>
              </a:rPr>
              <a:t>Gestión de inversiones</a:t>
            </a:r>
            <a:r>
              <a:rPr lang="es-EC" sz="2400" b="0" i="0" dirty="0">
                <a:solidFill>
                  <a:srgbClr val="002060"/>
                </a:solidFill>
                <a:effectLst/>
                <a:latin typeface="Montserrat" panose="00000500000000000000" pitchFamily="2" charset="0"/>
              </a:rPr>
              <a:t>: </a:t>
            </a:r>
            <a:r>
              <a:rPr lang="es-EC" sz="2400" b="0" i="0" u="sng" dirty="0">
                <a:solidFill>
                  <a:srgbClr val="002060"/>
                </a:solidFill>
                <a:effectLst/>
                <a:latin typeface="Montserrat" panose="00000500000000000000" pitchFamily="2" charset="0"/>
              </a:rPr>
              <a:t>optimización de portafolios con funciones convexas </a:t>
            </a:r>
            <a:r>
              <a:rPr lang="es-EC" sz="2400" b="0" i="0" dirty="0">
                <a:solidFill>
                  <a:srgbClr val="002060"/>
                </a:solidFill>
                <a:effectLst/>
                <a:latin typeface="Montserrat" panose="00000500000000000000" pitchFamily="2" charset="0"/>
              </a:rPr>
              <a:t>de riesgo y retorno (modelo de Markowitz).</a:t>
            </a:r>
          </a:p>
          <a:p>
            <a:pPr marL="742950" lvl="1" indent="-285750" algn="l">
              <a:buFont typeface="Arial" panose="020B0604020202020204" pitchFamily="34" charset="0"/>
              <a:buChar char="•"/>
            </a:pPr>
            <a:r>
              <a:rPr lang="es-EC" sz="2400" b="1" i="0" dirty="0">
                <a:solidFill>
                  <a:srgbClr val="002060"/>
                </a:solidFill>
                <a:effectLst/>
                <a:latin typeface="Montserrat" panose="00000500000000000000" pitchFamily="2" charset="0"/>
              </a:rPr>
              <a:t>Planeación de la producción</a:t>
            </a:r>
            <a:r>
              <a:rPr lang="es-EC" sz="2400" b="0" i="0" dirty="0">
                <a:solidFill>
                  <a:srgbClr val="002060"/>
                </a:solidFill>
                <a:effectLst/>
                <a:latin typeface="Montserrat" panose="00000500000000000000" pitchFamily="2" charset="0"/>
              </a:rPr>
              <a:t>: </a:t>
            </a:r>
            <a:r>
              <a:rPr lang="es-EC" sz="2400" b="0" i="0" u="sng" dirty="0">
                <a:solidFill>
                  <a:srgbClr val="002060"/>
                </a:solidFill>
                <a:effectLst/>
                <a:latin typeface="Montserrat" panose="00000500000000000000" pitchFamily="2" charset="0"/>
              </a:rPr>
              <a:t>minimizar costos totales convexos </a:t>
            </a:r>
            <a:r>
              <a:rPr lang="es-EC" sz="2400" b="0" i="0" dirty="0">
                <a:solidFill>
                  <a:srgbClr val="002060"/>
                </a:solidFill>
                <a:effectLst/>
                <a:latin typeface="Montserrat" panose="00000500000000000000" pitchFamily="2" charset="0"/>
              </a:rPr>
              <a:t>bajo restricciones de capacidad.</a:t>
            </a:r>
          </a:p>
          <a:p>
            <a:pPr marL="742950" lvl="1" indent="-285750" algn="l">
              <a:buFont typeface="Arial" panose="020B0604020202020204" pitchFamily="34" charset="0"/>
              <a:buChar char="•"/>
            </a:pPr>
            <a:r>
              <a:rPr lang="es-EC" sz="2400" b="1" i="0" dirty="0">
                <a:solidFill>
                  <a:srgbClr val="002060"/>
                </a:solidFill>
                <a:effectLst/>
                <a:latin typeface="Montserrat" panose="00000500000000000000" pitchFamily="2" charset="0"/>
              </a:rPr>
              <a:t>Análisis de precios</a:t>
            </a:r>
            <a:r>
              <a:rPr lang="es-EC" sz="2400" b="0" i="0" dirty="0">
                <a:solidFill>
                  <a:srgbClr val="002060"/>
                </a:solidFill>
                <a:effectLst/>
                <a:latin typeface="Montserrat" panose="00000500000000000000" pitchFamily="2" charset="0"/>
              </a:rPr>
              <a:t>: </a:t>
            </a:r>
            <a:r>
              <a:rPr lang="es-EC" sz="2400" b="0" i="0" u="sng" dirty="0">
                <a:solidFill>
                  <a:srgbClr val="002060"/>
                </a:solidFill>
                <a:effectLst/>
                <a:latin typeface="Montserrat" panose="00000500000000000000" pitchFamily="2" charset="0"/>
              </a:rPr>
              <a:t>modelar curvas de costo o demanda para determinar puntos de equilibrio</a:t>
            </a:r>
            <a:r>
              <a:rPr lang="es-EC" sz="2400" b="0" i="0" dirty="0">
                <a:solidFill>
                  <a:srgbClr val="002060"/>
                </a:solidFill>
                <a:effectLst/>
                <a:latin typeface="Montserrat" panose="00000500000000000000" pitchFamily="2" charset="0"/>
              </a:rPr>
              <a:t>.</a:t>
            </a:r>
          </a:p>
          <a:p>
            <a:pPr marL="742950" lvl="1" indent="-285750" algn="l">
              <a:buFont typeface="Arial" panose="020B0604020202020204" pitchFamily="34" charset="0"/>
              <a:buChar char="•"/>
            </a:pPr>
            <a:r>
              <a:rPr lang="es-EC" sz="2400" b="1" i="0" dirty="0">
                <a:solidFill>
                  <a:srgbClr val="002060"/>
                </a:solidFill>
                <a:effectLst/>
                <a:latin typeface="Montserrat" panose="00000500000000000000" pitchFamily="2" charset="0"/>
              </a:rPr>
              <a:t>Economía del bienestar</a:t>
            </a:r>
            <a:r>
              <a:rPr lang="es-EC" sz="2400" b="0" i="0" dirty="0">
                <a:solidFill>
                  <a:srgbClr val="002060"/>
                </a:solidFill>
                <a:effectLst/>
                <a:latin typeface="Montserrat" panose="00000500000000000000" pitchFamily="2" charset="0"/>
              </a:rPr>
              <a:t>: </a:t>
            </a:r>
            <a:r>
              <a:rPr lang="es-EC" sz="2400" b="0" i="0" u="sng" dirty="0">
                <a:solidFill>
                  <a:srgbClr val="002060"/>
                </a:solidFill>
                <a:effectLst/>
                <a:latin typeface="Montserrat" panose="00000500000000000000" pitchFamily="2" charset="0"/>
              </a:rPr>
              <a:t>identificar asignaciones óptimas en mercados competitivos </a:t>
            </a:r>
            <a:r>
              <a:rPr lang="es-EC" sz="2400" b="0" i="0" dirty="0">
                <a:solidFill>
                  <a:srgbClr val="002060"/>
                </a:solidFill>
                <a:effectLst/>
                <a:latin typeface="Montserrat" panose="00000500000000000000" pitchFamily="2" charset="0"/>
              </a:rPr>
              <a:t>(variedades convexas de preferencias).</a:t>
            </a:r>
          </a:p>
        </p:txBody>
      </p:sp>
    </p:spTree>
    <p:extLst>
      <p:ext uri="{BB962C8B-B14F-4D97-AF65-F5344CB8AC3E}">
        <p14:creationId xmlns:p14="http://schemas.microsoft.com/office/powerpoint/2010/main" val="86504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anim calcmode="lin" valueType="num">
                                      <p:cBhvr additive="base">
                                        <p:cTn id="1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fade">
                                      <p:cBhvr>
                                        <p:cTn id="17" dur="1000"/>
                                        <p:tgtEl>
                                          <p:spTgt spid="4">
                                            <p:txEl>
                                              <p:pRg st="5" end="5"/>
                                            </p:txEl>
                                          </p:spTgt>
                                        </p:tgtEl>
                                      </p:cBhvr>
                                    </p:animEffect>
                                    <p:anim calcmode="lin" valueType="num">
                                      <p:cBhvr>
                                        <p:cTn id="1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2AB80-0937-0269-EC6B-67826406715A}"/>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63180CDE-B45A-E86C-004A-326B4F834B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4" name="Picture 2" descr="figure_name">
            <a:extLst>
              <a:ext uri="{FF2B5EF4-FFF2-40B4-BE49-F238E27FC236}">
                <a16:creationId xmlns:a16="http://schemas.microsoft.com/office/drawing/2014/main" id="{4C1ED60C-21F4-AF48-06EB-CD5437781A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466849"/>
            <a:ext cx="7391400" cy="5205567"/>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0273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8B554-8539-C8A9-912E-C52CE633CC20}"/>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2BAF1FC5-91AA-A4E6-E62C-D78B1F1BA1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C778332-CA6E-8FDB-9D1C-1836EEF97F12}"/>
              </a:ext>
            </a:extLst>
          </p:cNvPr>
          <p:cNvSpPr txBox="1"/>
          <p:nvPr/>
        </p:nvSpPr>
        <p:spPr>
          <a:xfrm>
            <a:off x="304800" y="1143000"/>
            <a:ext cx="7696200" cy="1323439"/>
          </a:xfrm>
          <a:prstGeom prst="rect">
            <a:avLst/>
          </a:prstGeom>
          <a:noFill/>
          <a:ln>
            <a:solidFill>
              <a:schemeClr val="tx1">
                <a:lumMod val="50000"/>
                <a:lumOff val="50000"/>
              </a:schemeClr>
            </a:solidFill>
          </a:ln>
        </p:spPr>
        <p:txBody>
          <a:bodyPr wrap="square">
            <a:spAutoFit/>
          </a:bodyPr>
          <a:lstStyle/>
          <a:p>
            <a:r>
              <a:rPr lang="es-EC" b="1" i="0" dirty="0">
                <a:solidFill>
                  <a:srgbClr val="C00000"/>
                </a:solidFill>
                <a:effectLst/>
                <a:latin typeface="Montserrat" panose="00000500000000000000" pitchFamily="2" charset="0"/>
              </a:rPr>
              <a:t>LA REGLA DE LA CADENA </a:t>
            </a:r>
            <a:r>
              <a:rPr lang="es-EC" sz="2000" b="0" i="0" u="sng" dirty="0">
                <a:solidFill>
                  <a:srgbClr val="002060"/>
                </a:solidFill>
                <a:effectLst/>
                <a:latin typeface="Montserrat" panose="00000500000000000000" pitchFamily="2" charset="0"/>
              </a:rPr>
              <a:t>permite calcular derivadas complejas, analizar dependencias entre variables </a:t>
            </a:r>
            <a:r>
              <a:rPr lang="es-EC" sz="2000" b="0" i="0" dirty="0">
                <a:solidFill>
                  <a:srgbClr val="002060"/>
                </a:solidFill>
                <a:effectLst/>
                <a:latin typeface="Montserrat" panose="00000500000000000000" pitchFamily="2" charset="0"/>
              </a:rPr>
              <a:t>y resolver modelos de optimización en los que las relaciones no siempre están expresadas de forma explícita</a:t>
            </a:r>
            <a:r>
              <a:rPr lang="es-EC" sz="2000" b="0" i="0" dirty="0">
                <a:solidFill>
                  <a:srgbClr val="1D2125"/>
                </a:solidFill>
                <a:effectLst/>
                <a:latin typeface="Montserrat" panose="00000500000000000000" pitchFamily="2" charset="0"/>
              </a:rPr>
              <a:t>.</a:t>
            </a:r>
            <a:endParaRPr lang="en-US" sz="2000" dirty="0"/>
          </a:p>
        </p:txBody>
      </p:sp>
      <p:pic>
        <p:nvPicPr>
          <p:cNvPr id="9218" name="Picture 2" descr="figure_name">
            <a:extLst>
              <a:ext uri="{FF2B5EF4-FFF2-40B4-BE49-F238E27FC236}">
                <a16:creationId xmlns:a16="http://schemas.microsoft.com/office/drawing/2014/main" id="{3E5D3CFA-0E94-7BDB-3061-45AA843A71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2971800"/>
            <a:ext cx="5029200" cy="3604497"/>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97587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F6F54-0F4B-DF14-86FE-C48D475627B2}"/>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F92F252F-4353-F0DF-C347-6638ACB654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428EB203-FF02-D4F1-DF87-4413E07276E5}"/>
                  </a:ext>
                </a:extLst>
              </p:cNvPr>
              <p:cNvSpPr txBox="1"/>
              <p:nvPr/>
            </p:nvSpPr>
            <p:spPr>
              <a:xfrm>
                <a:off x="380999" y="685800"/>
                <a:ext cx="7216775" cy="2934393"/>
              </a:xfrm>
              <a:prstGeom prst="rect">
                <a:avLst/>
              </a:prstGeom>
              <a:solidFill>
                <a:schemeClr val="accent1">
                  <a:lumMod val="20000"/>
                  <a:lumOff val="80000"/>
                </a:schemeClr>
              </a:solidFill>
              <a:ln>
                <a:solidFill>
                  <a:schemeClr val="tx1">
                    <a:lumMod val="50000"/>
                    <a:lumOff val="50000"/>
                  </a:schemeClr>
                </a:solidFill>
              </a:ln>
            </p:spPr>
            <p:txBody>
              <a:bodyPr wrap="square">
                <a:spAutoFit/>
              </a:bodyPr>
              <a:lstStyle/>
              <a:p>
                <a:pPr algn="l">
                  <a:spcAft>
                    <a:spcPts val="1500"/>
                  </a:spcAft>
                  <a:buNone/>
                </a:pPr>
                <a:r>
                  <a:rPr lang="en-US" sz="2400" b="1" i="0" dirty="0">
                    <a:solidFill>
                      <a:srgbClr val="000000"/>
                    </a:solidFill>
                    <a:effectLst/>
                    <a:latin typeface="Montserrat" panose="00000500000000000000" pitchFamily="2" charset="0"/>
                  </a:rPr>
                  <a:t>La </a:t>
                </a:r>
                <a:r>
                  <a:rPr lang="en-US" sz="2400" b="1" i="0" dirty="0" err="1">
                    <a:solidFill>
                      <a:srgbClr val="000000"/>
                    </a:solidFill>
                    <a:effectLst/>
                    <a:latin typeface="Montserrat" panose="00000500000000000000" pitchFamily="2" charset="0"/>
                  </a:rPr>
                  <a:t>regla</a:t>
                </a:r>
                <a:r>
                  <a:rPr lang="en-US" sz="2400" b="1" i="0" dirty="0">
                    <a:solidFill>
                      <a:srgbClr val="000000"/>
                    </a:solidFill>
                    <a:effectLst/>
                    <a:latin typeface="Montserrat" panose="00000500000000000000" pitchFamily="2" charset="0"/>
                  </a:rPr>
                  <a:t> de la </a:t>
                </a:r>
                <a:r>
                  <a:rPr lang="en-US" sz="2400" b="1" i="0" dirty="0" err="1">
                    <a:solidFill>
                      <a:srgbClr val="000000"/>
                    </a:solidFill>
                    <a:effectLst/>
                    <a:latin typeface="Montserrat" panose="00000500000000000000" pitchFamily="2" charset="0"/>
                  </a:rPr>
                  <a:t>cadena</a:t>
                </a:r>
                <a:r>
                  <a:rPr lang="en-US" sz="2400" b="1" i="0" dirty="0">
                    <a:solidFill>
                      <a:srgbClr val="000000"/>
                    </a:solidFill>
                    <a:effectLst/>
                    <a:latin typeface="Montserrat" panose="00000500000000000000" pitchFamily="2" charset="0"/>
                  </a:rPr>
                  <a:t> </a:t>
                </a:r>
                <a:r>
                  <a:rPr lang="en-US" sz="2400" b="1" i="0" dirty="0" err="1">
                    <a:solidFill>
                      <a:srgbClr val="000000"/>
                    </a:solidFill>
                    <a:effectLst/>
                    <a:latin typeface="Montserrat" panose="00000500000000000000" pitchFamily="2" charset="0"/>
                  </a:rPr>
                  <a:t>permite</a:t>
                </a:r>
                <a:r>
                  <a:rPr lang="en-US" sz="2400" b="1" i="0" dirty="0">
                    <a:solidFill>
                      <a:srgbClr val="000000"/>
                    </a:solidFill>
                    <a:effectLst/>
                    <a:latin typeface="Montserrat" panose="00000500000000000000" pitchFamily="2" charset="0"/>
                  </a:rPr>
                  <a:t> </a:t>
                </a:r>
                <a:r>
                  <a:rPr lang="en-US" sz="2400" b="1" i="0" dirty="0" err="1">
                    <a:solidFill>
                      <a:srgbClr val="000000"/>
                    </a:solidFill>
                    <a:effectLst/>
                    <a:latin typeface="Montserrat" panose="00000500000000000000" pitchFamily="2" charset="0"/>
                  </a:rPr>
                  <a:t>derivar</a:t>
                </a:r>
                <a:r>
                  <a:rPr lang="en-US" sz="2400" b="1"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una</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función</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compuesta</a:t>
                </a:r>
                <a:r>
                  <a:rPr lang="en-US" sz="2400" b="0" i="0" dirty="0">
                    <a:solidFill>
                      <a:srgbClr val="000000"/>
                    </a:solidFill>
                    <a:effectLst/>
                    <a:latin typeface="Montserrat" panose="00000500000000000000" pitchFamily="2" charset="0"/>
                  </a:rPr>
                  <a:t>, es </a:t>
                </a:r>
                <a:r>
                  <a:rPr lang="en-US" sz="2400" b="0" i="0" dirty="0" err="1">
                    <a:solidFill>
                      <a:srgbClr val="000000"/>
                    </a:solidFill>
                    <a:effectLst/>
                    <a:latin typeface="Montserrat" panose="00000500000000000000" pitchFamily="2" charset="0"/>
                  </a:rPr>
                  <a:t>decir</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una</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función</a:t>
                </a:r>
                <a:r>
                  <a:rPr lang="en-US" sz="2400" b="0" i="0" dirty="0">
                    <a:solidFill>
                      <a:srgbClr val="000000"/>
                    </a:solidFill>
                    <a:effectLst/>
                    <a:latin typeface="Montserrat" panose="00000500000000000000" pitchFamily="2" charset="0"/>
                  </a:rPr>
                  <a:t> que </a:t>
                </a:r>
                <a:r>
                  <a:rPr lang="en-US" sz="2400" b="0" i="0" dirty="0" err="1">
                    <a:solidFill>
                      <a:srgbClr val="000000"/>
                    </a:solidFill>
                    <a:effectLst/>
                    <a:latin typeface="Montserrat" panose="00000500000000000000" pitchFamily="2" charset="0"/>
                  </a:rPr>
                  <a:t>depende</a:t>
                </a:r>
                <a:r>
                  <a:rPr lang="en-US" sz="2400" b="0" i="0" dirty="0">
                    <a:solidFill>
                      <a:srgbClr val="000000"/>
                    </a:solidFill>
                    <a:effectLst/>
                    <a:latin typeface="Montserrat" panose="00000500000000000000" pitchFamily="2" charset="0"/>
                  </a:rPr>
                  <a:t> de </a:t>
                </a:r>
                <a:r>
                  <a:rPr lang="en-US" sz="2400" b="0" i="0" dirty="0" err="1">
                    <a:solidFill>
                      <a:srgbClr val="000000"/>
                    </a:solidFill>
                    <a:effectLst/>
                    <a:latin typeface="Montserrat" panose="00000500000000000000" pitchFamily="2" charset="0"/>
                  </a:rPr>
                  <a:t>otra</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función</a:t>
                </a:r>
                <a:r>
                  <a:rPr lang="en-US" sz="2400" b="0" i="0" dirty="0">
                    <a:solidFill>
                      <a:srgbClr val="000000"/>
                    </a:solidFill>
                    <a:effectLst/>
                    <a:latin typeface="Montserrat" panose="00000500000000000000" pitchFamily="2" charset="0"/>
                  </a:rPr>
                  <a:t>. Si </a:t>
                </a:r>
                <a:r>
                  <a:rPr lang="en-US" sz="2400" b="0" i="0" dirty="0" err="1">
                    <a:solidFill>
                      <a:srgbClr val="000000"/>
                    </a:solidFill>
                    <a:effectLst/>
                    <a:latin typeface="Montserrat" panose="00000500000000000000" pitchFamily="2" charset="0"/>
                  </a:rPr>
                  <a:t>una</a:t>
                </a:r>
                <a:r>
                  <a:rPr lang="en-US" sz="2400" b="0" i="0" dirty="0">
                    <a:solidFill>
                      <a:srgbClr val="000000"/>
                    </a:solidFill>
                    <a:effectLst/>
                    <a:latin typeface="Montserrat" panose="00000500000000000000" pitchFamily="2" charset="0"/>
                  </a:rPr>
                  <a:t> variable </a:t>
                </a:r>
                <a:r>
                  <a:rPr lang="en-US" sz="2400" b="1" i="0" dirty="0">
                    <a:solidFill>
                      <a:srgbClr val="000000"/>
                    </a:solidFill>
                    <a:effectLst/>
                    <a:latin typeface="Montserrat" panose="00000500000000000000" pitchFamily="2" charset="0"/>
                  </a:rPr>
                  <a:t>y </a:t>
                </a:r>
                <a:r>
                  <a:rPr lang="en-US" sz="2400" b="0" i="0" dirty="0" err="1">
                    <a:solidFill>
                      <a:srgbClr val="000000"/>
                    </a:solidFill>
                    <a:effectLst/>
                    <a:latin typeface="Montserrat" panose="00000500000000000000" pitchFamily="2" charset="0"/>
                  </a:rPr>
                  <a:t>depende</a:t>
                </a:r>
                <a:r>
                  <a:rPr lang="en-US" sz="2400" b="0" i="0" dirty="0">
                    <a:solidFill>
                      <a:srgbClr val="000000"/>
                    </a:solidFill>
                    <a:effectLst/>
                    <a:latin typeface="Montserrat" panose="00000500000000000000" pitchFamily="2" charset="0"/>
                  </a:rPr>
                  <a:t> de </a:t>
                </a:r>
                <a:r>
                  <a:rPr lang="en-US" sz="2400" b="1" i="0" dirty="0">
                    <a:solidFill>
                      <a:srgbClr val="000000"/>
                    </a:solidFill>
                    <a:effectLst/>
                    <a:latin typeface="Montserrat" panose="00000500000000000000" pitchFamily="2" charset="0"/>
                  </a:rPr>
                  <a:t>u </a:t>
                </a:r>
                <a:r>
                  <a:rPr lang="en-US" sz="2400" b="0" i="0" dirty="0">
                    <a:solidFill>
                      <a:srgbClr val="000000"/>
                    </a:solidFill>
                    <a:effectLst/>
                    <a:latin typeface="Montserrat" panose="00000500000000000000" pitchFamily="2" charset="0"/>
                  </a:rPr>
                  <a:t>y a </a:t>
                </a:r>
                <a:r>
                  <a:rPr lang="en-US" sz="2400" b="0" i="0" dirty="0" err="1">
                    <a:solidFill>
                      <a:srgbClr val="000000"/>
                    </a:solidFill>
                    <a:effectLst/>
                    <a:latin typeface="Montserrat" panose="00000500000000000000" pitchFamily="2" charset="0"/>
                  </a:rPr>
                  <a:t>su</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vez</a:t>
                </a:r>
                <a:r>
                  <a:rPr lang="en-US" sz="2400" b="0" i="0" dirty="0">
                    <a:solidFill>
                      <a:srgbClr val="000000"/>
                    </a:solidFill>
                    <a:effectLst/>
                    <a:latin typeface="Montserrat" panose="00000500000000000000" pitchFamily="2" charset="0"/>
                  </a:rPr>
                  <a:t> </a:t>
                </a:r>
                <a:r>
                  <a:rPr lang="en-US" sz="2400" b="1" i="0" dirty="0">
                    <a:solidFill>
                      <a:srgbClr val="000000"/>
                    </a:solidFill>
                    <a:effectLst/>
                    <a:latin typeface="Montserrat" panose="00000500000000000000" pitchFamily="2" charset="0"/>
                  </a:rPr>
                  <a:t>u </a:t>
                </a:r>
                <a:r>
                  <a:rPr lang="en-US" sz="2400" b="0" i="0" dirty="0" err="1">
                    <a:solidFill>
                      <a:srgbClr val="000000"/>
                    </a:solidFill>
                    <a:effectLst/>
                    <a:latin typeface="Montserrat" panose="00000500000000000000" pitchFamily="2" charset="0"/>
                  </a:rPr>
                  <a:t>depende</a:t>
                </a:r>
                <a:r>
                  <a:rPr lang="en-US" sz="2400" b="0" i="0" dirty="0">
                    <a:solidFill>
                      <a:srgbClr val="000000"/>
                    </a:solidFill>
                    <a:effectLst/>
                    <a:latin typeface="Montserrat" panose="00000500000000000000" pitchFamily="2" charset="0"/>
                  </a:rPr>
                  <a:t> de </a:t>
                </a:r>
                <a:r>
                  <a:rPr lang="en-US" sz="2400" b="1" i="0" dirty="0">
                    <a:solidFill>
                      <a:srgbClr val="000000"/>
                    </a:solidFill>
                    <a:effectLst/>
                    <a:latin typeface="Montserrat" panose="00000500000000000000" pitchFamily="2" charset="0"/>
                  </a:rPr>
                  <a:t>x</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entonces</a:t>
                </a:r>
                <a:r>
                  <a:rPr lang="en-US" sz="2400" b="0" i="0" dirty="0">
                    <a:solidFill>
                      <a:srgbClr val="000000"/>
                    </a:solidFill>
                    <a:effectLst/>
                    <a:latin typeface="Montserrat" panose="00000500000000000000" pitchFamily="2" charset="0"/>
                  </a:rPr>
                  <a:t>:</a:t>
                </a:r>
              </a:p>
              <a:p>
                <a:pPr algn="l">
                  <a:buNone/>
                </a:pPr>
                <a14:m>
                  <m:oMathPara xmlns:m="http://schemas.openxmlformats.org/officeDocument/2006/math">
                    <m:oMathParaPr>
                      <m:jc m:val="centerGroup"/>
                    </m:oMathParaPr>
                    <m:oMath xmlns:m="http://schemas.openxmlformats.org/officeDocument/2006/math">
                      <m:f>
                        <m:fPr>
                          <m:ctrlPr>
                            <a:rPr lang="ar-AE" i="1">
                              <a:latin typeface="Cambria Math" panose="02040503050406030204" pitchFamily="18" charset="0"/>
                            </a:rPr>
                          </m:ctrlPr>
                        </m:fPr>
                        <m:num>
                          <m:r>
                            <m:rPr>
                              <m:sty m:val="p"/>
                            </m:rPr>
                            <a:rPr lang="en-US">
                              <a:latin typeface="Cambria Math" panose="02040503050406030204" pitchFamily="18" charset="0"/>
                            </a:rPr>
                            <m:t>d</m:t>
                          </m:r>
                          <m:r>
                            <a:rPr lang="en-US" i="0">
                              <a:latin typeface="Cambria Math" panose="02040503050406030204" pitchFamily="18" charset="0"/>
                            </a:rPr>
                            <m:t> </m:t>
                          </m:r>
                          <m:r>
                            <m:rPr>
                              <m:sty m:val="p"/>
                            </m:rPr>
                            <a:rPr lang="en-US" i="0">
                              <a:latin typeface="Cambria Math" panose="02040503050406030204" pitchFamily="18" charset="0"/>
                            </a:rPr>
                            <m:t>y</m:t>
                          </m:r>
                        </m:num>
                        <m:den>
                          <m:r>
                            <m:rPr>
                              <m:sty m:val="p"/>
                            </m:rPr>
                            <a:rPr lang="en-US" i="0">
                              <a:latin typeface="Cambria Math" panose="02040503050406030204" pitchFamily="18" charset="0"/>
                            </a:rPr>
                            <m:t>d</m:t>
                          </m:r>
                          <m:r>
                            <a:rPr lang="en-US" i="0">
                              <a:latin typeface="Cambria Math" panose="02040503050406030204" pitchFamily="18" charset="0"/>
                            </a:rPr>
                            <m:t> </m:t>
                          </m:r>
                          <m:r>
                            <m:rPr>
                              <m:sty m:val="p"/>
                            </m:rPr>
                            <a:rPr lang="en-US" i="0">
                              <a:latin typeface="Cambria Math" panose="02040503050406030204" pitchFamily="18" charset="0"/>
                            </a:rPr>
                            <m:t>x</m:t>
                          </m:r>
                        </m:den>
                      </m:f>
                      <m:r>
                        <a:rPr lang="ar-AE" i="0">
                          <a:latin typeface="Cambria Math" panose="02040503050406030204" pitchFamily="18" charset="0"/>
                        </a:rPr>
                        <m:t>=</m:t>
                      </m:r>
                      <m:f>
                        <m:fPr>
                          <m:ctrlPr>
                            <a:rPr lang="ar-AE" i="1">
                              <a:latin typeface="Cambria Math" panose="02040503050406030204" pitchFamily="18" charset="0"/>
                            </a:rPr>
                          </m:ctrlPr>
                        </m:fPr>
                        <m:num>
                          <m:r>
                            <m:rPr>
                              <m:sty m:val="p"/>
                            </m:rPr>
                            <a:rPr lang="en-US" i="0">
                              <a:latin typeface="Cambria Math" panose="02040503050406030204" pitchFamily="18" charset="0"/>
                            </a:rPr>
                            <m:t>d</m:t>
                          </m:r>
                          <m:r>
                            <a:rPr lang="en-US" i="0">
                              <a:latin typeface="Cambria Math" panose="02040503050406030204" pitchFamily="18" charset="0"/>
                            </a:rPr>
                            <m:t> </m:t>
                          </m:r>
                          <m:r>
                            <m:rPr>
                              <m:sty m:val="p"/>
                            </m:rPr>
                            <a:rPr lang="en-US" i="0">
                              <a:latin typeface="Cambria Math" panose="02040503050406030204" pitchFamily="18" charset="0"/>
                            </a:rPr>
                            <m:t>y</m:t>
                          </m:r>
                        </m:num>
                        <m:den>
                          <m:r>
                            <m:rPr>
                              <m:sty m:val="p"/>
                            </m:rPr>
                            <a:rPr lang="en-US" i="0">
                              <a:latin typeface="Cambria Math" panose="02040503050406030204" pitchFamily="18" charset="0"/>
                            </a:rPr>
                            <m:t>d</m:t>
                          </m:r>
                          <m:r>
                            <a:rPr lang="en-US" i="0">
                              <a:latin typeface="Cambria Math" panose="02040503050406030204" pitchFamily="18" charset="0"/>
                            </a:rPr>
                            <m:t> </m:t>
                          </m:r>
                          <m:r>
                            <m:rPr>
                              <m:sty m:val="p"/>
                            </m:rPr>
                            <a:rPr lang="en-US" i="0">
                              <a:latin typeface="Cambria Math" panose="02040503050406030204" pitchFamily="18" charset="0"/>
                            </a:rPr>
                            <m:t>u</m:t>
                          </m:r>
                        </m:den>
                      </m:f>
                      <m:r>
                        <a:rPr lang="ar-AE" i="0">
                          <a:latin typeface="Cambria Math" panose="02040503050406030204" pitchFamily="18" charset="0"/>
                        </a:rPr>
                        <m:t>⋅</m:t>
                      </m:r>
                      <m:f>
                        <m:fPr>
                          <m:ctrlPr>
                            <a:rPr lang="ar-AE" i="1">
                              <a:latin typeface="Cambria Math" panose="02040503050406030204" pitchFamily="18" charset="0"/>
                            </a:rPr>
                          </m:ctrlPr>
                        </m:fPr>
                        <m:num>
                          <m:r>
                            <m:rPr>
                              <m:sty m:val="p"/>
                            </m:rPr>
                            <a:rPr lang="en-US" i="0">
                              <a:latin typeface="Cambria Math" panose="02040503050406030204" pitchFamily="18" charset="0"/>
                            </a:rPr>
                            <m:t>d</m:t>
                          </m:r>
                          <m:r>
                            <a:rPr lang="en-US" i="0">
                              <a:latin typeface="Cambria Math" panose="02040503050406030204" pitchFamily="18" charset="0"/>
                            </a:rPr>
                            <m:t> </m:t>
                          </m:r>
                          <m:r>
                            <m:rPr>
                              <m:sty m:val="p"/>
                            </m:rPr>
                            <a:rPr lang="en-US" i="0">
                              <a:latin typeface="Cambria Math" panose="02040503050406030204" pitchFamily="18" charset="0"/>
                            </a:rPr>
                            <m:t>u</m:t>
                          </m:r>
                        </m:num>
                        <m:den>
                          <m:r>
                            <m:rPr>
                              <m:sty m:val="p"/>
                            </m:rPr>
                            <a:rPr lang="en-US" i="0">
                              <a:latin typeface="Cambria Math" panose="02040503050406030204" pitchFamily="18" charset="0"/>
                            </a:rPr>
                            <m:t>d</m:t>
                          </m:r>
                          <m:r>
                            <a:rPr lang="en-US" i="0">
                              <a:latin typeface="Cambria Math" panose="02040503050406030204" pitchFamily="18" charset="0"/>
                            </a:rPr>
                            <m:t> </m:t>
                          </m:r>
                          <m:r>
                            <m:rPr>
                              <m:sty m:val="p"/>
                            </m:rPr>
                            <a:rPr lang="en-US" i="0">
                              <a:latin typeface="Cambria Math" panose="02040503050406030204" pitchFamily="18" charset="0"/>
                            </a:rPr>
                            <m:t>x</m:t>
                          </m:r>
                        </m:den>
                      </m:f>
                    </m:oMath>
                  </m:oMathPara>
                </a14:m>
                <a:endParaRPr lang="es-EC" b="0" i="0" dirty="0">
                  <a:solidFill>
                    <a:srgbClr val="000000"/>
                  </a:solidFill>
                  <a:effectLst/>
                  <a:latin typeface="Montserrat" panose="00000500000000000000" pitchFamily="2" charset="0"/>
                </a:endParaRPr>
              </a:p>
              <a:p>
                <a:pPr algn="l">
                  <a:buNone/>
                </a:pPr>
                <a:endParaRPr lang="ar-AE" b="0" i="0" dirty="0">
                  <a:solidFill>
                    <a:srgbClr val="000000"/>
                  </a:solidFill>
                  <a:effectLst/>
                  <a:latin typeface="Montserrat" panose="00000500000000000000" pitchFamily="2" charset="0"/>
                </a:endParaRPr>
              </a:p>
            </p:txBody>
          </p:sp>
        </mc:Choice>
        <mc:Fallback>
          <p:sp>
            <p:nvSpPr>
              <p:cNvPr id="4" name="TextBox 3">
                <a:extLst>
                  <a:ext uri="{FF2B5EF4-FFF2-40B4-BE49-F238E27FC236}">
                    <a16:creationId xmlns:a16="http://schemas.microsoft.com/office/drawing/2014/main" id="{428EB203-FF02-D4F1-DF87-4413E07276E5}"/>
                  </a:ext>
                </a:extLst>
              </p:cNvPr>
              <p:cNvSpPr txBox="1">
                <a:spLocks noRot="1" noChangeAspect="1" noMove="1" noResize="1" noEditPoints="1" noAdjustHandles="1" noChangeArrowheads="1" noChangeShapeType="1" noTextEdit="1"/>
              </p:cNvSpPr>
              <p:nvPr/>
            </p:nvSpPr>
            <p:spPr>
              <a:xfrm>
                <a:off x="380999" y="685800"/>
                <a:ext cx="7216775" cy="2934393"/>
              </a:xfrm>
              <a:prstGeom prst="rect">
                <a:avLst/>
              </a:prstGeom>
              <a:blipFill>
                <a:blip r:embed="rId3"/>
                <a:stretch>
                  <a:fillRect l="-1180" t="-1242" r="-1265"/>
                </a:stretch>
              </a:blipFill>
              <a:ln>
                <a:solidFill>
                  <a:schemeClr val="tx1">
                    <a:lumMod val="50000"/>
                    <a:lumOff val="50000"/>
                  </a:schemeClr>
                </a:solidFill>
              </a:ln>
            </p:spPr>
            <p:txBody>
              <a:bodyPr/>
              <a:lstStyle/>
              <a:p>
                <a:r>
                  <a:rPr lang="en-US">
                    <a:noFill/>
                  </a:rPr>
                  <a:t> </a:t>
                </a:r>
              </a:p>
            </p:txBody>
          </p:sp>
        </mc:Fallback>
      </mc:AlternateContent>
      <p:sp>
        <p:nvSpPr>
          <p:cNvPr id="6" name="TextBox 5">
            <a:extLst>
              <a:ext uri="{FF2B5EF4-FFF2-40B4-BE49-F238E27FC236}">
                <a16:creationId xmlns:a16="http://schemas.microsoft.com/office/drawing/2014/main" id="{4246FB6F-2B7A-DCFD-D973-994F8C0627BF}"/>
              </a:ext>
            </a:extLst>
          </p:cNvPr>
          <p:cNvSpPr txBox="1"/>
          <p:nvPr/>
        </p:nvSpPr>
        <p:spPr>
          <a:xfrm>
            <a:off x="739774" y="4038600"/>
            <a:ext cx="7794626" cy="1200329"/>
          </a:xfrm>
          <a:prstGeom prst="rect">
            <a:avLst/>
          </a:prstGeom>
          <a:noFill/>
        </p:spPr>
        <p:txBody>
          <a:bodyPr wrap="square">
            <a:spAutoFit/>
          </a:bodyPr>
          <a:lstStyle/>
          <a:p>
            <a:r>
              <a:rPr lang="es-EC" sz="2400" b="0" i="0" dirty="0">
                <a:solidFill>
                  <a:srgbClr val="0070C0"/>
                </a:solidFill>
                <a:effectLst/>
                <a:latin typeface="Montserrat" panose="00000500000000000000" pitchFamily="2" charset="0"/>
              </a:rPr>
              <a:t>Esto permite cuantificar </a:t>
            </a:r>
            <a:r>
              <a:rPr lang="es-EC" sz="2400" b="1" i="0" dirty="0">
                <a:solidFill>
                  <a:srgbClr val="0070C0"/>
                </a:solidFill>
                <a:effectLst/>
                <a:latin typeface="Montserrat" panose="00000500000000000000" pitchFamily="2" charset="0"/>
              </a:rPr>
              <a:t>cómo un cambio en la inversión afecta indirectamente al beneficio total </a:t>
            </a:r>
            <a:r>
              <a:rPr lang="es-EC" sz="2400" b="0" i="0" dirty="0">
                <a:solidFill>
                  <a:srgbClr val="0070C0"/>
                </a:solidFill>
                <a:effectLst/>
                <a:latin typeface="Montserrat" panose="00000500000000000000" pitchFamily="2" charset="0"/>
              </a:rPr>
              <a:t>a través de su impacto en la producción</a:t>
            </a:r>
            <a:endParaRPr lang="en-US" sz="2400" dirty="0">
              <a:solidFill>
                <a:srgbClr val="0070C0"/>
              </a:solidFill>
            </a:endParaRPr>
          </a:p>
        </p:txBody>
      </p:sp>
    </p:spTree>
    <p:extLst>
      <p:ext uri="{BB962C8B-B14F-4D97-AF65-F5344CB8AC3E}">
        <p14:creationId xmlns:p14="http://schemas.microsoft.com/office/powerpoint/2010/main" val="20056596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BDD1C-F991-92C9-A5EA-8D34B12DCF5A}"/>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38E22788-9738-9469-F199-7C9FD79CC8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55A024AD-DBDA-2568-EA9C-A6860E2EE1FA}"/>
                  </a:ext>
                </a:extLst>
              </p:cNvPr>
              <p:cNvSpPr txBox="1"/>
              <p:nvPr/>
            </p:nvSpPr>
            <p:spPr>
              <a:xfrm>
                <a:off x="762000" y="887412"/>
                <a:ext cx="7010400" cy="4887107"/>
              </a:xfrm>
              <a:prstGeom prst="rect">
                <a:avLst/>
              </a:prstGeom>
              <a:solidFill>
                <a:schemeClr val="accent5">
                  <a:lumMod val="20000"/>
                  <a:lumOff val="80000"/>
                </a:schemeClr>
              </a:solidFill>
              <a:ln>
                <a:solidFill>
                  <a:schemeClr val="tx1">
                    <a:lumMod val="50000"/>
                    <a:lumOff val="50000"/>
                  </a:schemeClr>
                </a:solidFill>
              </a:ln>
            </p:spPr>
            <p:txBody>
              <a:bodyPr wrap="square">
                <a:spAutoFit/>
              </a:bodyPr>
              <a:lstStyle/>
              <a:p>
                <a:pPr algn="l">
                  <a:spcAft>
                    <a:spcPts val="1500"/>
                  </a:spcAft>
                  <a:buNone/>
                </a:pPr>
                <a:r>
                  <a:rPr lang="en-US" sz="2400" b="1" i="0" dirty="0">
                    <a:solidFill>
                      <a:srgbClr val="C00000"/>
                    </a:solidFill>
                    <a:effectLst/>
                    <a:latin typeface="Montserrat" panose="00000500000000000000" pitchFamily="2" charset="0"/>
                  </a:rPr>
                  <a:t>EJEMPLO PRÁCTICO</a:t>
                </a:r>
              </a:p>
              <a:p>
                <a:pPr algn="l">
                  <a:spcAft>
                    <a:spcPts val="1500"/>
                  </a:spcAft>
                  <a:buNone/>
                </a:pPr>
                <a:r>
                  <a:rPr lang="en-US" sz="2400" b="0" i="0" dirty="0">
                    <a:solidFill>
                      <a:srgbClr val="002060"/>
                    </a:solidFill>
                    <a:effectLst/>
                    <a:latin typeface="Montserrat" panose="00000500000000000000" pitchFamily="2" charset="0"/>
                  </a:rPr>
                  <a:t>Si</a:t>
                </a:r>
                <a14:m>
                  <m:oMath xmlns:m="http://schemas.openxmlformats.org/officeDocument/2006/math">
                    <m:r>
                      <a:rPr lang="es-EC" sz="2400" b="0" i="0" smtClean="0">
                        <a:solidFill>
                          <a:srgbClr val="002060"/>
                        </a:solidFill>
                        <a:latin typeface="Cambria Math" panose="02040503050406030204" pitchFamily="18" charset="0"/>
                      </a:rPr>
                      <m:t>      </m:t>
                    </m:r>
                    <m:r>
                      <a:rPr lang="en-US" sz="2400" i="1">
                        <a:solidFill>
                          <a:srgbClr val="002060"/>
                        </a:solidFill>
                        <a:latin typeface="Cambria Math" panose="02040503050406030204" pitchFamily="18" charset="0"/>
                      </a:rPr>
                      <m:t>𝐶</m:t>
                    </m:r>
                    <m:r>
                      <a:rPr lang="en-US" sz="2400" i="0">
                        <a:solidFill>
                          <a:srgbClr val="002060"/>
                        </a:solidFill>
                        <a:latin typeface="Cambria Math" panose="02040503050406030204" pitchFamily="18" charset="0"/>
                      </a:rPr>
                      <m:t>=</m:t>
                    </m:r>
                    <m:sSup>
                      <m:sSupPr>
                        <m:ctrlPr>
                          <a:rPr lang="ar-AE" sz="2400" i="1">
                            <a:solidFill>
                              <a:srgbClr val="002060"/>
                            </a:solidFill>
                            <a:latin typeface="Cambria Math" panose="02040503050406030204" pitchFamily="18" charset="0"/>
                          </a:rPr>
                        </m:ctrlPr>
                      </m:sSupPr>
                      <m:e>
                        <m:d>
                          <m:dPr>
                            <m:ctrlPr>
                              <a:rPr lang="ar-AE" sz="2400" i="1">
                                <a:solidFill>
                                  <a:srgbClr val="002060"/>
                                </a:solidFill>
                                <a:latin typeface="Cambria Math" panose="02040503050406030204" pitchFamily="18" charset="0"/>
                              </a:rPr>
                            </m:ctrlPr>
                          </m:dPr>
                          <m:e>
                            <m:r>
                              <a:rPr lang="ar-AE" sz="2400" i="0">
                                <a:solidFill>
                                  <a:srgbClr val="002060"/>
                                </a:solidFill>
                                <a:latin typeface="Cambria Math" panose="02040503050406030204" pitchFamily="18" charset="0"/>
                              </a:rPr>
                              <m:t>3</m:t>
                            </m:r>
                            <m:sSup>
                              <m:sSupPr>
                                <m:ctrlPr>
                                  <a:rPr lang="ar-AE" sz="2400" i="1">
                                    <a:solidFill>
                                      <a:srgbClr val="002060"/>
                                    </a:solidFill>
                                    <a:latin typeface="Cambria Math" panose="02040503050406030204" pitchFamily="18" charset="0"/>
                                  </a:rPr>
                                </m:ctrlPr>
                              </m:sSupPr>
                              <m:e>
                                <m:r>
                                  <a:rPr lang="ar-AE" sz="2400" i="1">
                                    <a:solidFill>
                                      <a:srgbClr val="002060"/>
                                    </a:solidFill>
                                    <a:latin typeface="Cambria Math" panose="02040503050406030204" pitchFamily="18" charset="0"/>
                                  </a:rPr>
                                  <m:t>𝑥</m:t>
                                </m:r>
                              </m:e>
                              <m:sup>
                                <m:r>
                                  <a:rPr lang="ar-AE" sz="2400" i="0">
                                    <a:solidFill>
                                      <a:srgbClr val="002060"/>
                                    </a:solidFill>
                                    <a:latin typeface="Cambria Math" panose="02040503050406030204" pitchFamily="18" charset="0"/>
                                  </a:rPr>
                                  <m:t>2</m:t>
                                </m:r>
                              </m:sup>
                            </m:sSup>
                            <m:r>
                              <a:rPr lang="ar-AE" sz="2400" i="0">
                                <a:solidFill>
                                  <a:srgbClr val="002060"/>
                                </a:solidFill>
                                <a:latin typeface="Cambria Math" panose="02040503050406030204" pitchFamily="18" charset="0"/>
                              </a:rPr>
                              <m:t>+</m:t>
                            </m:r>
                            <m:r>
                              <a:rPr lang="ar-AE" sz="2400" i="0">
                                <a:solidFill>
                                  <a:srgbClr val="002060"/>
                                </a:solidFill>
                                <a:latin typeface="Cambria Math" panose="02040503050406030204" pitchFamily="18" charset="0"/>
                              </a:rPr>
                              <m:t>1</m:t>
                            </m:r>
                          </m:e>
                        </m:d>
                      </m:e>
                      <m:sup>
                        <m:r>
                          <a:rPr lang="ar-AE" sz="2400" i="0">
                            <a:solidFill>
                              <a:srgbClr val="002060"/>
                            </a:solidFill>
                            <a:latin typeface="Cambria Math" panose="02040503050406030204" pitchFamily="18" charset="0"/>
                          </a:rPr>
                          <m:t>4</m:t>
                        </m:r>
                      </m:sup>
                    </m:sSup>
                  </m:oMath>
                </a14:m>
                <a:endParaRPr lang="ar-AE" sz="2400" dirty="0">
                  <a:solidFill>
                    <a:srgbClr val="002060"/>
                  </a:solidFill>
                </a:endParaRPr>
              </a:p>
              <a:p>
                <a:pPr algn="l">
                  <a:spcAft>
                    <a:spcPts val="1500"/>
                  </a:spcAft>
                  <a:buNone/>
                </a:pPr>
                <a:r>
                  <a:rPr lang="en-US" sz="2400" b="0" i="0" dirty="0" err="1">
                    <a:solidFill>
                      <a:srgbClr val="002060"/>
                    </a:solidFill>
                    <a:effectLst/>
                    <a:latin typeface="Montserrat" panose="00000500000000000000" pitchFamily="2" charset="0"/>
                  </a:rPr>
                  <a:t>entonces</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aplicando</a:t>
                </a:r>
                <a:r>
                  <a:rPr lang="en-US" sz="2400" b="0" i="0" dirty="0">
                    <a:solidFill>
                      <a:srgbClr val="002060"/>
                    </a:solidFill>
                    <a:effectLst/>
                    <a:latin typeface="Montserrat" panose="00000500000000000000" pitchFamily="2" charset="0"/>
                  </a:rPr>
                  <a:t> la </a:t>
                </a:r>
                <a:r>
                  <a:rPr lang="en-US" sz="2400" b="0" i="0" dirty="0" err="1">
                    <a:solidFill>
                      <a:srgbClr val="002060"/>
                    </a:solidFill>
                    <a:effectLst/>
                    <a:latin typeface="Montserrat" panose="00000500000000000000" pitchFamily="2" charset="0"/>
                  </a:rPr>
                  <a:t>regla</a:t>
                </a:r>
                <a:r>
                  <a:rPr lang="en-US" sz="2400" b="0" i="0" dirty="0">
                    <a:solidFill>
                      <a:srgbClr val="002060"/>
                    </a:solidFill>
                    <a:effectLst/>
                    <a:latin typeface="Montserrat" panose="00000500000000000000" pitchFamily="2" charset="0"/>
                  </a:rPr>
                  <a:t> de la </a:t>
                </a:r>
                <a:r>
                  <a:rPr lang="en-US" sz="2400" b="0" i="0" dirty="0" err="1">
                    <a:solidFill>
                      <a:srgbClr val="002060"/>
                    </a:solidFill>
                    <a:effectLst/>
                    <a:latin typeface="Montserrat" panose="00000500000000000000" pitchFamily="2" charset="0"/>
                  </a:rPr>
                  <a:t>cadena</a:t>
                </a:r>
                <a:r>
                  <a:rPr lang="en-US" sz="2400" b="0" i="0" dirty="0">
                    <a:solidFill>
                      <a:srgbClr val="002060"/>
                    </a:solidFill>
                    <a:effectLst/>
                    <a:latin typeface="Montserrat" panose="00000500000000000000" pitchFamily="2" charset="0"/>
                  </a:rPr>
                  <a:t>:</a:t>
                </a:r>
              </a:p>
              <a:p>
                <a:pPr algn="l">
                  <a:spcAft>
                    <a:spcPts val="1500"/>
                  </a:spcAft>
                  <a:buNone/>
                </a:pPr>
                <a:endParaRPr lang="en-US" sz="2400" b="0" i="0" dirty="0">
                  <a:solidFill>
                    <a:srgbClr val="002060"/>
                  </a:solidFill>
                  <a:effectLst/>
                  <a:latin typeface="Montserrat" panose="00000500000000000000" pitchFamily="2" charset="0"/>
                </a:endParaRPr>
              </a:p>
              <a:p>
                <a:pPr>
                  <a:buNone/>
                </a:pPr>
                <a14:m>
                  <m:oMathPara xmlns:m="http://schemas.openxmlformats.org/officeDocument/2006/math">
                    <m:oMathParaPr>
                      <m:jc m:val="centerGroup"/>
                    </m:oMathParaPr>
                    <m:oMath xmlns:m="http://schemas.openxmlformats.org/officeDocument/2006/math">
                      <m:f>
                        <m:fPr>
                          <m:ctrlPr>
                            <a:rPr lang="ar-AE" sz="2400" i="1">
                              <a:solidFill>
                                <a:srgbClr val="002060"/>
                              </a:solidFill>
                              <a:latin typeface="Cambria Math" panose="02040503050406030204" pitchFamily="18" charset="0"/>
                            </a:rPr>
                          </m:ctrlPr>
                        </m:fPr>
                        <m:num>
                          <m:r>
                            <m:rPr>
                              <m:sty m:val="p"/>
                            </m:rPr>
                            <a:rPr lang="en-US" sz="2400">
                              <a:solidFill>
                                <a:srgbClr val="002060"/>
                              </a:solidFill>
                              <a:latin typeface="Cambria Math" panose="02040503050406030204" pitchFamily="18" charset="0"/>
                            </a:rPr>
                            <m:t>dC</m:t>
                          </m:r>
                        </m:num>
                        <m:den>
                          <m:r>
                            <m:rPr>
                              <m:sty m:val="p"/>
                            </m:rPr>
                            <a:rPr lang="en-US" sz="2400" i="0">
                              <a:solidFill>
                                <a:srgbClr val="002060"/>
                              </a:solidFill>
                              <a:latin typeface="Cambria Math" panose="02040503050406030204" pitchFamily="18" charset="0"/>
                            </a:rPr>
                            <m:t>dx</m:t>
                          </m:r>
                        </m:den>
                      </m:f>
                      <m:r>
                        <a:rPr lang="ar-AE" sz="2400" i="0">
                          <a:solidFill>
                            <a:srgbClr val="002060"/>
                          </a:solidFill>
                          <a:latin typeface="Cambria Math" panose="02040503050406030204" pitchFamily="18" charset="0"/>
                        </a:rPr>
                        <m:t>=</m:t>
                      </m:r>
                      <m:r>
                        <a:rPr lang="ar-AE" sz="2400" i="0">
                          <a:solidFill>
                            <a:srgbClr val="002060"/>
                          </a:solidFill>
                          <a:latin typeface="Cambria Math" panose="02040503050406030204" pitchFamily="18" charset="0"/>
                        </a:rPr>
                        <m:t>4</m:t>
                      </m:r>
                      <m:d>
                        <m:dPr>
                          <m:ctrlPr>
                            <a:rPr lang="ar-AE" sz="2400" i="1">
                              <a:solidFill>
                                <a:srgbClr val="002060"/>
                              </a:solidFill>
                              <a:latin typeface="Cambria Math" panose="02040503050406030204" pitchFamily="18" charset="0"/>
                            </a:rPr>
                          </m:ctrlPr>
                        </m:dPr>
                        <m:e>
                          <m:r>
                            <a:rPr lang="ar-AE" sz="2400" i="0">
                              <a:solidFill>
                                <a:srgbClr val="002060"/>
                              </a:solidFill>
                              <a:latin typeface="Cambria Math" panose="02040503050406030204" pitchFamily="18" charset="0"/>
                            </a:rPr>
                            <m:t>3</m:t>
                          </m:r>
                          <m:sSup>
                            <m:sSupPr>
                              <m:ctrlPr>
                                <a:rPr lang="ar-AE" sz="2400" i="1">
                                  <a:solidFill>
                                    <a:srgbClr val="002060"/>
                                  </a:solidFill>
                                  <a:latin typeface="Cambria Math" panose="02040503050406030204" pitchFamily="18" charset="0"/>
                                </a:rPr>
                              </m:ctrlPr>
                            </m:sSupPr>
                            <m:e>
                              <m:r>
                                <a:rPr lang="ar-AE" sz="2400" i="1">
                                  <a:solidFill>
                                    <a:srgbClr val="002060"/>
                                  </a:solidFill>
                                  <a:latin typeface="Cambria Math" panose="02040503050406030204" pitchFamily="18" charset="0"/>
                                </a:rPr>
                                <m:t>𝑥</m:t>
                              </m:r>
                            </m:e>
                            <m:sup>
                              <m:r>
                                <a:rPr lang="ar-AE" sz="2400" i="0">
                                  <a:solidFill>
                                    <a:srgbClr val="002060"/>
                                  </a:solidFill>
                                  <a:latin typeface="Cambria Math" panose="02040503050406030204" pitchFamily="18" charset="0"/>
                                </a:rPr>
                                <m:t>2</m:t>
                              </m:r>
                            </m:sup>
                          </m:sSup>
                          <m:r>
                            <a:rPr lang="ar-AE" sz="2400" i="0">
                              <a:solidFill>
                                <a:srgbClr val="002060"/>
                              </a:solidFill>
                              <a:latin typeface="Cambria Math" panose="02040503050406030204" pitchFamily="18" charset="0"/>
                            </a:rPr>
                            <m:t>+</m:t>
                          </m:r>
                          <m:r>
                            <a:rPr lang="ar-AE" sz="2400" i="0">
                              <a:solidFill>
                                <a:srgbClr val="002060"/>
                              </a:solidFill>
                              <a:latin typeface="Cambria Math" panose="02040503050406030204" pitchFamily="18" charset="0"/>
                            </a:rPr>
                            <m:t>1</m:t>
                          </m:r>
                        </m:e>
                      </m:d>
                      <m:sSup>
                        <m:sSupPr>
                          <m:ctrlPr>
                            <a:rPr lang="ar-AE" sz="2400" i="1">
                              <a:solidFill>
                                <a:srgbClr val="002060"/>
                              </a:solidFill>
                              <a:latin typeface="Cambria Math" panose="02040503050406030204" pitchFamily="18" charset="0"/>
                            </a:rPr>
                          </m:ctrlPr>
                        </m:sSupPr>
                        <m:e/>
                        <m:sup>
                          <m:r>
                            <a:rPr lang="ar-AE" sz="2400" i="0">
                              <a:solidFill>
                                <a:srgbClr val="002060"/>
                              </a:solidFill>
                              <a:latin typeface="Cambria Math" panose="02040503050406030204" pitchFamily="18" charset="0"/>
                            </a:rPr>
                            <m:t>3</m:t>
                          </m:r>
                        </m:sup>
                      </m:sSup>
                      <m:r>
                        <a:rPr lang="ar-AE" sz="2400" i="0">
                          <a:solidFill>
                            <a:srgbClr val="002060"/>
                          </a:solidFill>
                          <a:latin typeface="Cambria Math" panose="02040503050406030204" pitchFamily="18" charset="0"/>
                        </a:rPr>
                        <m:t>⋅</m:t>
                      </m:r>
                      <m:r>
                        <a:rPr lang="ar-AE" sz="2400" i="0">
                          <a:solidFill>
                            <a:srgbClr val="002060"/>
                          </a:solidFill>
                          <a:latin typeface="Cambria Math" panose="02040503050406030204" pitchFamily="18" charset="0"/>
                        </a:rPr>
                        <m:t>6</m:t>
                      </m:r>
                      <m:r>
                        <a:rPr lang="ar-AE" sz="2400" i="1">
                          <a:solidFill>
                            <a:srgbClr val="002060"/>
                          </a:solidFill>
                          <a:latin typeface="Cambria Math" panose="02040503050406030204" pitchFamily="18" charset="0"/>
                        </a:rPr>
                        <m:t>𝑥</m:t>
                      </m:r>
                      <m:r>
                        <a:rPr lang="ar-AE" sz="2400" i="0">
                          <a:solidFill>
                            <a:srgbClr val="002060"/>
                          </a:solidFill>
                          <a:latin typeface="Cambria Math" panose="02040503050406030204" pitchFamily="18" charset="0"/>
                        </a:rPr>
                        <m:t>=</m:t>
                      </m:r>
                      <m:r>
                        <a:rPr lang="ar-AE" sz="2400" i="0">
                          <a:solidFill>
                            <a:srgbClr val="002060"/>
                          </a:solidFill>
                          <a:latin typeface="Cambria Math" panose="02040503050406030204" pitchFamily="18" charset="0"/>
                        </a:rPr>
                        <m:t>24</m:t>
                      </m:r>
                      <m:r>
                        <a:rPr lang="ar-AE" sz="2400" i="1">
                          <a:solidFill>
                            <a:srgbClr val="002060"/>
                          </a:solidFill>
                          <a:latin typeface="Cambria Math" panose="02040503050406030204" pitchFamily="18" charset="0"/>
                        </a:rPr>
                        <m:t>𝑥</m:t>
                      </m:r>
                      <m:d>
                        <m:dPr>
                          <m:ctrlPr>
                            <a:rPr lang="ar-AE" sz="2400" i="1">
                              <a:solidFill>
                                <a:srgbClr val="002060"/>
                              </a:solidFill>
                              <a:latin typeface="Cambria Math" panose="02040503050406030204" pitchFamily="18" charset="0"/>
                            </a:rPr>
                          </m:ctrlPr>
                        </m:dPr>
                        <m:e>
                          <m:r>
                            <a:rPr lang="ar-AE" sz="2400" i="0">
                              <a:solidFill>
                                <a:srgbClr val="002060"/>
                              </a:solidFill>
                              <a:latin typeface="Cambria Math" panose="02040503050406030204" pitchFamily="18" charset="0"/>
                            </a:rPr>
                            <m:t>3</m:t>
                          </m:r>
                          <m:sSup>
                            <m:sSupPr>
                              <m:ctrlPr>
                                <a:rPr lang="ar-AE" sz="2400" i="1">
                                  <a:solidFill>
                                    <a:srgbClr val="002060"/>
                                  </a:solidFill>
                                  <a:latin typeface="Cambria Math" panose="02040503050406030204" pitchFamily="18" charset="0"/>
                                </a:rPr>
                              </m:ctrlPr>
                            </m:sSupPr>
                            <m:e>
                              <m:r>
                                <a:rPr lang="ar-AE" sz="2400" i="1">
                                  <a:solidFill>
                                    <a:srgbClr val="002060"/>
                                  </a:solidFill>
                                  <a:latin typeface="Cambria Math" panose="02040503050406030204" pitchFamily="18" charset="0"/>
                                </a:rPr>
                                <m:t>𝑥</m:t>
                              </m:r>
                            </m:e>
                            <m:sup>
                              <m:r>
                                <a:rPr lang="ar-AE" sz="2400" i="0">
                                  <a:solidFill>
                                    <a:srgbClr val="002060"/>
                                  </a:solidFill>
                                  <a:latin typeface="Cambria Math" panose="02040503050406030204" pitchFamily="18" charset="0"/>
                                </a:rPr>
                                <m:t>2</m:t>
                              </m:r>
                            </m:sup>
                          </m:sSup>
                          <m:r>
                            <a:rPr lang="ar-AE" sz="2400" i="0">
                              <a:solidFill>
                                <a:srgbClr val="002060"/>
                              </a:solidFill>
                              <a:latin typeface="Cambria Math" panose="02040503050406030204" pitchFamily="18" charset="0"/>
                            </a:rPr>
                            <m:t>+</m:t>
                          </m:r>
                          <m:r>
                            <a:rPr lang="ar-AE" sz="2400" i="0">
                              <a:solidFill>
                                <a:srgbClr val="002060"/>
                              </a:solidFill>
                              <a:latin typeface="Cambria Math" panose="02040503050406030204" pitchFamily="18" charset="0"/>
                            </a:rPr>
                            <m:t>1</m:t>
                          </m:r>
                        </m:e>
                      </m:d>
                      <m:sSup>
                        <m:sSupPr>
                          <m:ctrlPr>
                            <a:rPr lang="ar-AE" sz="2400" i="1">
                              <a:solidFill>
                                <a:srgbClr val="002060"/>
                              </a:solidFill>
                              <a:latin typeface="Cambria Math" panose="02040503050406030204" pitchFamily="18" charset="0"/>
                            </a:rPr>
                          </m:ctrlPr>
                        </m:sSupPr>
                        <m:e/>
                        <m:sup>
                          <m:r>
                            <a:rPr lang="ar-AE" sz="2400" i="0">
                              <a:solidFill>
                                <a:srgbClr val="002060"/>
                              </a:solidFill>
                              <a:latin typeface="Cambria Math" panose="02040503050406030204" pitchFamily="18" charset="0"/>
                            </a:rPr>
                            <m:t>3</m:t>
                          </m:r>
                        </m:sup>
                      </m:sSup>
                    </m:oMath>
                  </m:oMathPara>
                </a14:m>
                <a:endParaRPr lang="es-EC" sz="2400" dirty="0">
                  <a:solidFill>
                    <a:srgbClr val="002060"/>
                  </a:solidFill>
                </a:endParaRPr>
              </a:p>
              <a:p>
                <a:pPr>
                  <a:buNone/>
                </a:pPr>
                <a:endParaRPr lang="ar-AE" sz="2400" dirty="0">
                  <a:solidFill>
                    <a:srgbClr val="002060"/>
                  </a:solidFill>
                </a:endParaRPr>
              </a:p>
              <a:p>
                <a:pPr algn="l">
                  <a:spcAft>
                    <a:spcPts val="1500"/>
                  </a:spcAft>
                  <a:buNone/>
                </a:pPr>
                <a:r>
                  <a:rPr lang="en-US" sz="2400" b="0" i="0" dirty="0">
                    <a:solidFill>
                      <a:srgbClr val="002060"/>
                    </a:solidFill>
                    <a:effectLst/>
                    <a:latin typeface="Montserrat" panose="00000500000000000000" pitchFamily="2" charset="0"/>
                  </a:rPr>
                  <a:t>En </a:t>
                </a:r>
                <a:r>
                  <a:rPr lang="en-US" sz="2400" b="0" i="0" dirty="0" err="1">
                    <a:solidFill>
                      <a:srgbClr val="002060"/>
                    </a:solidFill>
                    <a:effectLst/>
                    <a:latin typeface="Montserrat" panose="00000500000000000000" pitchFamily="2" charset="0"/>
                  </a:rPr>
                  <a:t>el</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contexto</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empresarial</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si</a:t>
                </a:r>
                <a:r>
                  <a:rPr lang="en-US" sz="2400" b="0" i="0" dirty="0">
                    <a:solidFill>
                      <a:srgbClr val="002060"/>
                    </a:solidFill>
                    <a:effectLst/>
                    <a:latin typeface="Montserrat" panose="00000500000000000000" pitchFamily="2" charset="0"/>
                  </a:rPr>
                  <a:t> </a:t>
                </a:r>
                <a:r>
                  <a:rPr lang="en-US" sz="2400" b="1" i="0" dirty="0">
                    <a:solidFill>
                      <a:srgbClr val="002060"/>
                    </a:solidFill>
                    <a:effectLst/>
                    <a:latin typeface="Montserrat" panose="00000500000000000000" pitchFamily="2" charset="0"/>
                  </a:rPr>
                  <a:t>x</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representa</a:t>
                </a:r>
                <a:r>
                  <a:rPr lang="en-US" sz="2400" b="0" i="0" dirty="0">
                    <a:solidFill>
                      <a:srgbClr val="002060"/>
                    </a:solidFill>
                    <a:effectLst/>
                    <a:latin typeface="Montserrat" panose="00000500000000000000" pitchFamily="2" charset="0"/>
                  </a:rPr>
                  <a:t> la </a:t>
                </a:r>
                <a:r>
                  <a:rPr lang="en-US" sz="2400" b="0" i="0" dirty="0" err="1">
                    <a:solidFill>
                      <a:srgbClr val="002060"/>
                    </a:solidFill>
                    <a:effectLst/>
                    <a:latin typeface="Montserrat" panose="00000500000000000000" pitchFamily="2" charset="0"/>
                  </a:rPr>
                  <a:t>cantidad</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producida</a:t>
                </a:r>
                <a:r>
                  <a:rPr lang="en-US" sz="2400" b="0" i="0" dirty="0">
                    <a:solidFill>
                      <a:srgbClr val="002060"/>
                    </a:solidFill>
                    <a:effectLst/>
                    <a:latin typeface="Montserrat" panose="00000500000000000000" pitchFamily="2" charset="0"/>
                  </a:rPr>
                  <a:t> </a:t>
                </a:r>
                <a:r>
                  <a:rPr lang="en-US" sz="2400" i="0" dirty="0">
                    <a:solidFill>
                      <a:srgbClr val="002060"/>
                    </a:solidFill>
                    <a:effectLst/>
                    <a:latin typeface="Montserrat" panose="00000500000000000000" pitchFamily="2" charset="0"/>
                  </a:rPr>
                  <a:t>y</a:t>
                </a:r>
                <a:r>
                  <a:rPr lang="en-US" sz="2400" b="1" i="0" dirty="0">
                    <a:solidFill>
                      <a:srgbClr val="002060"/>
                    </a:solidFill>
                    <a:effectLst/>
                    <a:latin typeface="Montserrat" panose="00000500000000000000" pitchFamily="2" charset="0"/>
                  </a:rPr>
                  <a:t> C </a:t>
                </a:r>
                <a:r>
                  <a:rPr lang="en-US" sz="2400" b="0" i="0" dirty="0" err="1">
                    <a:solidFill>
                      <a:srgbClr val="002060"/>
                    </a:solidFill>
                    <a:effectLst/>
                    <a:latin typeface="Montserrat" panose="00000500000000000000" pitchFamily="2" charset="0"/>
                  </a:rPr>
                  <a:t>el</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costo</a:t>
                </a:r>
                <a:r>
                  <a:rPr lang="en-US" sz="2400" b="0" i="0" dirty="0">
                    <a:solidFill>
                      <a:srgbClr val="002060"/>
                    </a:solidFill>
                    <a:effectLst/>
                    <a:latin typeface="Montserrat" panose="00000500000000000000" pitchFamily="2" charset="0"/>
                  </a:rPr>
                  <a:t> total, la </a:t>
                </a:r>
                <a:r>
                  <a:rPr lang="en-US" sz="2400" b="0" i="0" dirty="0" err="1">
                    <a:solidFill>
                      <a:srgbClr val="002060"/>
                    </a:solidFill>
                    <a:effectLst/>
                    <a:latin typeface="Montserrat" panose="00000500000000000000" pitchFamily="2" charset="0"/>
                  </a:rPr>
                  <a:t>derivada</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representa</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cómo</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varía</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el</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costo</a:t>
                </a:r>
                <a:r>
                  <a:rPr lang="en-US" sz="2400" b="0" i="0" dirty="0">
                    <a:solidFill>
                      <a:srgbClr val="002060"/>
                    </a:solidFill>
                    <a:effectLst/>
                    <a:latin typeface="Montserrat" panose="00000500000000000000" pitchFamily="2" charset="0"/>
                  </a:rPr>
                  <a:t> ante </a:t>
                </a:r>
                <a:r>
                  <a:rPr lang="en-US" sz="2400" b="0" i="0" dirty="0" err="1">
                    <a:solidFill>
                      <a:srgbClr val="002060"/>
                    </a:solidFill>
                    <a:effectLst/>
                    <a:latin typeface="Montserrat" panose="00000500000000000000" pitchFamily="2" charset="0"/>
                  </a:rPr>
                  <a:t>cambios</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marginales</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en</a:t>
                </a:r>
                <a:r>
                  <a:rPr lang="en-US" sz="2400" b="0" i="0" dirty="0">
                    <a:solidFill>
                      <a:srgbClr val="002060"/>
                    </a:solidFill>
                    <a:effectLst/>
                    <a:latin typeface="Montserrat" panose="00000500000000000000" pitchFamily="2" charset="0"/>
                  </a:rPr>
                  <a:t> la </a:t>
                </a:r>
                <a:r>
                  <a:rPr lang="en-US" sz="2400" b="0" i="0" dirty="0" err="1">
                    <a:solidFill>
                      <a:srgbClr val="002060"/>
                    </a:solidFill>
                    <a:effectLst/>
                    <a:latin typeface="Montserrat" panose="00000500000000000000" pitchFamily="2" charset="0"/>
                  </a:rPr>
                  <a:t>producción</a:t>
                </a:r>
                <a:r>
                  <a:rPr lang="en-US" sz="2400" b="0" i="0" dirty="0">
                    <a:solidFill>
                      <a:srgbClr val="002060"/>
                    </a:solidFill>
                    <a:effectLst/>
                    <a:latin typeface="Montserrat" panose="00000500000000000000" pitchFamily="2" charset="0"/>
                  </a:rPr>
                  <a:t>.</a:t>
                </a:r>
              </a:p>
            </p:txBody>
          </p:sp>
        </mc:Choice>
        <mc:Fallback>
          <p:sp>
            <p:nvSpPr>
              <p:cNvPr id="4" name="TextBox 3">
                <a:extLst>
                  <a:ext uri="{FF2B5EF4-FFF2-40B4-BE49-F238E27FC236}">
                    <a16:creationId xmlns:a16="http://schemas.microsoft.com/office/drawing/2014/main" id="{55A024AD-DBDA-2568-EA9C-A6860E2EE1FA}"/>
                  </a:ext>
                </a:extLst>
              </p:cNvPr>
              <p:cNvSpPr txBox="1">
                <a:spLocks noRot="1" noChangeAspect="1" noMove="1" noResize="1" noEditPoints="1" noAdjustHandles="1" noChangeArrowheads="1" noChangeShapeType="1" noTextEdit="1"/>
              </p:cNvSpPr>
              <p:nvPr/>
            </p:nvSpPr>
            <p:spPr>
              <a:xfrm>
                <a:off x="762000" y="887412"/>
                <a:ext cx="7010400" cy="4887107"/>
              </a:xfrm>
              <a:prstGeom prst="rect">
                <a:avLst/>
              </a:prstGeom>
              <a:blipFill>
                <a:blip r:embed="rId3"/>
                <a:stretch>
                  <a:fillRect l="-1215" t="-747" r="-1997" b="-1993"/>
                </a:stretch>
              </a:blipFill>
              <a:ln>
                <a:solidFill>
                  <a:schemeClr val="tx1">
                    <a:lumMod val="50000"/>
                    <a:lumOff val="50000"/>
                  </a:schemeClr>
                </a:solidFill>
              </a:ln>
            </p:spPr>
            <p:txBody>
              <a:bodyPr/>
              <a:lstStyle/>
              <a:p>
                <a:r>
                  <a:rPr lang="en-US">
                    <a:noFill/>
                  </a:rPr>
                  <a:t> </a:t>
                </a:r>
              </a:p>
            </p:txBody>
          </p:sp>
        </mc:Fallback>
      </mc:AlternateContent>
    </p:spTree>
    <p:extLst>
      <p:ext uri="{BB962C8B-B14F-4D97-AF65-F5344CB8AC3E}">
        <p14:creationId xmlns:p14="http://schemas.microsoft.com/office/powerpoint/2010/main" val="26352787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69BA1-CF9D-64CE-BC25-579544B1C6AE}"/>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A5D8FB51-E9A2-D4B0-89A4-F05FB0EC2B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E98B0345-9F4D-126A-8FA3-7F16ED89D626}"/>
                  </a:ext>
                </a:extLst>
              </p:cNvPr>
              <p:cNvSpPr txBox="1"/>
              <p:nvPr/>
            </p:nvSpPr>
            <p:spPr>
              <a:xfrm>
                <a:off x="876300" y="1050211"/>
                <a:ext cx="7010400" cy="1200329"/>
              </a:xfrm>
              <a:prstGeom prst="rect">
                <a:avLst/>
              </a:prstGeom>
              <a:solidFill>
                <a:schemeClr val="accent5">
                  <a:lumMod val="20000"/>
                  <a:lumOff val="80000"/>
                </a:schemeClr>
              </a:solidFill>
              <a:ln>
                <a:solidFill>
                  <a:schemeClr val="tx1">
                    <a:lumMod val="50000"/>
                    <a:lumOff val="50000"/>
                  </a:schemeClr>
                </a:solidFill>
              </a:ln>
            </p:spPr>
            <p:txBody>
              <a:bodyPr wrap="square">
                <a:spAutoFit/>
              </a:bodyPr>
              <a:lstStyle/>
              <a:p>
                <a:pPr algn="l">
                  <a:buFont typeface="Arial" panose="020B0604020202020204" pitchFamily="34" charset="0"/>
                  <a:buChar char="•"/>
                </a:pPr>
                <a:r>
                  <a:rPr lang="en-US" b="1" i="0" dirty="0" err="1">
                    <a:solidFill>
                      <a:srgbClr val="000000"/>
                    </a:solidFill>
                    <a:effectLst/>
                    <a:latin typeface="Montserrat" panose="00000500000000000000" pitchFamily="2" charset="0"/>
                  </a:rPr>
                  <a:t>Funciones</a:t>
                </a:r>
                <a:r>
                  <a:rPr lang="en-US" b="1" i="0" dirty="0">
                    <a:solidFill>
                      <a:srgbClr val="000000"/>
                    </a:solidFill>
                    <a:effectLst/>
                    <a:latin typeface="Montserrat" panose="00000500000000000000" pitchFamily="2" charset="0"/>
                  </a:rPr>
                  <a:t> </a:t>
                </a:r>
                <a:r>
                  <a:rPr lang="en-US" b="1" i="0" dirty="0" err="1">
                    <a:solidFill>
                      <a:srgbClr val="000000"/>
                    </a:solidFill>
                    <a:effectLst/>
                    <a:latin typeface="Montserrat" panose="00000500000000000000" pitchFamily="2" charset="0"/>
                  </a:rPr>
                  <a:t>inversas</a:t>
                </a:r>
                <a:r>
                  <a:rPr lang="en-US" b="1" i="0" dirty="0">
                    <a:solidFill>
                      <a:srgbClr val="000000"/>
                    </a:solidFill>
                    <a:effectLst/>
                    <a:latin typeface="Montserrat" panose="00000500000000000000" pitchFamily="2" charset="0"/>
                  </a:rPr>
                  <a:t>.</a:t>
                </a:r>
                <a:endParaRPr lang="en-US" b="0" i="0" dirty="0">
                  <a:solidFill>
                    <a:srgbClr val="000000"/>
                  </a:solidFill>
                  <a:effectLst/>
                  <a:latin typeface="Montserrat" panose="00000500000000000000" pitchFamily="2" charset="0"/>
                </a:endParaRPr>
              </a:p>
              <a:p>
                <a:pPr algn="l">
                  <a:spcAft>
                    <a:spcPts val="1500"/>
                  </a:spcAft>
                  <a:buNone/>
                </a:pPr>
                <a:r>
                  <a:rPr lang="en-US" b="0" i="0" dirty="0">
                    <a:solidFill>
                      <a:srgbClr val="000000"/>
                    </a:solidFill>
                    <a:effectLst/>
                    <a:latin typeface="Montserrat" panose="00000500000000000000" pitchFamily="2" charset="0"/>
                  </a:rPr>
                  <a:t>Una </a:t>
                </a:r>
                <a:r>
                  <a:rPr lang="en-US" b="0" i="0" dirty="0" err="1">
                    <a:solidFill>
                      <a:srgbClr val="000000"/>
                    </a:solidFill>
                    <a:effectLst/>
                    <a:latin typeface="Montserrat" panose="00000500000000000000" pitchFamily="2" charset="0"/>
                  </a:rPr>
                  <a:t>función</a:t>
                </a:r>
                <a:r>
                  <a:rPr lang="en-US" b="0" i="0" dirty="0">
                    <a:solidFill>
                      <a:srgbClr val="000000"/>
                    </a:solidFill>
                    <a:effectLst/>
                    <a:latin typeface="Montserrat" panose="00000500000000000000" pitchFamily="2" charset="0"/>
                  </a:rPr>
                  <a:t> </a:t>
                </a:r>
                <a:r>
                  <a:rPr lang="en-US" b="0" i="0" dirty="0" err="1">
                    <a:solidFill>
                      <a:srgbClr val="000000"/>
                    </a:solidFill>
                    <a:effectLst/>
                    <a:latin typeface="Montserrat" panose="00000500000000000000" pitchFamily="2" charset="0"/>
                  </a:rPr>
                  <a:t>inversa</a:t>
                </a:r>
                <a:r>
                  <a:rPr lang="en-US" b="0" i="0" dirty="0">
                    <a:solidFill>
                      <a:srgbClr val="000000"/>
                    </a:solidFill>
                    <a:effectLst/>
                    <a:latin typeface="Montserrat" panose="00000500000000000000" pitchFamily="2" charset="0"/>
                  </a:rPr>
                  <a:t> </a:t>
                </a:r>
                <a:r>
                  <a:rPr lang="en-US" b="0" i="0" dirty="0" err="1">
                    <a:solidFill>
                      <a:srgbClr val="000000"/>
                    </a:solidFill>
                    <a:effectLst/>
                    <a:latin typeface="Montserrat" panose="00000500000000000000" pitchFamily="2" charset="0"/>
                  </a:rPr>
                  <a:t>revierte</a:t>
                </a:r>
                <a:r>
                  <a:rPr lang="en-US" b="0" i="0" dirty="0">
                    <a:solidFill>
                      <a:srgbClr val="000000"/>
                    </a:solidFill>
                    <a:effectLst/>
                    <a:latin typeface="Montserrat" panose="00000500000000000000" pitchFamily="2" charset="0"/>
                  </a:rPr>
                  <a:t> la </a:t>
                </a:r>
                <a:r>
                  <a:rPr lang="en-US" b="0" i="0" dirty="0" err="1">
                    <a:solidFill>
                      <a:srgbClr val="000000"/>
                    </a:solidFill>
                    <a:effectLst/>
                    <a:latin typeface="Montserrat" panose="00000500000000000000" pitchFamily="2" charset="0"/>
                  </a:rPr>
                  <a:t>relación</a:t>
                </a:r>
                <a:r>
                  <a:rPr lang="en-US" b="0" i="0" dirty="0">
                    <a:solidFill>
                      <a:srgbClr val="000000"/>
                    </a:solidFill>
                    <a:effectLst/>
                    <a:latin typeface="Montserrat" panose="00000500000000000000" pitchFamily="2" charset="0"/>
                  </a:rPr>
                  <a:t> entre las variables </a:t>
                </a:r>
                <a:r>
                  <a:rPr lang="en-US" b="0" i="0" dirty="0" err="1">
                    <a:solidFill>
                      <a:srgbClr val="000000"/>
                    </a:solidFill>
                    <a:effectLst/>
                    <a:latin typeface="Montserrat" panose="00000500000000000000" pitchFamily="2" charset="0"/>
                  </a:rPr>
                  <a:t>dependiente</a:t>
                </a:r>
                <a:r>
                  <a:rPr lang="en-US" b="0" i="0" dirty="0">
                    <a:solidFill>
                      <a:srgbClr val="000000"/>
                    </a:solidFill>
                    <a:effectLst/>
                    <a:latin typeface="Montserrat" panose="00000500000000000000" pitchFamily="2" charset="0"/>
                  </a:rPr>
                  <a:t> e </a:t>
                </a:r>
                <a:r>
                  <a:rPr lang="en-US" b="0" i="0" dirty="0" err="1">
                    <a:solidFill>
                      <a:srgbClr val="000000"/>
                    </a:solidFill>
                    <a:effectLst/>
                    <a:latin typeface="Montserrat" panose="00000500000000000000" pitchFamily="2" charset="0"/>
                  </a:rPr>
                  <a:t>independiente</a:t>
                </a:r>
                <a:r>
                  <a:rPr lang="en-US" b="0" i="0" dirty="0">
                    <a:solidFill>
                      <a:srgbClr val="000000"/>
                    </a:solidFill>
                    <a:effectLst/>
                    <a:latin typeface="Montserrat" panose="00000500000000000000" pitchFamily="2" charset="0"/>
                  </a:rPr>
                  <a:t>. Si </a:t>
                </a:r>
                <a14:m>
                  <m:oMath xmlns:m="http://schemas.openxmlformats.org/officeDocument/2006/math">
                    <m:r>
                      <a:rPr lang="en-US" i="1">
                        <a:latin typeface="Cambria Math" panose="02040503050406030204" pitchFamily="18" charset="0"/>
                      </a:rPr>
                      <m:t>𝑦</m:t>
                    </m:r>
                    <m:r>
                      <a:rPr lang="en-US" i="0">
                        <a:latin typeface="Cambria Math" panose="02040503050406030204" pitchFamily="18" charset="0"/>
                      </a:rPr>
                      <m:t>=</m:t>
                    </m:r>
                    <m:r>
                      <a:rPr lang="en-US" i="1">
                        <a:latin typeface="Cambria Math" panose="02040503050406030204" pitchFamily="18" charset="0"/>
                      </a:rPr>
                      <m:t>𝑓</m:t>
                    </m:r>
                    <m:d>
                      <m:dPr>
                        <m:ctrlPr>
                          <a:rPr lang="ar-AE" i="1">
                            <a:latin typeface="Cambria Math" panose="02040503050406030204" pitchFamily="18" charset="0"/>
                          </a:rPr>
                        </m:ctrlPr>
                      </m:dPr>
                      <m:e>
                        <m:r>
                          <a:rPr lang="ar-AE" i="1">
                            <a:latin typeface="Cambria Math" panose="02040503050406030204" pitchFamily="18" charset="0"/>
                          </a:rPr>
                          <m:t>𝑥</m:t>
                        </m:r>
                      </m:e>
                    </m:d>
                  </m:oMath>
                </a14:m>
                <a:r>
                  <a:rPr lang="ar-AE" b="0" i="0" dirty="0">
                    <a:solidFill>
                      <a:srgbClr val="000000"/>
                    </a:solidFill>
                    <a:effectLst/>
                    <a:latin typeface="Montserrat" panose="00000500000000000000" pitchFamily="2" charset="0"/>
                  </a:rPr>
                  <a:t> , </a:t>
                </a:r>
                <a:r>
                  <a:rPr lang="en-US" b="0" i="0" dirty="0" err="1">
                    <a:solidFill>
                      <a:srgbClr val="000000"/>
                    </a:solidFill>
                    <a:effectLst/>
                    <a:latin typeface="Montserrat" panose="00000500000000000000" pitchFamily="2" charset="0"/>
                  </a:rPr>
                  <a:t>entonces</a:t>
                </a:r>
                <a:r>
                  <a:rPr lang="en-US" b="0" i="0" dirty="0">
                    <a:solidFill>
                      <a:srgbClr val="000000"/>
                    </a:solidFill>
                    <a:effectLst/>
                    <a:latin typeface="Montserrat" panose="00000500000000000000" pitchFamily="2" charset="0"/>
                  </a:rPr>
                  <a:t> la </a:t>
                </a:r>
                <a:r>
                  <a:rPr lang="en-US" b="0" i="0" dirty="0" err="1">
                    <a:solidFill>
                      <a:srgbClr val="000000"/>
                    </a:solidFill>
                    <a:effectLst/>
                    <a:latin typeface="Montserrat" panose="00000500000000000000" pitchFamily="2" charset="0"/>
                  </a:rPr>
                  <a:t>función</a:t>
                </a:r>
                <a:r>
                  <a:rPr lang="en-US" b="0" i="0" dirty="0">
                    <a:solidFill>
                      <a:srgbClr val="000000"/>
                    </a:solidFill>
                    <a:effectLst/>
                    <a:latin typeface="Montserrat" panose="00000500000000000000" pitchFamily="2" charset="0"/>
                  </a:rPr>
                  <a:t> </a:t>
                </a:r>
                <a:r>
                  <a:rPr lang="en-US" b="0" i="0" dirty="0" err="1">
                    <a:solidFill>
                      <a:srgbClr val="000000"/>
                    </a:solidFill>
                    <a:effectLst/>
                    <a:latin typeface="Montserrat" panose="00000500000000000000" pitchFamily="2" charset="0"/>
                  </a:rPr>
                  <a:t>inversa</a:t>
                </a:r>
                <a:r>
                  <a:rPr lang="en-US" b="0" i="0" dirty="0">
                    <a:solidFill>
                      <a:srgbClr val="000000"/>
                    </a:solidFill>
                    <a:effectLst/>
                    <a:latin typeface="Montserrat" panose="00000500000000000000" pitchFamily="2" charset="0"/>
                  </a:rPr>
                  <a:t> </a:t>
                </a:r>
                <a14:m>
                  <m:oMath xmlns:m="http://schemas.openxmlformats.org/officeDocument/2006/math">
                    <m:sSup>
                      <m:sSupPr>
                        <m:ctrlPr>
                          <a:rPr lang="ar-AE" i="1">
                            <a:latin typeface="Cambria Math" panose="02040503050406030204" pitchFamily="18" charset="0"/>
                          </a:rPr>
                        </m:ctrlPr>
                      </m:sSupPr>
                      <m:e>
                        <m:r>
                          <a:rPr lang="ar-AE" i="1">
                            <a:latin typeface="Cambria Math" panose="02040503050406030204" pitchFamily="18" charset="0"/>
                          </a:rPr>
                          <m:t>𝑓</m:t>
                        </m:r>
                      </m:e>
                      <m:sup>
                        <m:r>
                          <a:rPr lang="ar-AE" i="0">
                            <a:latin typeface="Cambria Math" panose="02040503050406030204" pitchFamily="18" charset="0"/>
                          </a:rPr>
                          <m:t>−</m:t>
                        </m:r>
                        <m:r>
                          <a:rPr lang="ar-AE" i="0">
                            <a:latin typeface="Cambria Math" panose="02040503050406030204" pitchFamily="18" charset="0"/>
                          </a:rPr>
                          <m:t>1</m:t>
                        </m:r>
                      </m:sup>
                    </m:sSup>
                    <m:d>
                      <m:dPr>
                        <m:ctrlPr>
                          <a:rPr lang="ar-AE" i="1">
                            <a:latin typeface="Cambria Math" panose="02040503050406030204" pitchFamily="18" charset="0"/>
                          </a:rPr>
                        </m:ctrlPr>
                      </m:dPr>
                      <m:e>
                        <m:r>
                          <a:rPr lang="ar-AE" i="1">
                            <a:latin typeface="Cambria Math" panose="02040503050406030204" pitchFamily="18" charset="0"/>
                          </a:rPr>
                          <m:t>𝑦</m:t>
                        </m:r>
                      </m:e>
                    </m:d>
                  </m:oMath>
                </a14:m>
                <a:r>
                  <a:rPr lang="ar-AE" b="0" i="0" dirty="0">
                    <a:solidFill>
                      <a:srgbClr val="000000"/>
                    </a:solidFill>
                    <a:effectLst/>
                    <a:latin typeface="Montserrat" panose="00000500000000000000" pitchFamily="2" charset="0"/>
                  </a:rPr>
                  <a:t> </a:t>
                </a:r>
                <a:r>
                  <a:rPr lang="en-US" b="0" i="0" dirty="0" err="1">
                    <a:solidFill>
                      <a:srgbClr val="000000"/>
                    </a:solidFill>
                    <a:effectLst/>
                    <a:latin typeface="Montserrat" panose="00000500000000000000" pitchFamily="2" charset="0"/>
                  </a:rPr>
                  <a:t>cumple</a:t>
                </a:r>
                <a:r>
                  <a:rPr lang="en-US" b="0" i="0" dirty="0">
                    <a:solidFill>
                      <a:srgbClr val="000000"/>
                    </a:solidFill>
                    <a:effectLst/>
                    <a:latin typeface="Montserrat" panose="00000500000000000000" pitchFamily="2" charset="0"/>
                  </a:rPr>
                  <a:t> que </a:t>
                </a:r>
                <a14:m>
                  <m:oMath xmlns:m="http://schemas.openxmlformats.org/officeDocument/2006/math">
                    <m:r>
                      <a:rPr lang="en-US" i="1">
                        <a:latin typeface="Cambria Math" panose="02040503050406030204" pitchFamily="18" charset="0"/>
                      </a:rPr>
                      <m:t>𝑥</m:t>
                    </m:r>
                    <m:r>
                      <a:rPr lang="en-US" i="0">
                        <a:latin typeface="Cambria Math" panose="02040503050406030204" pitchFamily="18" charset="0"/>
                      </a:rPr>
                      <m:t>=</m:t>
                    </m:r>
                    <m:sSup>
                      <m:sSupPr>
                        <m:ctrlPr>
                          <a:rPr lang="ar-AE" i="1">
                            <a:latin typeface="Cambria Math" panose="02040503050406030204" pitchFamily="18" charset="0"/>
                          </a:rPr>
                        </m:ctrlPr>
                      </m:sSupPr>
                      <m:e>
                        <m:r>
                          <a:rPr lang="ar-AE" i="1">
                            <a:latin typeface="Cambria Math" panose="02040503050406030204" pitchFamily="18" charset="0"/>
                          </a:rPr>
                          <m:t>𝑓</m:t>
                        </m:r>
                      </m:e>
                      <m:sup>
                        <m:r>
                          <a:rPr lang="ar-AE" i="0">
                            <a:latin typeface="Cambria Math" panose="02040503050406030204" pitchFamily="18" charset="0"/>
                          </a:rPr>
                          <m:t>−</m:t>
                        </m:r>
                        <m:r>
                          <a:rPr lang="ar-AE" i="0">
                            <a:latin typeface="Cambria Math" panose="02040503050406030204" pitchFamily="18" charset="0"/>
                          </a:rPr>
                          <m:t>1</m:t>
                        </m:r>
                      </m:sup>
                    </m:sSup>
                    <m:d>
                      <m:dPr>
                        <m:ctrlPr>
                          <a:rPr lang="ar-AE" i="1">
                            <a:latin typeface="Cambria Math" panose="02040503050406030204" pitchFamily="18" charset="0"/>
                          </a:rPr>
                        </m:ctrlPr>
                      </m:dPr>
                      <m:e>
                        <m:r>
                          <a:rPr lang="ar-AE" i="1">
                            <a:latin typeface="Cambria Math" panose="02040503050406030204" pitchFamily="18" charset="0"/>
                          </a:rPr>
                          <m:t>𝑦</m:t>
                        </m:r>
                      </m:e>
                    </m:d>
                  </m:oMath>
                </a14:m>
                <a:r>
                  <a:rPr lang="ar-AE" b="0" i="0" dirty="0">
                    <a:solidFill>
                      <a:srgbClr val="000000"/>
                    </a:solidFill>
                    <a:effectLst/>
                    <a:latin typeface="Montserrat" panose="00000500000000000000" pitchFamily="2" charset="0"/>
                  </a:rPr>
                  <a:t>.</a:t>
                </a:r>
              </a:p>
            </p:txBody>
          </p:sp>
        </mc:Choice>
        <mc:Fallback>
          <p:sp>
            <p:nvSpPr>
              <p:cNvPr id="4" name="TextBox 3">
                <a:extLst>
                  <a:ext uri="{FF2B5EF4-FFF2-40B4-BE49-F238E27FC236}">
                    <a16:creationId xmlns:a16="http://schemas.microsoft.com/office/drawing/2014/main" id="{E98B0345-9F4D-126A-8FA3-7F16ED89D626}"/>
                  </a:ext>
                </a:extLst>
              </p:cNvPr>
              <p:cNvSpPr txBox="1">
                <a:spLocks noRot="1" noChangeAspect="1" noMove="1" noResize="1" noEditPoints="1" noAdjustHandles="1" noChangeArrowheads="1" noChangeShapeType="1" noTextEdit="1"/>
              </p:cNvSpPr>
              <p:nvPr/>
            </p:nvSpPr>
            <p:spPr>
              <a:xfrm>
                <a:off x="876300" y="1050211"/>
                <a:ext cx="7010400" cy="1200329"/>
              </a:xfrm>
              <a:prstGeom prst="rect">
                <a:avLst/>
              </a:prstGeom>
              <a:blipFill>
                <a:blip r:embed="rId3"/>
                <a:stretch>
                  <a:fillRect l="-694" t="-1508" b="-7035"/>
                </a:stretch>
              </a:blipFill>
              <a:ln>
                <a:solidFill>
                  <a:schemeClr val="tx1">
                    <a:lumMod val="50000"/>
                    <a:lumOff val="50000"/>
                  </a:schemeClr>
                </a:solidFill>
              </a:ln>
            </p:spPr>
            <p:txBody>
              <a:bodyPr/>
              <a:lstStyle/>
              <a:p>
                <a:r>
                  <a:rPr lang="en-US">
                    <a:noFill/>
                  </a:rPr>
                  <a:t> </a:t>
                </a:r>
              </a:p>
            </p:txBody>
          </p:sp>
        </mc:Fallback>
      </mc:AlternateContent>
      <p:sp>
        <p:nvSpPr>
          <p:cNvPr id="6" name="TextBox 5">
            <a:extLst>
              <a:ext uri="{FF2B5EF4-FFF2-40B4-BE49-F238E27FC236}">
                <a16:creationId xmlns:a16="http://schemas.microsoft.com/office/drawing/2014/main" id="{CEEA44CB-45E2-A141-6017-39EF972EA7C9}"/>
              </a:ext>
            </a:extLst>
          </p:cNvPr>
          <p:cNvSpPr txBox="1"/>
          <p:nvPr/>
        </p:nvSpPr>
        <p:spPr>
          <a:xfrm>
            <a:off x="228600" y="2565940"/>
            <a:ext cx="8001000" cy="1200329"/>
          </a:xfrm>
          <a:prstGeom prst="rect">
            <a:avLst/>
          </a:prstGeom>
          <a:solidFill>
            <a:schemeClr val="accent2">
              <a:lumMod val="20000"/>
              <a:lumOff val="80000"/>
            </a:schemeClr>
          </a:solidFill>
          <a:ln>
            <a:solidFill>
              <a:schemeClr val="tx1">
                <a:lumMod val="50000"/>
                <a:lumOff val="50000"/>
              </a:schemeClr>
            </a:solidFill>
          </a:ln>
        </p:spPr>
        <p:txBody>
          <a:bodyPr wrap="square">
            <a:spAutoFit/>
          </a:bodyPr>
          <a:lstStyle/>
          <a:p>
            <a:pPr algn="l">
              <a:buFont typeface="Arial" panose="020B0604020202020204" pitchFamily="34" charset="0"/>
              <a:buChar char="•"/>
            </a:pPr>
            <a:r>
              <a:rPr lang="es-EC" b="1" i="0" dirty="0">
                <a:solidFill>
                  <a:srgbClr val="000000"/>
                </a:solidFill>
                <a:effectLst/>
                <a:latin typeface="Montserrat" panose="00000500000000000000" pitchFamily="2" charset="0"/>
              </a:rPr>
              <a:t>Condición de existencia:</a:t>
            </a:r>
            <a:endParaRPr lang="es-EC" b="0" i="0" dirty="0">
              <a:solidFill>
                <a:srgbClr val="000000"/>
              </a:solidFill>
              <a:effectLst/>
              <a:latin typeface="Montserrat" panose="00000500000000000000" pitchFamily="2" charset="0"/>
            </a:endParaRPr>
          </a:p>
          <a:p>
            <a:pPr algn="l">
              <a:spcAft>
                <a:spcPts val="1500"/>
              </a:spcAft>
              <a:buNone/>
            </a:pPr>
            <a:r>
              <a:rPr lang="es-EC" b="0" i="0" dirty="0">
                <a:solidFill>
                  <a:srgbClr val="000000"/>
                </a:solidFill>
                <a:effectLst/>
                <a:latin typeface="Montserrat" panose="00000500000000000000" pitchFamily="2" charset="0"/>
              </a:rPr>
              <a:t>Una función tiene inversa </a:t>
            </a:r>
            <a:r>
              <a:rPr lang="es-EC" b="1" i="0" dirty="0">
                <a:solidFill>
                  <a:srgbClr val="000000"/>
                </a:solidFill>
                <a:effectLst/>
                <a:latin typeface="Montserrat" panose="00000500000000000000" pitchFamily="2" charset="0"/>
              </a:rPr>
              <a:t>si es inyectiva</a:t>
            </a:r>
            <a:r>
              <a:rPr lang="es-EC" b="0" i="0" dirty="0">
                <a:solidFill>
                  <a:srgbClr val="000000"/>
                </a:solidFill>
                <a:effectLst/>
                <a:latin typeface="Montserrat" panose="00000500000000000000" pitchFamily="2" charset="0"/>
              </a:rPr>
              <a:t>, es decir, si </a:t>
            </a:r>
            <a:r>
              <a:rPr lang="es-EC" b="1" i="0" dirty="0">
                <a:solidFill>
                  <a:srgbClr val="000000"/>
                </a:solidFill>
                <a:effectLst/>
                <a:latin typeface="Montserrat" panose="00000500000000000000" pitchFamily="2" charset="0"/>
              </a:rPr>
              <a:t>para cada valor de </a:t>
            </a:r>
            <a:r>
              <a:rPr lang="es-EC" b="1" i="0" dirty="0">
                <a:solidFill>
                  <a:srgbClr val="C00000"/>
                </a:solidFill>
                <a:effectLst/>
                <a:latin typeface="Montserrat" panose="00000500000000000000" pitchFamily="2" charset="0"/>
              </a:rPr>
              <a:t>y</a:t>
            </a:r>
            <a:r>
              <a:rPr lang="es-EC" b="1" i="0" dirty="0">
                <a:solidFill>
                  <a:srgbClr val="000000"/>
                </a:solidFill>
                <a:effectLst/>
                <a:latin typeface="Montserrat" panose="00000500000000000000" pitchFamily="2" charset="0"/>
              </a:rPr>
              <a:t> existe un único valor de </a:t>
            </a:r>
            <a:r>
              <a:rPr lang="es-EC" b="1" i="0" dirty="0">
                <a:solidFill>
                  <a:srgbClr val="C00000"/>
                </a:solidFill>
                <a:effectLst/>
                <a:latin typeface="Montserrat" panose="00000500000000000000" pitchFamily="2" charset="0"/>
              </a:rPr>
              <a:t>x</a:t>
            </a:r>
            <a:r>
              <a:rPr lang="es-EC" b="1" i="0" dirty="0">
                <a:solidFill>
                  <a:srgbClr val="000000"/>
                </a:solidFill>
                <a:effectLst/>
                <a:latin typeface="Montserrat" panose="00000500000000000000" pitchFamily="2" charset="0"/>
              </a:rPr>
              <a:t>.</a:t>
            </a:r>
            <a:r>
              <a:rPr lang="es-EC" b="0" i="0" dirty="0">
                <a:solidFill>
                  <a:srgbClr val="000000"/>
                </a:solidFill>
                <a:effectLst/>
                <a:latin typeface="Montserrat" panose="00000500000000000000" pitchFamily="2" charset="0"/>
              </a:rPr>
              <a:t> En términos gráficos, una función tiene inversa si pasa la “prueba de la recta horizontal”.</a:t>
            </a:r>
          </a:p>
        </p:txBody>
      </p:sp>
      <p:sp>
        <p:nvSpPr>
          <p:cNvPr id="8" name="TextBox 7">
            <a:extLst>
              <a:ext uri="{FF2B5EF4-FFF2-40B4-BE49-F238E27FC236}">
                <a16:creationId xmlns:a16="http://schemas.microsoft.com/office/drawing/2014/main" id="{BD0E669A-337F-CC3A-AD55-5DAF8C4D879B}"/>
              </a:ext>
            </a:extLst>
          </p:cNvPr>
          <p:cNvSpPr txBox="1"/>
          <p:nvPr/>
        </p:nvSpPr>
        <p:spPr>
          <a:xfrm>
            <a:off x="381000" y="4114800"/>
            <a:ext cx="8229600" cy="2139047"/>
          </a:xfrm>
          <a:prstGeom prst="rect">
            <a:avLst/>
          </a:prstGeom>
          <a:solidFill>
            <a:schemeClr val="accent3">
              <a:lumMod val="20000"/>
              <a:lumOff val="80000"/>
            </a:schemeClr>
          </a:solidFill>
          <a:ln>
            <a:solidFill>
              <a:schemeClr val="tx1">
                <a:lumMod val="50000"/>
                <a:lumOff val="50000"/>
              </a:schemeClr>
            </a:solidFill>
          </a:ln>
        </p:spPr>
        <p:txBody>
          <a:bodyPr wrap="square">
            <a:spAutoFit/>
          </a:bodyPr>
          <a:lstStyle/>
          <a:p>
            <a:pPr algn="l">
              <a:buFont typeface="Arial" panose="020B0604020202020204" pitchFamily="34" charset="0"/>
              <a:buChar char="•"/>
            </a:pPr>
            <a:r>
              <a:rPr lang="es-EC" b="1" i="0" dirty="0">
                <a:solidFill>
                  <a:srgbClr val="000000"/>
                </a:solidFill>
                <a:effectLst/>
                <a:latin typeface="Montserrat" panose="00000500000000000000" pitchFamily="2" charset="0"/>
              </a:rPr>
              <a:t>Aplicación económica:</a:t>
            </a:r>
            <a:endParaRPr lang="es-EC" b="0" i="0" dirty="0">
              <a:solidFill>
                <a:srgbClr val="000000"/>
              </a:solidFill>
              <a:effectLst/>
              <a:latin typeface="Montserrat" panose="00000500000000000000" pitchFamily="2" charset="0"/>
            </a:endParaRPr>
          </a:p>
          <a:p>
            <a:pPr algn="l">
              <a:spcAft>
                <a:spcPts val="1500"/>
              </a:spcAft>
              <a:buNone/>
            </a:pPr>
            <a:r>
              <a:rPr lang="es-EC" b="0" i="0" dirty="0">
                <a:solidFill>
                  <a:srgbClr val="000000"/>
                </a:solidFill>
                <a:effectLst/>
                <a:latin typeface="Montserrat" panose="00000500000000000000" pitchFamily="2" charset="0"/>
              </a:rPr>
              <a:t>En economía, las funciones inversas </a:t>
            </a:r>
            <a:r>
              <a:rPr lang="es-EC" b="0" i="0" u="sng" dirty="0">
                <a:solidFill>
                  <a:srgbClr val="000000"/>
                </a:solidFill>
                <a:effectLst/>
                <a:latin typeface="Montserrat" panose="00000500000000000000" pitchFamily="2" charset="0"/>
              </a:rPr>
              <a:t>se aplican para expresar relaciones de demanda y oferta</a:t>
            </a:r>
            <a:r>
              <a:rPr lang="es-EC" b="0" i="0" dirty="0">
                <a:solidFill>
                  <a:srgbClr val="000000"/>
                </a:solidFill>
                <a:effectLst/>
                <a:latin typeface="Montserrat" panose="00000500000000000000" pitchFamily="2" charset="0"/>
              </a:rPr>
              <a:t>. </a:t>
            </a:r>
          </a:p>
          <a:p>
            <a:pPr algn="l">
              <a:spcAft>
                <a:spcPts val="1500"/>
              </a:spcAft>
              <a:buNone/>
            </a:pPr>
            <a:r>
              <a:rPr lang="es-EC" b="0" i="0" dirty="0">
                <a:solidFill>
                  <a:srgbClr val="000000"/>
                </a:solidFill>
                <a:effectLst/>
                <a:latin typeface="Montserrat" panose="00000500000000000000" pitchFamily="2" charset="0"/>
              </a:rPr>
              <a:t>Por ejemplo, si la demanda se expresa como </a:t>
            </a:r>
            <a:r>
              <a:rPr lang="es-EC" b="1" i="0" dirty="0">
                <a:solidFill>
                  <a:srgbClr val="000000"/>
                </a:solidFill>
                <a:effectLst/>
                <a:latin typeface="Montserrat" panose="00000500000000000000" pitchFamily="2" charset="0"/>
              </a:rPr>
              <a:t>Q=D(P)</a:t>
            </a:r>
            <a:r>
              <a:rPr lang="es-EC" b="0" i="0" dirty="0">
                <a:solidFill>
                  <a:srgbClr val="000000"/>
                </a:solidFill>
                <a:effectLst/>
                <a:latin typeface="Montserrat" panose="00000500000000000000" pitchFamily="2" charset="0"/>
              </a:rPr>
              <a:t>, su inversa </a:t>
            </a:r>
          </a:p>
          <a:p>
            <a:pPr algn="l">
              <a:spcAft>
                <a:spcPts val="1500"/>
              </a:spcAft>
              <a:buNone/>
            </a:pPr>
            <a:r>
              <a:rPr lang="es-EC" b="1" i="0" dirty="0">
                <a:solidFill>
                  <a:srgbClr val="000000"/>
                </a:solidFill>
                <a:effectLst/>
                <a:latin typeface="Montserrat" panose="00000500000000000000" pitchFamily="2" charset="0"/>
              </a:rPr>
              <a:t>P=D</a:t>
            </a:r>
            <a:r>
              <a:rPr lang="es-EC" b="1" i="0" baseline="30000" dirty="0">
                <a:solidFill>
                  <a:srgbClr val="000000"/>
                </a:solidFill>
                <a:effectLst/>
                <a:latin typeface="Montserrat" panose="00000500000000000000" pitchFamily="2" charset="0"/>
              </a:rPr>
              <a:t>^(-1)</a:t>
            </a:r>
            <a:r>
              <a:rPr lang="es-EC" b="1" i="0" dirty="0">
                <a:solidFill>
                  <a:srgbClr val="000000"/>
                </a:solidFill>
                <a:effectLst/>
                <a:latin typeface="Montserrat" panose="00000500000000000000" pitchFamily="2" charset="0"/>
              </a:rPr>
              <a:t> (Q)</a:t>
            </a:r>
            <a:r>
              <a:rPr lang="es-EC" b="0" i="0" dirty="0">
                <a:solidFill>
                  <a:srgbClr val="000000"/>
                </a:solidFill>
                <a:effectLst/>
                <a:latin typeface="Montserrat" panose="00000500000000000000" pitchFamily="2" charset="0"/>
              </a:rPr>
              <a:t>representa el precio como función de la cantidad demandada (</a:t>
            </a:r>
            <a:r>
              <a:rPr lang="es-EC" b="0" i="0" dirty="0" err="1">
                <a:solidFill>
                  <a:srgbClr val="000000"/>
                </a:solidFill>
                <a:effectLst/>
                <a:latin typeface="Montserrat" panose="00000500000000000000" pitchFamily="2" charset="0"/>
              </a:rPr>
              <a:t>Varian</a:t>
            </a:r>
            <a:r>
              <a:rPr lang="es-EC" b="0" i="0" dirty="0">
                <a:solidFill>
                  <a:srgbClr val="000000"/>
                </a:solidFill>
                <a:effectLst/>
                <a:latin typeface="Montserrat" panose="00000500000000000000" pitchFamily="2" charset="0"/>
              </a:rPr>
              <a:t>, 2019).</a:t>
            </a:r>
          </a:p>
        </p:txBody>
      </p:sp>
    </p:spTree>
    <p:extLst>
      <p:ext uri="{BB962C8B-B14F-4D97-AF65-F5344CB8AC3E}">
        <p14:creationId xmlns:p14="http://schemas.microsoft.com/office/powerpoint/2010/main" val="254215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00E21-9D99-34EC-0251-1EC4F88B2CBE}"/>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AD4556A1-716F-F8B7-738B-DC647A7346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figure_name">
            <a:extLst>
              <a:ext uri="{FF2B5EF4-FFF2-40B4-BE49-F238E27FC236}">
                <a16:creationId xmlns:a16="http://schemas.microsoft.com/office/drawing/2014/main" id="{F4456637-D935-321F-20E3-5AD639F0DE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999" t="50000" r="-608" b="25952"/>
          <a:stretch>
            <a:fillRect/>
          </a:stretch>
        </p:blipFill>
        <p:spPr bwMode="auto">
          <a:xfrm>
            <a:off x="2133600" y="3810000"/>
            <a:ext cx="5029200" cy="282086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79926E5-2974-059C-7864-903DF6D46DFF}"/>
                  </a:ext>
                </a:extLst>
              </p:cNvPr>
              <p:cNvSpPr txBox="1"/>
              <p:nvPr/>
            </p:nvSpPr>
            <p:spPr>
              <a:xfrm>
                <a:off x="429418" y="1066800"/>
                <a:ext cx="8333582" cy="2308324"/>
              </a:xfrm>
              <a:prstGeom prst="rect">
                <a:avLst/>
              </a:prstGeom>
              <a:noFill/>
              <a:ln>
                <a:solidFill>
                  <a:schemeClr val="accent1"/>
                </a:solidFill>
              </a:ln>
            </p:spPr>
            <p:txBody>
              <a:bodyPr wrap="square">
                <a:spAutoFit/>
              </a:bodyPr>
              <a:lstStyle/>
              <a:p>
                <a:pPr algn="l">
                  <a:buFont typeface="Arial" panose="020B0604020202020204" pitchFamily="34" charset="0"/>
                  <a:buChar char="•"/>
                </a:pPr>
                <a:r>
                  <a:rPr lang="en-US" sz="2400" b="1" i="0" dirty="0">
                    <a:solidFill>
                      <a:srgbClr val="002060"/>
                    </a:solidFill>
                    <a:effectLst/>
                    <a:latin typeface="Montserrat" panose="00000500000000000000" pitchFamily="2" charset="0"/>
                  </a:rPr>
                  <a:t>Exponenciales y </a:t>
                </a:r>
                <a:r>
                  <a:rPr lang="en-US" sz="2400" b="1" i="0" dirty="0" err="1">
                    <a:solidFill>
                      <a:srgbClr val="002060"/>
                    </a:solidFill>
                    <a:effectLst/>
                    <a:latin typeface="Montserrat" panose="00000500000000000000" pitchFamily="2" charset="0"/>
                  </a:rPr>
                  <a:t>logarítmicas</a:t>
                </a:r>
                <a:r>
                  <a:rPr lang="en-US" sz="2400" b="0" i="0" dirty="0">
                    <a:solidFill>
                      <a:srgbClr val="0070C0"/>
                    </a:solidFill>
                    <a:effectLst/>
                    <a:latin typeface="Montserrat" panose="00000500000000000000" pitchFamily="2" charset="0"/>
                  </a:rPr>
                  <a:t>: Las </a:t>
                </a:r>
                <a:r>
                  <a:rPr lang="en-US" sz="2400" b="0" i="0" dirty="0" err="1">
                    <a:solidFill>
                      <a:srgbClr val="0070C0"/>
                    </a:solidFill>
                    <a:effectLst/>
                    <a:latin typeface="Montserrat" panose="00000500000000000000" pitchFamily="2" charset="0"/>
                  </a:rPr>
                  <a:t>funciones</a:t>
                </a:r>
                <a:r>
                  <a:rPr lang="en-US" sz="2400" b="0" i="0" dirty="0">
                    <a:solidFill>
                      <a:srgbClr val="0070C0"/>
                    </a:solidFill>
                    <a:effectLst/>
                    <a:latin typeface="Montserrat" panose="00000500000000000000" pitchFamily="2" charset="0"/>
                  </a:rPr>
                  <a:t> </a:t>
                </a:r>
                <a:r>
                  <a:rPr lang="en-US" sz="2400" b="0" i="0" dirty="0" err="1">
                    <a:solidFill>
                      <a:srgbClr val="0070C0"/>
                    </a:solidFill>
                    <a:effectLst/>
                    <a:latin typeface="Montserrat" panose="00000500000000000000" pitchFamily="2" charset="0"/>
                  </a:rPr>
                  <a:t>exponenciales</a:t>
                </a:r>
                <a:r>
                  <a:rPr lang="en-US" sz="2400" b="0" i="0" dirty="0">
                    <a:solidFill>
                      <a:srgbClr val="0070C0"/>
                    </a:solidFill>
                    <a:effectLst/>
                    <a:latin typeface="Montserrat" panose="00000500000000000000" pitchFamily="2" charset="0"/>
                  </a:rPr>
                  <a:t> </a:t>
                </a:r>
                <a14:m>
                  <m:oMath xmlns:m="http://schemas.openxmlformats.org/officeDocument/2006/math">
                    <m:r>
                      <a:rPr lang="en-US" sz="2400" b="1" i="1">
                        <a:solidFill>
                          <a:srgbClr val="0070C0"/>
                        </a:solidFill>
                        <a:latin typeface="Cambria Math" panose="02040503050406030204" pitchFamily="18" charset="0"/>
                      </a:rPr>
                      <m:t>𝒇</m:t>
                    </m:r>
                    <m:d>
                      <m:dPr>
                        <m:ctrlPr>
                          <a:rPr lang="ar-AE" sz="2400" b="1" i="1">
                            <a:solidFill>
                              <a:srgbClr val="0070C0"/>
                            </a:solidFill>
                            <a:latin typeface="Cambria Math" panose="02040503050406030204" pitchFamily="18" charset="0"/>
                          </a:rPr>
                        </m:ctrlPr>
                      </m:dPr>
                      <m:e>
                        <m:r>
                          <a:rPr lang="ar-AE" sz="2400" b="1" i="1">
                            <a:solidFill>
                              <a:srgbClr val="0070C0"/>
                            </a:solidFill>
                            <a:latin typeface="Cambria Math" panose="02040503050406030204" pitchFamily="18" charset="0"/>
                          </a:rPr>
                          <m:t>𝒙</m:t>
                        </m:r>
                      </m:e>
                    </m:d>
                    <m:r>
                      <a:rPr lang="ar-AE" sz="2400" b="1" i="0">
                        <a:solidFill>
                          <a:srgbClr val="0070C0"/>
                        </a:solidFill>
                        <a:latin typeface="Cambria Math" panose="02040503050406030204" pitchFamily="18" charset="0"/>
                      </a:rPr>
                      <m:t>=</m:t>
                    </m:r>
                    <m:r>
                      <a:rPr lang="ar-AE" sz="2400" b="1" i="1">
                        <a:solidFill>
                          <a:srgbClr val="0070C0"/>
                        </a:solidFill>
                        <a:latin typeface="Cambria Math" panose="02040503050406030204" pitchFamily="18" charset="0"/>
                      </a:rPr>
                      <m:t>𝒂</m:t>
                    </m:r>
                    <m:r>
                      <a:rPr lang="ar-AE" sz="2400" b="1" i="0">
                        <a:solidFill>
                          <a:srgbClr val="0070C0"/>
                        </a:solidFill>
                        <a:latin typeface="Cambria Math" panose="02040503050406030204" pitchFamily="18" charset="0"/>
                      </a:rPr>
                      <m:t>⋅</m:t>
                    </m:r>
                    <m:sSup>
                      <m:sSupPr>
                        <m:ctrlPr>
                          <a:rPr lang="ar-AE" sz="2400" b="1" i="1">
                            <a:solidFill>
                              <a:srgbClr val="0070C0"/>
                            </a:solidFill>
                            <a:latin typeface="Cambria Math" panose="02040503050406030204" pitchFamily="18" charset="0"/>
                          </a:rPr>
                        </m:ctrlPr>
                      </m:sSupPr>
                      <m:e>
                        <m:r>
                          <a:rPr lang="ar-AE" sz="2400" b="1" i="1">
                            <a:solidFill>
                              <a:srgbClr val="0070C0"/>
                            </a:solidFill>
                            <a:latin typeface="Cambria Math" panose="02040503050406030204" pitchFamily="18" charset="0"/>
                          </a:rPr>
                          <m:t>𝒃</m:t>
                        </m:r>
                      </m:e>
                      <m:sup>
                        <m:r>
                          <a:rPr lang="ar-AE" sz="2400" b="1" i="1">
                            <a:solidFill>
                              <a:srgbClr val="0070C0"/>
                            </a:solidFill>
                            <a:latin typeface="Cambria Math" panose="02040503050406030204" pitchFamily="18" charset="0"/>
                          </a:rPr>
                          <m:t>𝒙</m:t>
                        </m:r>
                      </m:sup>
                    </m:sSup>
                  </m:oMath>
                </a14:m>
                <a:r>
                  <a:rPr lang="ar-AE" sz="2400" b="0" i="0" dirty="0">
                    <a:solidFill>
                      <a:srgbClr val="0070C0"/>
                    </a:solidFill>
                    <a:effectLst/>
                    <a:latin typeface="Montserrat" panose="00000500000000000000" pitchFamily="2" charset="0"/>
                  </a:rPr>
                  <a:t> </a:t>
                </a:r>
                <a:r>
                  <a:rPr lang="en-US" sz="2400" b="1" i="0" dirty="0" err="1">
                    <a:solidFill>
                      <a:srgbClr val="0070C0"/>
                    </a:solidFill>
                    <a:effectLst/>
                    <a:latin typeface="Montserrat" panose="00000500000000000000" pitchFamily="2" charset="0"/>
                  </a:rPr>
                  <a:t>modelan</a:t>
                </a:r>
                <a:r>
                  <a:rPr lang="en-US" sz="2400" b="1" i="0" dirty="0">
                    <a:solidFill>
                      <a:srgbClr val="0070C0"/>
                    </a:solidFill>
                    <a:effectLst/>
                    <a:latin typeface="Montserrat" panose="00000500000000000000" pitchFamily="2" charset="0"/>
                  </a:rPr>
                  <a:t> </a:t>
                </a:r>
                <a:r>
                  <a:rPr lang="en-US" sz="2400" b="1" i="0" dirty="0" err="1">
                    <a:solidFill>
                      <a:srgbClr val="0070C0"/>
                    </a:solidFill>
                    <a:effectLst/>
                    <a:latin typeface="Montserrat" panose="00000500000000000000" pitchFamily="2" charset="0"/>
                  </a:rPr>
                  <a:t>crecimientos</a:t>
                </a:r>
                <a:r>
                  <a:rPr lang="en-US" sz="2400" b="1" i="0" dirty="0">
                    <a:solidFill>
                      <a:srgbClr val="0070C0"/>
                    </a:solidFill>
                    <a:effectLst/>
                    <a:latin typeface="Montserrat" panose="00000500000000000000" pitchFamily="2" charset="0"/>
                  </a:rPr>
                  <a:t> o </a:t>
                </a:r>
                <a:r>
                  <a:rPr lang="en-US" sz="2400" b="1" i="0" dirty="0" err="1">
                    <a:solidFill>
                      <a:srgbClr val="0070C0"/>
                    </a:solidFill>
                    <a:effectLst/>
                    <a:latin typeface="Montserrat" panose="00000500000000000000" pitchFamily="2" charset="0"/>
                  </a:rPr>
                  <a:t>decrecimientos</a:t>
                </a:r>
                <a:r>
                  <a:rPr lang="en-US" sz="2400" b="1" i="0" dirty="0">
                    <a:solidFill>
                      <a:srgbClr val="0070C0"/>
                    </a:solidFill>
                    <a:effectLst/>
                    <a:latin typeface="Montserrat" panose="00000500000000000000" pitchFamily="2" charset="0"/>
                  </a:rPr>
                  <a:t> </a:t>
                </a:r>
                <a:r>
                  <a:rPr lang="en-US" sz="2400" b="1" i="0" dirty="0" err="1">
                    <a:solidFill>
                      <a:srgbClr val="0070C0"/>
                    </a:solidFill>
                    <a:effectLst/>
                    <a:latin typeface="Montserrat" panose="00000500000000000000" pitchFamily="2" charset="0"/>
                  </a:rPr>
                  <a:t>rápidos</a:t>
                </a:r>
                <a:r>
                  <a:rPr lang="en-US" sz="2400" b="0" i="0" dirty="0">
                    <a:solidFill>
                      <a:srgbClr val="0070C0"/>
                    </a:solidFill>
                    <a:effectLst/>
                    <a:latin typeface="Montserrat" panose="00000500000000000000" pitchFamily="2" charset="0"/>
                  </a:rPr>
                  <a:t>, </a:t>
                </a:r>
                <a:r>
                  <a:rPr lang="en-US" sz="2400" b="0" i="0" dirty="0" err="1">
                    <a:solidFill>
                      <a:srgbClr val="0070C0"/>
                    </a:solidFill>
                    <a:effectLst/>
                    <a:latin typeface="Montserrat" panose="00000500000000000000" pitchFamily="2" charset="0"/>
                  </a:rPr>
                  <a:t>mientras</a:t>
                </a:r>
                <a:r>
                  <a:rPr lang="en-US" sz="2400" b="0" i="0" dirty="0">
                    <a:solidFill>
                      <a:srgbClr val="0070C0"/>
                    </a:solidFill>
                    <a:effectLst/>
                    <a:latin typeface="Montserrat" panose="00000500000000000000" pitchFamily="2" charset="0"/>
                  </a:rPr>
                  <a:t> que </a:t>
                </a:r>
                <a:r>
                  <a:rPr lang="en-US" sz="2400" b="1" i="0" dirty="0">
                    <a:solidFill>
                      <a:srgbClr val="0070C0"/>
                    </a:solidFill>
                    <a:effectLst/>
                    <a:latin typeface="Montserrat" panose="00000500000000000000" pitchFamily="2" charset="0"/>
                  </a:rPr>
                  <a:t>las </a:t>
                </a:r>
                <a:r>
                  <a:rPr lang="en-US" sz="2400" b="1" i="0" dirty="0" err="1">
                    <a:solidFill>
                      <a:srgbClr val="0070C0"/>
                    </a:solidFill>
                    <a:effectLst/>
                    <a:latin typeface="Montserrat" panose="00000500000000000000" pitchFamily="2" charset="0"/>
                  </a:rPr>
                  <a:t>logarítmicas</a:t>
                </a:r>
                <a:r>
                  <a:rPr lang="en-US" sz="2400" b="1" i="0" dirty="0">
                    <a:solidFill>
                      <a:srgbClr val="0070C0"/>
                    </a:solidFill>
                    <a:effectLst/>
                    <a:latin typeface="Montserrat" panose="00000500000000000000" pitchFamily="2" charset="0"/>
                  </a:rPr>
                  <a:t> </a:t>
                </a:r>
                <a14:m>
                  <m:oMath xmlns:m="http://schemas.openxmlformats.org/officeDocument/2006/math">
                    <m:sSub>
                      <m:sSubPr>
                        <m:ctrlPr>
                          <a:rPr lang="ar-AE" sz="2400" b="1" i="1">
                            <a:solidFill>
                              <a:srgbClr val="0070C0"/>
                            </a:solidFill>
                            <a:latin typeface="Cambria Math" panose="02040503050406030204" pitchFamily="18" charset="0"/>
                          </a:rPr>
                        </m:ctrlPr>
                      </m:sSubPr>
                      <m:e>
                        <m:r>
                          <a:rPr lang="en-US" sz="2400" b="1" i="1">
                            <a:solidFill>
                              <a:srgbClr val="0070C0"/>
                            </a:solidFill>
                            <a:latin typeface="Cambria Math" panose="02040503050406030204" pitchFamily="18" charset="0"/>
                          </a:rPr>
                          <m:t>𝒍𝒐𝒈</m:t>
                        </m:r>
                      </m:e>
                      <m:sub>
                        <m:r>
                          <a:rPr lang="ar-AE" sz="2400" b="1" i="1">
                            <a:solidFill>
                              <a:srgbClr val="0070C0"/>
                            </a:solidFill>
                            <a:latin typeface="Cambria Math" panose="02040503050406030204" pitchFamily="18" charset="0"/>
                          </a:rPr>
                          <m:t>𝒃</m:t>
                        </m:r>
                      </m:sub>
                    </m:sSub>
                    <m:d>
                      <m:dPr>
                        <m:ctrlPr>
                          <a:rPr lang="ar-AE" sz="2400" b="1" i="1">
                            <a:solidFill>
                              <a:srgbClr val="0070C0"/>
                            </a:solidFill>
                            <a:latin typeface="Cambria Math" panose="02040503050406030204" pitchFamily="18" charset="0"/>
                          </a:rPr>
                        </m:ctrlPr>
                      </m:dPr>
                      <m:e>
                        <m:r>
                          <a:rPr lang="ar-AE" sz="2400" b="1" i="1">
                            <a:solidFill>
                              <a:srgbClr val="0070C0"/>
                            </a:solidFill>
                            <a:latin typeface="Cambria Math" panose="02040503050406030204" pitchFamily="18" charset="0"/>
                          </a:rPr>
                          <m:t>𝒙</m:t>
                        </m:r>
                      </m:e>
                    </m:d>
                  </m:oMath>
                </a14:m>
                <a:r>
                  <a:rPr lang="ar-AE" sz="2400" b="1" i="0" dirty="0">
                    <a:solidFill>
                      <a:srgbClr val="0070C0"/>
                    </a:solidFill>
                    <a:effectLst/>
                    <a:latin typeface="Montserrat" panose="00000500000000000000" pitchFamily="2" charset="0"/>
                  </a:rPr>
                  <a:t> </a:t>
                </a:r>
                <a:r>
                  <a:rPr lang="en-US" sz="2400" b="0" i="0" dirty="0">
                    <a:solidFill>
                      <a:srgbClr val="0070C0"/>
                    </a:solidFill>
                    <a:effectLst/>
                    <a:latin typeface="Montserrat" panose="00000500000000000000" pitchFamily="2" charset="0"/>
                  </a:rPr>
                  <a:t>son </a:t>
                </a:r>
                <a:r>
                  <a:rPr lang="en-US" sz="2400" b="0" i="0" dirty="0" err="1">
                    <a:solidFill>
                      <a:srgbClr val="0070C0"/>
                    </a:solidFill>
                    <a:effectLst/>
                    <a:latin typeface="Montserrat" panose="00000500000000000000" pitchFamily="2" charset="0"/>
                  </a:rPr>
                  <a:t>inversas</a:t>
                </a:r>
                <a:r>
                  <a:rPr lang="en-US" sz="2400" b="0" i="0" dirty="0">
                    <a:solidFill>
                      <a:srgbClr val="0070C0"/>
                    </a:solidFill>
                    <a:effectLst/>
                    <a:latin typeface="Montserrat" panose="00000500000000000000" pitchFamily="2" charset="0"/>
                  </a:rPr>
                  <a:t> de las </a:t>
                </a:r>
                <a:r>
                  <a:rPr lang="en-US" sz="2400" b="0" i="0" dirty="0" err="1">
                    <a:solidFill>
                      <a:srgbClr val="0070C0"/>
                    </a:solidFill>
                    <a:effectLst/>
                    <a:latin typeface="Montserrat" panose="00000500000000000000" pitchFamily="2" charset="0"/>
                  </a:rPr>
                  <a:t>exponenciales</a:t>
                </a:r>
                <a:r>
                  <a:rPr lang="en-US" sz="2400" b="0" i="0" dirty="0">
                    <a:solidFill>
                      <a:srgbClr val="0070C0"/>
                    </a:solidFill>
                    <a:effectLst/>
                    <a:latin typeface="Montserrat" panose="00000500000000000000" pitchFamily="2" charset="0"/>
                  </a:rPr>
                  <a:t> y </a:t>
                </a:r>
                <a:r>
                  <a:rPr lang="en-US" sz="2400" b="1" i="0" dirty="0">
                    <a:solidFill>
                      <a:srgbClr val="0070C0"/>
                    </a:solidFill>
                    <a:effectLst/>
                    <a:latin typeface="Montserrat" panose="00000500000000000000" pitchFamily="2" charset="0"/>
                  </a:rPr>
                  <a:t>se </a:t>
                </a:r>
                <a:r>
                  <a:rPr lang="en-US" sz="2400" b="1" i="0" dirty="0" err="1">
                    <a:solidFill>
                      <a:srgbClr val="0070C0"/>
                    </a:solidFill>
                    <a:effectLst/>
                    <a:latin typeface="Montserrat" panose="00000500000000000000" pitchFamily="2" charset="0"/>
                  </a:rPr>
                  <a:t>aplican</a:t>
                </a:r>
                <a:r>
                  <a:rPr lang="en-US" sz="2400" b="1" i="0" dirty="0">
                    <a:solidFill>
                      <a:srgbClr val="0070C0"/>
                    </a:solidFill>
                    <a:effectLst/>
                    <a:latin typeface="Montserrat" panose="00000500000000000000" pitchFamily="2" charset="0"/>
                  </a:rPr>
                  <a:t> </a:t>
                </a:r>
                <a:r>
                  <a:rPr lang="en-US" sz="2400" b="1" i="0" dirty="0" err="1">
                    <a:solidFill>
                      <a:srgbClr val="0070C0"/>
                    </a:solidFill>
                    <a:effectLst/>
                    <a:latin typeface="Montserrat" panose="00000500000000000000" pitchFamily="2" charset="0"/>
                  </a:rPr>
                  <a:t>en</a:t>
                </a:r>
                <a:r>
                  <a:rPr lang="en-US" sz="2400" b="1" i="0" dirty="0">
                    <a:solidFill>
                      <a:srgbClr val="0070C0"/>
                    </a:solidFill>
                    <a:effectLst/>
                    <a:latin typeface="Montserrat" panose="00000500000000000000" pitchFamily="2" charset="0"/>
                  </a:rPr>
                  <a:t> </a:t>
                </a:r>
                <a:r>
                  <a:rPr lang="en-US" sz="2400" b="1" i="0" dirty="0" err="1">
                    <a:solidFill>
                      <a:srgbClr val="0070C0"/>
                    </a:solidFill>
                    <a:effectLst/>
                    <a:latin typeface="Montserrat" panose="00000500000000000000" pitchFamily="2" charset="0"/>
                  </a:rPr>
                  <a:t>análisis</a:t>
                </a:r>
                <a:r>
                  <a:rPr lang="en-US" sz="2400" b="1" i="0" dirty="0">
                    <a:solidFill>
                      <a:srgbClr val="0070C0"/>
                    </a:solidFill>
                    <a:effectLst/>
                    <a:latin typeface="Montserrat" panose="00000500000000000000" pitchFamily="2" charset="0"/>
                  </a:rPr>
                  <a:t> de </a:t>
                </a:r>
                <a:r>
                  <a:rPr lang="en-US" sz="2400" b="1" i="0" dirty="0" err="1">
                    <a:solidFill>
                      <a:srgbClr val="0070C0"/>
                    </a:solidFill>
                    <a:effectLst/>
                    <a:latin typeface="Montserrat" panose="00000500000000000000" pitchFamily="2" charset="0"/>
                  </a:rPr>
                  <a:t>rendimientos</a:t>
                </a:r>
                <a:r>
                  <a:rPr lang="en-US" sz="2400" b="1" i="0" dirty="0">
                    <a:solidFill>
                      <a:srgbClr val="0070C0"/>
                    </a:solidFill>
                    <a:effectLst/>
                    <a:latin typeface="Montserrat" panose="00000500000000000000" pitchFamily="2" charset="0"/>
                  </a:rPr>
                  <a:t> </a:t>
                </a:r>
                <a:r>
                  <a:rPr lang="en-US" sz="2400" b="1" i="0" dirty="0" err="1">
                    <a:solidFill>
                      <a:srgbClr val="0070C0"/>
                    </a:solidFill>
                    <a:effectLst/>
                    <a:latin typeface="Montserrat" panose="00000500000000000000" pitchFamily="2" charset="0"/>
                  </a:rPr>
                  <a:t>decrecientes</a:t>
                </a:r>
                <a:r>
                  <a:rPr lang="en-US" sz="2400" b="1" i="0" dirty="0">
                    <a:solidFill>
                      <a:srgbClr val="0070C0"/>
                    </a:solidFill>
                    <a:effectLst/>
                    <a:latin typeface="Montserrat" panose="00000500000000000000" pitchFamily="2" charset="0"/>
                  </a:rPr>
                  <a:t> y </a:t>
                </a:r>
                <a:r>
                  <a:rPr lang="en-US" sz="2400" b="1" i="0" dirty="0" err="1">
                    <a:solidFill>
                      <a:srgbClr val="0070C0"/>
                    </a:solidFill>
                    <a:effectLst/>
                    <a:latin typeface="Montserrat" panose="00000500000000000000" pitchFamily="2" charset="0"/>
                  </a:rPr>
                  <a:t>escalas</a:t>
                </a:r>
                <a:r>
                  <a:rPr lang="en-US" sz="2400" b="1" i="0" dirty="0">
                    <a:solidFill>
                      <a:srgbClr val="0070C0"/>
                    </a:solidFill>
                    <a:effectLst/>
                    <a:latin typeface="Montserrat" panose="00000500000000000000" pitchFamily="2" charset="0"/>
                  </a:rPr>
                  <a:t> </a:t>
                </a:r>
                <a:r>
                  <a:rPr lang="en-US" sz="2400" b="1" i="0" dirty="0" err="1">
                    <a:solidFill>
                      <a:srgbClr val="0070C0"/>
                    </a:solidFill>
                    <a:effectLst/>
                    <a:latin typeface="Montserrat" panose="00000500000000000000" pitchFamily="2" charset="0"/>
                  </a:rPr>
                  <a:t>logarítmicas</a:t>
                </a:r>
                <a:endParaRPr lang="en-US" sz="2400" b="1" i="0" dirty="0">
                  <a:solidFill>
                    <a:srgbClr val="0070C0"/>
                  </a:solidFill>
                  <a:effectLst/>
                  <a:latin typeface="Montserrat" panose="00000500000000000000" pitchFamily="2" charset="0"/>
                </a:endParaRPr>
              </a:p>
            </p:txBody>
          </p:sp>
        </mc:Choice>
        <mc:Fallback xmlns="">
          <p:sp>
            <p:nvSpPr>
              <p:cNvPr id="5" name="TextBox 4">
                <a:extLst>
                  <a:ext uri="{FF2B5EF4-FFF2-40B4-BE49-F238E27FC236}">
                    <a16:creationId xmlns:a16="http://schemas.microsoft.com/office/drawing/2014/main" id="{279926E5-2974-059C-7864-903DF6D46DFF}"/>
                  </a:ext>
                </a:extLst>
              </p:cNvPr>
              <p:cNvSpPr txBox="1">
                <a:spLocks noRot="1" noChangeAspect="1" noMove="1" noResize="1" noEditPoints="1" noAdjustHandles="1" noChangeArrowheads="1" noChangeShapeType="1" noTextEdit="1"/>
              </p:cNvSpPr>
              <p:nvPr/>
            </p:nvSpPr>
            <p:spPr>
              <a:xfrm>
                <a:off x="429418" y="1066800"/>
                <a:ext cx="8333582" cy="2308324"/>
              </a:xfrm>
              <a:prstGeom prst="rect">
                <a:avLst/>
              </a:prstGeom>
              <a:blipFill>
                <a:blip r:embed="rId4"/>
                <a:stretch>
                  <a:fillRect l="-1022" t="-1575" b="-4987"/>
                </a:stretch>
              </a:blipFill>
              <a:ln>
                <a:solidFill>
                  <a:schemeClr val="accent1"/>
                </a:solidFill>
              </a:ln>
            </p:spPr>
            <p:txBody>
              <a:bodyPr/>
              <a:lstStyle/>
              <a:p>
                <a:r>
                  <a:rPr lang="en-US">
                    <a:noFill/>
                  </a:rPr>
                  <a:t> </a:t>
                </a:r>
              </a:p>
            </p:txBody>
          </p:sp>
        </mc:Fallback>
      </mc:AlternateContent>
      <p:sp>
        <p:nvSpPr>
          <p:cNvPr id="4" name="TextBox 3">
            <a:extLst>
              <a:ext uri="{FF2B5EF4-FFF2-40B4-BE49-F238E27FC236}">
                <a16:creationId xmlns:a16="http://schemas.microsoft.com/office/drawing/2014/main" id="{5E429A5D-ECBB-1E24-F2D9-F02906DBEA86}"/>
              </a:ext>
            </a:extLst>
          </p:cNvPr>
          <p:cNvSpPr txBox="1"/>
          <p:nvPr/>
        </p:nvSpPr>
        <p:spPr>
          <a:xfrm>
            <a:off x="2438400" y="335240"/>
            <a:ext cx="4572000" cy="461665"/>
          </a:xfrm>
          <a:prstGeom prst="rect">
            <a:avLst/>
          </a:prstGeom>
          <a:noFill/>
        </p:spPr>
        <p:txBody>
          <a:bodyPr wrap="square">
            <a:spAutoFit/>
          </a:bodyPr>
          <a:lstStyle/>
          <a:p>
            <a:pPr algn="just"/>
            <a:r>
              <a:rPr lang="en-US" sz="2400" b="1" dirty="0">
                <a:solidFill>
                  <a:srgbClr val="C00000"/>
                </a:solidFill>
                <a:latin typeface="Comic Sans MS" panose="030F0702030302020204" pitchFamily="66" charset="0"/>
                <a:cs typeface="Arial" panose="020B0604020202020204" pitchFamily="34" charset="0"/>
              </a:rPr>
              <a:t>TIPO DE FUNCIONES</a:t>
            </a:r>
          </a:p>
        </p:txBody>
      </p:sp>
    </p:spTree>
    <p:extLst>
      <p:ext uri="{BB962C8B-B14F-4D97-AF65-F5344CB8AC3E}">
        <p14:creationId xmlns:p14="http://schemas.microsoft.com/office/powerpoint/2010/main" val="34523398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94B58-604D-B10D-2D6A-45C6FCAC7C3B}"/>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9DF42806-DFE4-957F-69D6-6BED80D6BD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CF985E7-425F-74D3-8733-C171C5B061A9}"/>
                  </a:ext>
                </a:extLst>
              </p:cNvPr>
              <p:cNvSpPr txBox="1"/>
              <p:nvPr/>
            </p:nvSpPr>
            <p:spPr>
              <a:xfrm>
                <a:off x="914399" y="1841258"/>
                <a:ext cx="6683375" cy="4267258"/>
              </a:xfrm>
              <a:prstGeom prst="rect">
                <a:avLst/>
              </a:prstGeom>
              <a:noFill/>
              <a:ln>
                <a:solidFill>
                  <a:schemeClr val="tx1">
                    <a:lumMod val="50000"/>
                    <a:lumOff val="50000"/>
                  </a:schemeClr>
                </a:solidFill>
              </a:ln>
            </p:spPr>
            <p:txBody>
              <a:bodyPr wrap="square">
                <a:spAutoFit/>
              </a:bodyPr>
              <a:lstStyle/>
              <a:p>
                <a:pPr algn="l">
                  <a:spcAft>
                    <a:spcPts val="1500"/>
                  </a:spcAft>
                  <a:buNone/>
                </a:pPr>
                <a:r>
                  <a:rPr lang="en-US" sz="2400" b="1" i="0" dirty="0">
                    <a:solidFill>
                      <a:srgbClr val="C00000"/>
                    </a:solidFill>
                    <a:effectLst/>
                    <a:latin typeface="Montserrat" panose="00000500000000000000" pitchFamily="2" charset="0"/>
                  </a:rPr>
                  <a:t>Propiedad de </a:t>
                </a:r>
                <a:r>
                  <a:rPr lang="en-US" sz="2400" b="1" i="0" dirty="0" err="1">
                    <a:solidFill>
                      <a:srgbClr val="C00000"/>
                    </a:solidFill>
                    <a:effectLst/>
                    <a:latin typeface="Montserrat" panose="00000500000000000000" pitchFamily="2" charset="0"/>
                  </a:rPr>
                  <a:t>derivación</a:t>
                </a:r>
                <a:r>
                  <a:rPr lang="en-US" sz="2400" b="1" i="0" dirty="0">
                    <a:solidFill>
                      <a:srgbClr val="002060"/>
                    </a:solidFill>
                    <a:effectLst/>
                    <a:latin typeface="Montserrat" panose="00000500000000000000" pitchFamily="2" charset="0"/>
                  </a:rPr>
                  <a:t>:</a:t>
                </a:r>
                <a:endParaRPr lang="en-US" sz="2400" b="0" i="0" dirty="0">
                  <a:solidFill>
                    <a:srgbClr val="002060"/>
                  </a:solidFill>
                  <a:effectLst/>
                  <a:latin typeface="Montserrat" panose="00000500000000000000" pitchFamily="2" charset="0"/>
                </a:endParaRPr>
              </a:p>
              <a:p>
                <a:pPr algn="l">
                  <a:spcAft>
                    <a:spcPts val="1500"/>
                  </a:spcAft>
                  <a:buNone/>
                </a:pPr>
                <a:r>
                  <a:rPr lang="en-US" sz="2400" b="0" i="0" dirty="0">
                    <a:solidFill>
                      <a:srgbClr val="002060"/>
                    </a:solidFill>
                    <a:effectLst/>
                    <a:latin typeface="Montserrat" panose="00000500000000000000" pitchFamily="2" charset="0"/>
                  </a:rPr>
                  <a:t>Si </a:t>
                </a:r>
                <a14:m>
                  <m:oMath xmlns:m="http://schemas.openxmlformats.org/officeDocument/2006/math">
                    <m:r>
                      <a:rPr lang="en-US" sz="2400" i="1">
                        <a:solidFill>
                          <a:srgbClr val="002060"/>
                        </a:solidFill>
                        <a:latin typeface="Cambria Math" panose="02040503050406030204" pitchFamily="18" charset="0"/>
                      </a:rPr>
                      <m:t>𝑦</m:t>
                    </m:r>
                    <m:r>
                      <a:rPr lang="en-US" sz="2400" i="0">
                        <a:solidFill>
                          <a:srgbClr val="002060"/>
                        </a:solidFill>
                        <a:latin typeface="Cambria Math" panose="02040503050406030204" pitchFamily="18" charset="0"/>
                      </a:rPr>
                      <m:t>=</m:t>
                    </m:r>
                    <m:r>
                      <a:rPr lang="en-US" sz="2400" i="1">
                        <a:solidFill>
                          <a:srgbClr val="002060"/>
                        </a:solidFill>
                        <a:latin typeface="Cambria Math" panose="02040503050406030204" pitchFamily="18" charset="0"/>
                      </a:rPr>
                      <m:t>𝑓</m:t>
                    </m:r>
                    <m:d>
                      <m:dPr>
                        <m:ctrlPr>
                          <a:rPr lang="ar-AE" sz="2400" i="1">
                            <a:solidFill>
                              <a:srgbClr val="002060"/>
                            </a:solidFill>
                            <a:latin typeface="Cambria Math" panose="02040503050406030204" pitchFamily="18" charset="0"/>
                          </a:rPr>
                        </m:ctrlPr>
                      </m:dPr>
                      <m:e>
                        <m:r>
                          <a:rPr lang="ar-AE" sz="2400" i="1">
                            <a:solidFill>
                              <a:srgbClr val="002060"/>
                            </a:solidFill>
                            <a:latin typeface="Cambria Math" panose="02040503050406030204" pitchFamily="18" charset="0"/>
                          </a:rPr>
                          <m:t>𝑥</m:t>
                        </m:r>
                      </m:e>
                    </m:d>
                  </m:oMath>
                </a14:m>
                <a:r>
                  <a:rPr lang="ar-AE" sz="2400" b="0" i="0" dirty="0">
                    <a:solidFill>
                      <a:srgbClr val="002060"/>
                    </a:solidFill>
                    <a:effectLst/>
                    <a:latin typeface="Montserrat" panose="00000500000000000000" pitchFamily="2" charset="0"/>
                  </a:rPr>
                  <a:t> </a:t>
                </a:r>
                <a:r>
                  <a:rPr lang="en-US" sz="2400" b="0" i="0" dirty="0">
                    <a:solidFill>
                      <a:srgbClr val="002060"/>
                    </a:solidFill>
                    <a:effectLst/>
                    <a:latin typeface="Montserrat" panose="00000500000000000000" pitchFamily="2" charset="0"/>
                  </a:rPr>
                  <a:t>y </a:t>
                </a:r>
                <a:r>
                  <a:rPr lang="en-US" sz="2400" b="0" i="0" dirty="0" err="1">
                    <a:solidFill>
                      <a:srgbClr val="002060"/>
                    </a:solidFill>
                    <a:effectLst/>
                    <a:latin typeface="Montserrat" panose="00000500000000000000" pitchFamily="2" charset="0"/>
                  </a:rPr>
                  <a:t>su</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inversa</a:t>
                </a:r>
                <a:r>
                  <a:rPr lang="en-US" sz="2400" b="0" i="0" dirty="0">
                    <a:solidFill>
                      <a:srgbClr val="002060"/>
                    </a:solidFill>
                    <a:effectLst/>
                    <a:latin typeface="Montserrat" panose="00000500000000000000" pitchFamily="2" charset="0"/>
                  </a:rPr>
                  <a:t> </a:t>
                </a:r>
                <a14:m>
                  <m:oMath xmlns:m="http://schemas.openxmlformats.org/officeDocument/2006/math">
                    <m:r>
                      <a:rPr lang="en-US" sz="2400" i="1">
                        <a:solidFill>
                          <a:srgbClr val="002060"/>
                        </a:solidFill>
                        <a:latin typeface="Cambria Math" panose="02040503050406030204" pitchFamily="18" charset="0"/>
                      </a:rPr>
                      <m:t>𝑥</m:t>
                    </m:r>
                    <m:r>
                      <a:rPr lang="en-US" sz="2400" i="0">
                        <a:solidFill>
                          <a:srgbClr val="002060"/>
                        </a:solidFill>
                        <a:latin typeface="Cambria Math" panose="02040503050406030204" pitchFamily="18" charset="0"/>
                      </a:rPr>
                      <m:t>=</m:t>
                    </m:r>
                    <m:sSup>
                      <m:sSupPr>
                        <m:ctrlPr>
                          <a:rPr lang="ar-AE" sz="2400" i="1">
                            <a:solidFill>
                              <a:srgbClr val="002060"/>
                            </a:solidFill>
                            <a:latin typeface="Cambria Math" panose="02040503050406030204" pitchFamily="18" charset="0"/>
                          </a:rPr>
                        </m:ctrlPr>
                      </m:sSupPr>
                      <m:e>
                        <m:r>
                          <a:rPr lang="ar-AE" sz="2400" i="1">
                            <a:solidFill>
                              <a:srgbClr val="002060"/>
                            </a:solidFill>
                            <a:latin typeface="Cambria Math" panose="02040503050406030204" pitchFamily="18" charset="0"/>
                          </a:rPr>
                          <m:t>𝑓</m:t>
                        </m:r>
                      </m:e>
                      <m:sup>
                        <m:r>
                          <a:rPr lang="ar-AE" sz="2400" i="0">
                            <a:solidFill>
                              <a:srgbClr val="002060"/>
                            </a:solidFill>
                            <a:latin typeface="Cambria Math" panose="02040503050406030204" pitchFamily="18" charset="0"/>
                          </a:rPr>
                          <m:t>−</m:t>
                        </m:r>
                        <m:r>
                          <a:rPr lang="ar-AE" sz="2400" i="0">
                            <a:solidFill>
                              <a:srgbClr val="002060"/>
                            </a:solidFill>
                            <a:latin typeface="Cambria Math" panose="02040503050406030204" pitchFamily="18" charset="0"/>
                          </a:rPr>
                          <m:t>1</m:t>
                        </m:r>
                      </m:sup>
                    </m:sSup>
                    <m:d>
                      <m:dPr>
                        <m:ctrlPr>
                          <a:rPr lang="ar-AE" sz="2400" i="1">
                            <a:solidFill>
                              <a:srgbClr val="002060"/>
                            </a:solidFill>
                            <a:latin typeface="Cambria Math" panose="02040503050406030204" pitchFamily="18" charset="0"/>
                          </a:rPr>
                        </m:ctrlPr>
                      </m:dPr>
                      <m:e>
                        <m:r>
                          <a:rPr lang="ar-AE" sz="2400" i="1">
                            <a:solidFill>
                              <a:srgbClr val="002060"/>
                            </a:solidFill>
                            <a:latin typeface="Cambria Math" panose="02040503050406030204" pitchFamily="18" charset="0"/>
                          </a:rPr>
                          <m:t>𝑦</m:t>
                        </m:r>
                      </m:e>
                    </m:d>
                  </m:oMath>
                </a14:m>
                <a:r>
                  <a:rPr lang="ar-AE"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existen</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entonces</a:t>
                </a:r>
                <a:r>
                  <a:rPr lang="en-US" sz="2400" b="0" i="0" dirty="0">
                    <a:solidFill>
                      <a:srgbClr val="002060"/>
                    </a:solidFill>
                    <a:effectLst/>
                    <a:latin typeface="Montserrat" panose="00000500000000000000" pitchFamily="2" charset="0"/>
                  </a:rPr>
                  <a:t>:</a:t>
                </a:r>
              </a:p>
              <a:p>
                <a:pPr algn="l">
                  <a:buNone/>
                </a:pPr>
                <a14:m>
                  <m:oMathPara xmlns:m="http://schemas.openxmlformats.org/officeDocument/2006/math">
                    <m:oMathParaPr>
                      <m:jc m:val="centerGroup"/>
                    </m:oMathParaPr>
                    <m:oMath xmlns:m="http://schemas.openxmlformats.org/officeDocument/2006/math">
                      <m:f>
                        <m:fPr>
                          <m:ctrlPr>
                            <a:rPr lang="ar-AE" sz="2400" i="1">
                              <a:solidFill>
                                <a:srgbClr val="002060"/>
                              </a:solidFill>
                              <a:latin typeface="Cambria Math" panose="02040503050406030204" pitchFamily="18" charset="0"/>
                            </a:rPr>
                          </m:ctrlPr>
                        </m:fPr>
                        <m:num>
                          <m:r>
                            <m:rPr>
                              <m:sty m:val="p"/>
                            </m:rPr>
                            <a:rPr lang="en-US" sz="2400">
                              <a:solidFill>
                                <a:srgbClr val="002060"/>
                              </a:solidFill>
                              <a:latin typeface="Cambria Math" panose="02040503050406030204" pitchFamily="18" charset="0"/>
                            </a:rPr>
                            <m:t>d</m:t>
                          </m:r>
                          <m:r>
                            <a:rPr lang="en-US" sz="2400" i="0">
                              <a:solidFill>
                                <a:srgbClr val="002060"/>
                              </a:solidFill>
                              <a:latin typeface="Cambria Math" panose="02040503050406030204" pitchFamily="18" charset="0"/>
                            </a:rPr>
                            <m:t> </m:t>
                          </m:r>
                          <m:r>
                            <m:rPr>
                              <m:sty m:val="p"/>
                            </m:rPr>
                            <a:rPr lang="en-US" sz="2400" i="0">
                              <a:solidFill>
                                <a:srgbClr val="002060"/>
                              </a:solidFill>
                              <a:latin typeface="Cambria Math" panose="02040503050406030204" pitchFamily="18" charset="0"/>
                            </a:rPr>
                            <m:t>x</m:t>
                          </m:r>
                        </m:num>
                        <m:den>
                          <m:r>
                            <m:rPr>
                              <m:sty m:val="p"/>
                            </m:rPr>
                            <a:rPr lang="en-US" sz="2400" i="0">
                              <a:solidFill>
                                <a:srgbClr val="002060"/>
                              </a:solidFill>
                              <a:latin typeface="Cambria Math" panose="02040503050406030204" pitchFamily="18" charset="0"/>
                            </a:rPr>
                            <m:t>d</m:t>
                          </m:r>
                          <m:r>
                            <a:rPr lang="en-US" sz="2400" i="0">
                              <a:solidFill>
                                <a:srgbClr val="002060"/>
                              </a:solidFill>
                              <a:latin typeface="Cambria Math" panose="02040503050406030204" pitchFamily="18" charset="0"/>
                            </a:rPr>
                            <m:t> </m:t>
                          </m:r>
                          <m:r>
                            <m:rPr>
                              <m:sty m:val="p"/>
                            </m:rPr>
                            <a:rPr lang="en-US" sz="2400" i="0">
                              <a:solidFill>
                                <a:srgbClr val="002060"/>
                              </a:solidFill>
                              <a:latin typeface="Cambria Math" panose="02040503050406030204" pitchFamily="18" charset="0"/>
                            </a:rPr>
                            <m:t>y</m:t>
                          </m:r>
                        </m:den>
                      </m:f>
                      <m:r>
                        <a:rPr lang="ar-AE" sz="2400" i="0">
                          <a:solidFill>
                            <a:srgbClr val="002060"/>
                          </a:solidFill>
                          <a:latin typeface="Cambria Math" panose="02040503050406030204" pitchFamily="18" charset="0"/>
                        </a:rPr>
                        <m:t>=</m:t>
                      </m:r>
                      <m:f>
                        <m:fPr>
                          <m:ctrlPr>
                            <a:rPr lang="ar-AE" sz="2400" i="1">
                              <a:solidFill>
                                <a:srgbClr val="002060"/>
                              </a:solidFill>
                              <a:latin typeface="Cambria Math" panose="02040503050406030204" pitchFamily="18" charset="0"/>
                            </a:rPr>
                          </m:ctrlPr>
                        </m:fPr>
                        <m:num>
                          <m:r>
                            <a:rPr lang="ar-AE" sz="2400" i="0">
                              <a:solidFill>
                                <a:srgbClr val="002060"/>
                              </a:solidFill>
                              <a:latin typeface="Cambria Math" panose="02040503050406030204" pitchFamily="18" charset="0"/>
                            </a:rPr>
                            <m:t>1</m:t>
                          </m:r>
                        </m:num>
                        <m:den>
                          <m:f>
                            <m:fPr>
                              <m:ctrlPr>
                                <a:rPr lang="ar-AE" sz="2400" i="1">
                                  <a:solidFill>
                                    <a:srgbClr val="002060"/>
                                  </a:solidFill>
                                  <a:latin typeface="Cambria Math" panose="02040503050406030204" pitchFamily="18" charset="0"/>
                                </a:rPr>
                              </m:ctrlPr>
                            </m:fPr>
                            <m:num>
                              <m:r>
                                <m:rPr>
                                  <m:sty m:val="p"/>
                                </m:rPr>
                                <a:rPr lang="en-US" sz="2400" i="0">
                                  <a:solidFill>
                                    <a:srgbClr val="002060"/>
                                  </a:solidFill>
                                  <a:latin typeface="Cambria Math" panose="02040503050406030204" pitchFamily="18" charset="0"/>
                                </a:rPr>
                                <m:t>d</m:t>
                              </m:r>
                              <m:r>
                                <a:rPr lang="en-US" sz="2400" i="0">
                                  <a:solidFill>
                                    <a:srgbClr val="002060"/>
                                  </a:solidFill>
                                  <a:latin typeface="Cambria Math" panose="02040503050406030204" pitchFamily="18" charset="0"/>
                                </a:rPr>
                                <m:t> </m:t>
                              </m:r>
                              <m:r>
                                <m:rPr>
                                  <m:sty m:val="p"/>
                                </m:rPr>
                                <a:rPr lang="en-US" sz="2400" i="0">
                                  <a:solidFill>
                                    <a:srgbClr val="002060"/>
                                  </a:solidFill>
                                  <a:latin typeface="Cambria Math" panose="02040503050406030204" pitchFamily="18" charset="0"/>
                                </a:rPr>
                                <m:t>y</m:t>
                              </m:r>
                            </m:num>
                            <m:den>
                              <m:r>
                                <m:rPr>
                                  <m:sty m:val="p"/>
                                </m:rPr>
                                <a:rPr lang="en-US" sz="2400" i="0">
                                  <a:solidFill>
                                    <a:srgbClr val="002060"/>
                                  </a:solidFill>
                                  <a:latin typeface="Cambria Math" panose="02040503050406030204" pitchFamily="18" charset="0"/>
                                </a:rPr>
                                <m:t>d</m:t>
                              </m:r>
                              <m:r>
                                <a:rPr lang="en-US" sz="2400" i="0">
                                  <a:solidFill>
                                    <a:srgbClr val="002060"/>
                                  </a:solidFill>
                                  <a:latin typeface="Cambria Math" panose="02040503050406030204" pitchFamily="18" charset="0"/>
                                </a:rPr>
                                <m:t> </m:t>
                              </m:r>
                              <m:r>
                                <m:rPr>
                                  <m:sty m:val="p"/>
                                </m:rPr>
                                <a:rPr lang="en-US" sz="2400" i="0">
                                  <a:solidFill>
                                    <a:srgbClr val="002060"/>
                                  </a:solidFill>
                                  <a:latin typeface="Cambria Math" panose="02040503050406030204" pitchFamily="18" charset="0"/>
                                </a:rPr>
                                <m:t>x</m:t>
                              </m:r>
                            </m:den>
                          </m:f>
                        </m:den>
                      </m:f>
                    </m:oMath>
                  </m:oMathPara>
                </a14:m>
                <a:endParaRPr lang="ar-AE" sz="2400" b="0" i="0" dirty="0">
                  <a:solidFill>
                    <a:srgbClr val="002060"/>
                  </a:solidFill>
                  <a:effectLst/>
                  <a:latin typeface="Montserrat" panose="00000500000000000000" pitchFamily="2" charset="0"/>
                </a:endParaRPr>
              </a:p>
              <a:p>
                <a:pPr algn="l">
                  <a:spcAft>
                    <a:spcPts val="1500"/>
                  </a:spcAft>
                  <a:buNone/>
                </a:pPr>
                <a:endParaRPr lang="en-US" sz="2400" b="0" i="0" dirty="0">
                  <a:solidFill>
                    <a:srgbClr val="002060"/>
                  </a:solidFill>
                  <a:effectLst/>
                  <a:latin typeface="Montserrat" panose="00000500000000000000" pitchFamily="2" charset="0"/>
                </a:endParaRPr>
              </a:p>
              <a:p>
                <a:pPr algn="l">
                  <a:spcAft>
                    <a:spcPts val="1500"/>
                  </a:spcAft>
                  <a:buNone/>
                </a:pPr>
                <a:r>
                  <a:rPr lang="en-US" sz="2400" b="0" i="0" dirty="0">
                    <a:solidFill>
                      <a:srgbClr val="002060"/>
                    </a:solidFill>
                    <a:effectLst/>
                    <a:latin typeface="Montserrat" panose="00000500000000000000" pitchFamily="2" charset="0"/>
                  </a:rPr>
                  <a:t>Esta </a:t>
                </a:r>
                <a:r>
                  <a:rPr lang="en-US" sz="2400" b="0" i="0" dirty="0" err="1">
                    <a:solidFill>
                      <a:srgbClr val="002060"/>
                    </a:solidFill>
                    <a:effectLst/>
                    <a:latin typeface="Montserrat" panose="00000500000000000000" pitchFamily="2" charset="0"/>
                  </a:rPr>
                  <a:t>propiedad</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permite</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obtener</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derivadas</a:t>
                </a:r>
                <a:r>
                  <a:rPr lang="en-US" sz="2400" b="0" i="0" dirty="0">
                    <a:solidFill>
                      <a:srgbClr val="002060"/>
                    </a:solidFill>
                    <a:effectLst/>
                    <a:latin typeface="Montserrat" panose="00000500000000000000" pitchFamily="2" charset="0"/>
                  </a:rPr>
                  <a:t> de </a:t>
                </a:r>
                <a:r>
                  <a:rPr lang="en-US" sz="2400" b="0" i="0" dirty="0" err="1">
                    <a:solidFill>
                      <a:srgbClr val="002060"/>
                    </a:solidFill>
                    <a:effectLst/>
                    <a:latin typeface="Montserrat" panose="00000500000000000000" pitchFamily="2" charset="0"/>
                  </a:rPr>
                  <a:t>funciones</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inversas</a:t>
                </a:r>
                <a:r>
                  <a:rPr lang="en-US" sz="2400" b="0" i="0" dirty="0">
                    <a:solidFill>
                      <a:srgbClr val="002060"/>
                    </a:solidFill>
                    <a:effectLst/>
                    <a:latin typeface="Montserrat" panose="00000500000000000000" pitchFamily="2" charset="0"/>
                  </a:rPr>
                  <a:t> sin </a:t>
                </a:r>
                <a:r>
                  <a:rPr lang="en-US" sz="2400" b="0" i="0" dirty="0" err="1">
                    <a:solidFill>
                      <a:srgbClr val="002060"/>
                    </a:solidFill>
                    <a:effectLst/>
                    <a:latin typeface="Montserrat" panose="00000500000000000000" pitchFamily="2" charset="0"/>
                  </a:rPr>
                  <a:t>necesidad</a:t>
                </a:r>
                <a:r>
                  <a:rPr lang="en-US" sz="2400" b="0" i="0" dirty="0">
                    <a:solidFill>
                      <a:srgbClr val="002060"/>
                    </a:solidFill>
                    <a:effectLst/>
                    <a:latin typeface="Montserrat" panose="00000500000000000000" pitchFamily="2" charset="0"/>
                  </a:rPr>
                  <a:t> de </a:t>
                </a:r>
                <a:r>
                  <a:rPr lang="en-US" sz="2400" b="0" i="0" dirty="0" err="1">
                    <a:solidFill>
                      <a:srgbClr val="002060"/>
                    </a:solidFill>
                    <a:effectLst/>
                    <a:latin typeface="Montserrat" panose="00000500000000000000" pitchFamily="2" charset="0"/>
                  </a:rPr>
                  <a:t>expresar</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explícitamente</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su</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fórmula</a:t>
                </a:r>
                <a:r>
                  <a:rPr lang="en-US" sz="2400" b="0" i="0" dirty="0">
                    <a:solidFill>
                      <a:srgbClr val="002060"/>
                    </a:solidFill>
                    <a:effectLst/>
                    <a:latin typeface="Montserrat" panose="00000500000000000000" pitchFamily="2" charset="0"/>
                  </a:rPr>
                  <a:t>.</a:t>
                </a:r>
              </a:p>
            </p:txBody>
          </p:sp>
        </mc:Choice>
        <mc:Fallback xmlns="">
          <p:sp>
            <p:nvSpPr>
              <p:cNvPr id="4" name="TextBox 3">
                <a:extLst>
                  <a:ext uri="{FF2B5EF4-FFF2-40B4-BE49-F238E27FC236}">
                    <a16:creationId xmlns:a16="http://schemas.microsoft.com/office/drawing/2014/main" id="{1CF985E7-425F-74D3-8733-C171C5B061A9}"/>
                  </a:ext>
                </a:extLst>
              </p:cNvPr>
              <p:cNvSpPr txBox="1">
                <a:spLocks noRot="1" noChangeAspect="1" noMove="1" noResize="1" noEditPoints="1" noAdjustHandles="1" noChangeArrowheads="1" noChangeShapeType="1" noTextEdit="1"/>
              </p:cNvSpPr>
              <p:nvPr/>
            </p:nvSpPr>
            <p:spPr>
              <a:xfrm>
                <a:off x="914399" y="1841258"/>
                <a:ext cx="6683375" cy="4267258"/>
              </a:xfrm>
              <a:prstGeom prst="rect">
                <a:avLst/>
              </a:prstGeom>
              <a:blipFill>
                <a:blip r:embed="rId3"/>
                <a:stretch>
                  <a:fillRect l="-1275" t="-855" r="-1002" b="-2279"/>
                </a:stretch>
              </a:blipFill>
              <a:ln>
                <a:solidFill>
                  <a:schemeClr val="tx1">
                    <a:lumMod val="50000"/>
                    <a:lumOff val="50000"/>
                  </a:schemeClr>
                </a:solidFill>
              </a:ln>
            </p:spPr>
            <p:txBody>
              <a:bodyPr/>
              <a:lstStyle/>
              <a:p>
                <a:r>
                  <a:rPr lang="en-US">
                    <a:noFill/>
                  </a:rPr>
                  <a:t> </a:t>
                </a:r>
              </a:p>
            </p:txBody>
          </p:sp>
        </mc:Fallback>
      </mc:AlternateContent>
    </p:spTree>
    <p:extLst>
      <p:ext uri="{BB962C8B-B14F-4D97-AF65-F5344CB8AC3E}">
        <p14:creationId xmlns:p14="http://schemas.microsoft.com/office/powerpoint/2010/main" val="23867270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8DA72-6C28-1B81-25A8-5EF524EEF8DC}"/>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8C0110A8-0E79-02B2-D2C1-61D35AEEBA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4BFA73ED-85AD-30B1-0B03-A9CB11E2C35F}"/>
                  </a:ext>
                </a:extLst>
              </p:cNvPr>
              <p:cNvSpPr txBox="1"/>
              <p:nvPr/>
            </p:nvSpPr>
            <p:spPr>
              <a:xfrm>
                <a:off x="550068" y="1371600"/>
                <a:ext cx="8043863" cy="4624343"/>
              </a:xfrm>
              <a:prstGeom prst="rect">
                <a:avLst/>
              </a:prstGeom>
              <a:noFill/>
              <a:ln>
                <a:solidFill>
                  <a:schemeClr val="tx1">
                    <a:lumMod val="50000"/>
                    <a:lumOff val="50000"/>
                  </a:schemeClr>
                </a:solidFill>
              </a:ln>
            </p:spPr>
            <p:txBody>
              <a:bodyPr wrap="square">
                <a:spAutoFit/>
              </a:bodyPr>
              <a:lstStyle/>
              <a:p>
                <a:pPr algn="l">
                  <a:buFont typeface="Arial" panose="020B0604020202020204" pitchFamily="34" charset="0"/>
                  <a:buChar char="•"/>
                </a:pPr>
                <a:r>
                  <a:rPr lang="en-US" sz="2400" b="1" i="0" dirty="0" err="1">
                    <a:solidFill>
                      <a:srgbClr val="C00000"/>
                    </a:solidFill>
                    <a:effectLst/>
                    <a:latin typeface="Montserrat" panose="00000500000000000000" pitchFamily="2" charset="0"/>
                  </a:rPr>
                  <a:t>Funciones</a:t>
                </a:r>
                <a:r>
                  <a:rPr lang="en-US" sz="2400" b="1" i="0" dirty="0">
                    <a:solidFill>
                      <a:srgbClr val="C00000"/>
                    </a:solidFill>
                    <a:effectLst/>
                    <a:latin typeface="Montserrat" panose="00000500000000000000" pitchFamily="2" charset="0"/>
                  </a:rPr>
                  <a:t> </a:t>
                </a:r>
                <a:r>
                  <a:rPr lang="en-US" sz="2400" b="1" i="0" dirty="0" err="1">
                    <a:solidFill>
                      <a:srgbClr val="C00000"/>
                    </a:solidFill>
                    <a:effectLst/>
                    <a:latin typeface="Montserrat" panose="00000500000000000000" pitchFamily="2" charset="0"/>
                  </a:rPr>
                  <a:t>implícitas</a:t>
                </a:r>
                <a:r>
                  <a:rPr lang="en-US" b="0" i="0" dirty="0">
                    <a:solidFill>
                      <a:srgbClr val="000000"/>
                    </a:solidFill>
                    <a:effectLst/>
                    <a:latin typeface="Montserrat" panose="00000500000000000000" pitchFamily="2" charset="0"/>
                  </a:rPr>
                  <a:t>.</a:t>
                </a:r>
              </a:p>
              <a:p>
                <a:pPr algn="l"/>
                <a:endParaRPr lang="en-US" b="0" i="0" dirty="0">
                  <a:solidFill>
                    <a:srgbClr val="000000"/>
                  </a:solidFill>
                  <a:effectLst/>
                  <a:latin typeface="Montserrat" panose="00000500000000000000" pitchFamily="2" charset="0"/>
                </a:endParaRPr>
              </a:p>
              <a:p>
                <a:pPr algn="l">
                  <a:spcAft>
                    <a:spcPts val="1500"/>
                  </a:spcAft>
                  <a:buNone/>
                </a:pPr>
                <a:r>
                  <a:rPr lang="en-US" sz="2400" b="0" i="0" dirty="0">
                    <a:solidFill>
                      <a:srgbClr val="002060"/>
                    </a:solidFill>
                    <a:effectLst/>
                    <a:latin typeface="Montserrat" panose="00000500000000000000" pitchFamily="2" charset="0"/>
                  </a:rPr>
                  <a:t>Una </a:t>
                </a:r>
                <a:r>
                  <a:rPr lang="en-US" sz="2400" b="1" i="0" dirty="0" err="1">
                    <a:solidFill>
                      <a:srgbClr val="002060"/>
                    </a:solidFill>
                    <a:effectLst/>
                    <a:latin typeface="Montserrat" panose="00000500000000000000" pitchFamily="2" charset="0"/>
                  </a:rPr>
                  <a:t>función</a:t>
                </a:r>
                <a:r>
                  <a:rPr lang="en-US" sz="2400" b="1" i="0" dirty="0">
                    <a:solidFill>
                      <a:srgbClr val="002060"/>
                    </a:solidFill>
                    <a:effectLst/>
                    <a:latin typeface="Montserrat" panose="00000500000000000000" pitchFamily="2" charset="0"/>
                  </a:rPr>
                  <a:t> </a:t>
                </a:r>
                <a:r>
                  <a:rPr lang="en-US" sz="2400" b="1" i="0" dirty="0" err="1">
                    <a:solidFill>
                      <a:srgbClr val="002060"/>
                    </a:solidFill>
                    <a:effectLst/>
                    <a:latin typeface="Montserrat" panose="00000500000000000000" pitchFamily="2" charset="0"/>
                  </a:rPr>
                  <a:t>implícita</a:t>
                </a:r>
                <a:r>
                  <a:rPr lang="en-US" sz="2400" b="1" i="0" dirty="0">
                    <a:solidFill>
                      <a:srgbClr val="002060"/>
                    </a:solidFill>
                    <a:effectLst/>
                    <a:latin typeface="Montserrat" panose="00000500000000000000" pitchFamily="2" charset="0"/>
                  </a:rPr>
                  <a:t> </a:t>
                </a:r>
                <a:r>
                  <a:rPr lang="en-US" sz="2400" b="0" i="0" dirty="0">
                    <a:solidFill>
                      <a:srgbClr val="002060"/>
                    </a:solidFill>
                    <a:effectLst/>
                    <a:latin typeface="Montserrat" panose="00000500000000000000" pitchFamily="2" charset="0"/>
                  </a:rPr>
                  <a:t>no </a:t>
                </a:r>
                <a:r>
                  <a:rPr lang="en-US" sz="2400" b="0" i="0" dirty="0" err="1">
                    <a:solidFill>
                      <a:srgbClr val="002060"/>
                    </a:solidFill>
                    <a:effectLst/>
                    <a:latin typeface="Montserrat" panose="00000500000000000000" pitchFamily="2" charset="0"/>
                  </a:rPr>
                  <a:t>está</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expresada</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directamente</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en</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términos</a:t>
                </a:r>
                <a:r>
                  <a:rPr lang="en-US" sz="2400" b="0" i="0" dirty="0">
                    <a:solidFill>
                      <a:srgbClr val="002060"/>
                    </a:solidFill>
                    <a:effectLst/>
                    <a:latin typeface="Montserrat" panose="00000500000000000000" pitchFamily="2" charset="0"/>
                  </a:rPr>
                  <a:t> de </a:t>
                </a:r>
                <a:r>
                  <a:rPr lang="en-US" sz="2400" b="0" i="0" dirty="0" err="1">
                    <a:solidFill>
                      <a:srgbClr val="002060"/>
                    </a:solidFill>
                    <a:effectLst/>
                    <a:latin typeface="Montserrat" panose="00000500000000000000" pitchFamily="2" charset="0"/>
                  </a:rPr>
                  <a:t>una</a:t>
                </a:r>
                <a:r>
                  <a:rPr lang="en-US" sz="2400" b="0" i="0" dirty="0">
                    <a:solidFill>
                      <a:srgbClr val="002060"/>
                    </a:solidFill>
                    <a:effectLst/>
                    <a:latin typeface="Montserrat" panose="00000500000000000000" pitchFamily="2" charset="0"/>
                  </a:rPr>
                  <a:t> variable, </a:t>
                </a:r>
                <a:r>
                  <a:rPr lang="en-US" sz="2400" b="0" i="0" dirty="0" err="1">
                    <a:solidFill>
                      <a:srgbClr val="002060"/>
                    </a:solidFill>
                    <a:effectLst/>
                    <a:latin typeface="Montserrat" panose="00000500000000000000" pitchFamily="2" charset="0"/>
                  </a:rPr>
                  <a:t>sino</a:t>
                </a:r>
                <a:r>
                  <a:rPr lang="en-US" sz="2400" b="0" i="0" dirty="0">
                    <a:solidFill>
                      <a:srgbClr val="002060"/>
                    </a:solidFill>
                    <a:effectLst/>
                    <a:latin typeface="Montserrat" panose="00000500000000000000" pitchFamily="2" charset="0"/>
                  </a:rPr>
                  <a:t> que </a:t>
                </a:r>
                <a:r>
                  <a:rPr lang="en-US" sz="2400" b="1" i="0" dirty="0">
                    <a:solidFill>
                      <a:srgbClr val="002060"/>
                    </a:solidFill>
                    <a:effectLst/>
                    <a:latin typeface="Montserrat" panose="00000500000000000000" pitchFamily="2" charset="0"/>
                  </a:rPr>
                  <a:t>se define </a:t>
                </a:r>
                <a:r>
                  <a:rPr lang="en-US" sz="2400" b="1" i="0" dirty="0" err="1">
                    <a:solidFill>
                      <a:srgbClr val="002060"/>
                    </a:solidFill>
                    <a:effectLst/>
                    <a:latin typeface="Montserrat" panose="00000500000000000000" pitchFamily="2" charset="0"/>
                  </a:rPr>
                  <a:t>por</a:t>
                </a:r>
                <a:r>
                  <a:rPr lang="en-US" sz="2400" b="1" i="0" dirty="0">
                    <a:solidFill>
                      <a:srgbClr val="002060"/>
                    </a:solidFill>
                    <a:effectLst/>
                    <a:latin typeface="Montserrat" panose="00000500000000000000" pitchFamily="2" charset="0"/>
                  </a:rPr>
                  <a:t> </a:t>
                </a:r>
                <a:r>
                  <a:rPr lang="en-US" sz="2400" b="1" i="0" dirty="0" err="1">
                    <a:solidFill>
                      <a:srgbClr val="002060"/>
                    </a:solidFill>
                    <a:effectLst/>
                    <a:latin typeface="Montserrat" panose="00000500000000000000" pitchFamily="2" charset="0"/>
                  </a:rPr>
                  <a:t>una</a:t>
                </a:r>
                <a:r>
                  <a:rPr lang="en-US" sz="2400" b="1" i="0" dirty="0">
                    <a:solidFill>
                      <a:srgbClr val="002060"/>
                    </a:solidFill>
                    <a:effectLst/>
                    <a:latin typeface="Montserrat" panose="00000500000000000000" pitchFamily="2" charset="0"/>
                  </a:rPr>
                  <a:t> </a:t>
                </a:r>
                <a:r>
                  <a:rPr lang="en-US" sz="2400" b="1" i="0" dirty="0" err="1">
                    <a:solidFill>
                      <a:srgbClr val="002060"/>
                    </a:solidFill>
                    <a:effectLst/>
                    <a:latin typeface="Montserrat" panose="00000500000000000000" pitchFamily="2" charset="0"/>
                  </a:rPr>
                  <a:t>ecuación</a:t>
                </a:r>
                <a:r>
                  <a:rPr lang="en-US" sz="2400" b="1" i="0" dirty="0">
                    <a:solidFill>
                      <a:srgbClr val="002060"/>
                    </a:solidFill>
                    <a:effectLst/>
                    <a:latin typeface="Montserrat" panose="00000500000000000000" pitchFamily="2" charset="0"/>
                  </a:rPr>
                  <a:t> que </a:t>
                </a:r>
                <a:r>
                  <a:rPr lang="en-US" sz="2400" b="1" i="0" dirty="0" err="1">
                    <a:solidFill>
                      <a:srgbClr val="002060"/>
                    </a:solidFill>
                    <a:effectLst/>
                    <a:latin typeface="Montserrat" panose="00000500000000000000" pitchFamily="2" charset="0"/>
                  </a:rPr>
                  <a:t>involucra</a:t>
                </a:r>
                <a:r>
                  <a:rPr lang="en-US" sz="2400" b="1" i="0" dirty="0">
                    <a:solidFill>
                      <a:srgbClr val="002060"/>
                    </a:solidFill>
                    <a:effectLst/>
                    <a:latin typeface="Montserrat" panose="00000500000000000000" pitchFamily="2" charset="0"/>
                  </a:rPr>
                  <a:t> </a:t>
                </a:r>
                <a:r>
                  <a:rPr lang="en-US" sz="2400" b="1" i="0" dirty="0" err="1">
                    <a:solidFill>
                      <a:srgbClr val="002060"/>
                    </a:solidFill>
                    <a:effectLst/>
                    <a:latin typeface="Montserrat" panose="00000500000000000000" pitchFamily="2" charset="0"/>
                  </a:rPr>
                  <a:t>varias</a:t>
                </a:r>
                <a:r>
                  <a:rPr lang="en-US" sz="2400" b="1" i="0" dirty="0">
                    <a:solidFill>
                      <a:srgbClr val="002060"/>
                    </a:solidFill>
                    <a:effectLst/>
                    <a:latin typeface="Montserrat" panose="00000500000000000000" pitchFamily="2" charset="0"/>
                  </a:rPr>
                  <a:t> variables</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por</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ejemplo</a:t>
                </a:r>
                <a:r>
                  <a:rPr lang="en-US" sz="2400" b="0" i="0" dirty="0">
                    <a:solidFill>
                      <a:srgbClr val="002060"/>
                    </a:solidFill>
                    <a:effectLst/>
                    <a:latin typeface="Montserrat" panose="00000500000000000000" pitchFamily="2" charset="0"/>
                  </a:rPr>
                  <a:t>:</a:t>
                </a:r>
              </a:p>
              <a:p>
                <a:pPr algn="l">
                  <a:buNone/>
                </a:pPr>
                <a14:m>
                  <m:oMathPara xmlns:m="http://schemas.openxmlformats.org/officeDocument/2006/math">
                    <m:oMathParaPr>
                      <m:jc m:val="centerGroup"/>
                    </m:oMathParaPr>
                    <m:oMath xmlns:m="http://schemas.openxmlformats.org/officeDocument/2006/math">
                      <m:r>
                        <a:rPr lang="en-US" sz="2400" i="1">
                          <a:solidFill>
                            <a:srgbClr val="002060"/>
                          </a:solidFill>
                          <a:latin typeface="Cambria Math" panose="02040503050406030204" pitchFamily="18" charset="0"/>
                        </a:rPr>
                        <m:t>𝐹</m:t>
                      </m:r>
                      <m:d>
                        <m:dPr>
                          <m:sepChr m:val=","/>
                          <m:ctrlPr>
                            <a:rPr lang="ar-AE" sz="2400" i="1">
                              <a:solidFill>
                                <a:srgbClr val="002060"/>
                              </a:solidFill>
                              <a:latin typeface="Cambria Math" panose="02040503050406030204" pitchFamily="18" charset="0"/>
                            </a:rPr>
                          </m:ctrlPr>
                        </m:dPr>
                        <m:e>
                          <m:r>
                            <a:rPr lang="ar-AE" sz="2400" i="1">
                              <a:solidFill>
                                <a:srgbClr val="002060"/>
                              </a:solidFill>
                              <a:latin typeface="Cambria Math" panose="02040503050406030204" pitchFamily="18" charset="0"/>
                            </a:rPr>
                            <m:t>𝑥</m:t>
                          </m:r>
                        </m:e>
                        <m:e>
                          <m:r>
                            <a:rPr lang="ar-AE" sz="2400" i="1">
                              <a:solidFill>
                                <a:srgbClr val="002060"/>
                              </a:solidFill>
                              <a:latin typeface="Cambria Math" panose="02040503050406030204" pitchFamily="18" charset="0"/>
                            </a:rPr>
                            <m:t>𝑦</m:t>
                          </m:r>
                        </m:e>
                      </m:d>
                      <m:r>
                        <a:rPr lang="ar-AE" sz="2400" i="0">
                          <a:solidFill>
                            <a:srgbClr val="002060"/>
                          </a:solidFill>
                          <a:latin typeface="Cambria Math" panose="02040503050406030204" pitchFamily="18" charset="0"/>
                        </a:rPr>
                        <m:t>=</m:t>
                      </m:r>
                      <m:r>
                        <a:rPr lang="ar-AE" sz="2400" i="0">
                          <a:solidFill>
                            <a:srgbClr val="002060"/>
                          </a:solidFill>
                          <a:latin typeface="Cambria Math" panose="02040503050406030204" pitchFamily="18" charset="0"/>
                        </a:rPr>
                        <m:t>0</m:t>
                      </m:r>
                    </m:oMath>
                  </m:oMathPara>
                </a14:m>
                <a:endParaRPr lang="ar-AE" sz="2400" b="0" i="0" dirty="0">
                  <a:solidFill>
                    <a:srgbClr val="002060"/>
                  </a:solidFill>
                  <a:effectLst/>
                  <a:latin typeface="Montserrat" panose="00000500000000000000" pitchFamily="2" charset="0"/>
                </a:endParaRPr>
              </a:p>
              <a:p>
                <a:pPr algn="l">
                  <a:spcAft>
                    <a:spcPts val="1500"/>
                  </a:spcAft>
                  <a:buNone/>
                </a:pPr>
                <a:r>
                  <a:rPr lang="en-US" sz="2400" b="0" i="0" dirty="0">
                    <a:solidFill>
                      <a:srgbClr val="002060"/>
                    </a:solidFill>
                    <a:effectLst/>
                    <a:latin typeface="Montserrat" panose="00000500000000000000" pitchFamily="2" charset="0"/>
                  </a:rPr>
                  <a:t>En </a:t>
                </a:r>
                <a:r>
                  <a:rPr lang="en-US" sz="2400" b="0" i="0" dirty="0" err="1">
                    <a:solidFill>
                      <a:srgbClr val="002060"/>
                    </a:solidFill>
                    <a:effectLst/>
                    <a:latin typeface="Montserrat" panose="00000500000000000000" pitchFamily="2" charset="0"/>
                  </a:rPr>
                  <a:t>muchos</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contextos</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económicos</a:t>
                </a:r>
                <a:r>
                  <a:rPr lang="en-US" sz="2400" b="0" i="0" dirty="0">
                    <a:solidFill>
                      <a:srgbClr val="002060"/>
                    </a:solidFill>
                    <a:effectLst/>
                    <a:latin typeface="Montserrat" panose="00000500000000000000" pitchFamily="2" charset="0"/>
                  </a:rPr>
                  <a:t>, las </a:t>
                </a:r>
                <a:r>
                  <a:rPr lang="en-US" sz="2400" b="0" i="0" dirty="0" err="1">
                    <a:solidFill>
                      <a:srgbClr val="002060"/>
                    </a:solidFill>
                    <a:effectLst/>
                    <a:latin typeface="Montserrat" panose="00000500000000000000" pitchFamily="2" charset="0"/>
                  </a:rPr>
                  <a:t>relaciones</a:t>
                </a:r>
                <a:r>
                  <a:rPr lang="en-US" sz="2400" b="0" i="0" dirty="0">
                    <a:solidFill>
                      <a:srgbClr val="002060"/>
                    </a:solidFill>
                    <a:effectLst/>
                    <a:latin typeface="Montserrat" panose="00000500000000000000" pitchFamily="2" charset="0"/>
                  </a:rPr>
                  <a:t> entre variables no se </a:t>
                </a:r>
                <a:r>
                  <a:rPr lang="en-US" sz="2400" b="0" i="0" dirty="0" err="1">
                    <a:solidFill>
                      <a:srgbClr val="002060"/>
                    </a:solidFill>
                    <a:effectLst/>
                    <a:latin typeface="Montserrat" panose="00000500000000000000" pitchFamily="2" charset="0"/>
                  </a:rPr>
                  <a:t>expresan</a:t>
                </a:r>
                <a:r>
                  <a:rPr lang="en-US" sz="2400" b="0" i="0" dirty="0">
                    <a:solidFill>
                      <a:srgbClr val="002060"/>
                    </a:solidFill>
                    <a:effectLst/>
                    <a:latin typeface="Montserrat" panose="00000500000000000000" pitchFamily="2" charset="0"/>
                  </a:rPr>
                  <a:t> de forma </a:t>
                </a:r>
                <a:r>
                  <a:rPr lang="en-US" sz="2400" b="0" i="0" dirty="0" err="1">
                    <a:solidFill>
                      <a:srgbClr val="002060"/>
                    </a:solidFill>
                    <a:effectLst/>
                    <a:latin typeface="Montserrat" panose="00000500000000000000" pitchFamily="2" charset="0"/>
                  </a:rPr>
                  <a:t>explícita</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por</a:t>
                </a:r>
                <a:r>
                  <a:rPr lang="en-US" sz="2400" b="0" i="0" dirty="0">
                    <a:solidFill>
                      <a:srgbClr val="002060"/>
                    </a:solidFill>
                    <a:effectLst/>
                    <a:latin typeface="Montserrat" panose="00000500000000000000" pitchFamily="2" charset="0"/>
                  </a:rPr>
                  <a:t> lo que se </a:t>
                </a:r>
                <a:r>
                  <a:rPr lang="en-US" sz="2400" b="0" i="0" dirty="0" err="1">
                    <a:solidFill>
                      <a:srgbClr val="002060"/>
                    </a:solidFill>
                    <a:effectLst/>
                    <a:latin typeface="Montserrat" panose="00000500000000000000" pitchFamily="2" charset="0"/>
                  </a:rPr>
                  <a:t>utilizan</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derivadas</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implícitas</a:t>
                </a:r>
                <a:r>
                  <a:rPr lang="en-US" sz="2400" b="0" i="0" dirty="0">
                    <a:solidFill>
                      <a:srgbClr val="002060"/>
                    </a:solidFill>
                    <a:effectLst/>
                    <a:latin typeface="Montserrat" panose="00000500000000000000" pitchFamily="2" charset="0"/>
                  </a:rPr>
                  <a:t> para </a:t>
                </a:r>
                <a:r>
                  <a:rPr lang="en-US" sz="2400" b="0" i="0" dirty="0" err="1">
                    <a:solidFill>
                      <a:srgbClr val="002060"/>
                    </a:solidFill>
                    <a:effectLst/>
                    <a:latin typeface="Montserrat" panose="00000500000000000000" pitchFamily="2" charset="0"/>
                  </a:rPr>
                  <a:t>analizar</a:t>
                </a:r>
                <a:r>
                  <a:rPr lang="en-US" sz="2400" b="0" i="0" dirty="0">
                    <a:solidFill>
                      <a:srgbClr val="002060"/>
                    </a:solidFill>
                    <a:effectLst/>
                    <a:latin typeface="Montserrat" panose="00000500000000000000" pitchFamily="2" charset="0"/>
                  </a:rPr>
                  <a:t> </a:t>
                </a:r>
                <a:r>
                  <a:rPr lang="en-US" sz="2400" b="0" i="0" dirty="0" err="1">
                    <a:solidFill>
                      <a:srgbClr val="002060"/>
                    </a:solidFill>
                    <a:effectLst/>
                    <a:latin typeface="Montserrat" panose="00000500000000000000" pitchFamily="2" charset="0"/>
                  </a:rPr>
                  <a:t>cómo</a:t>
                </a:r>
                <a:r>
                  <a:rPr lang="en-US" sz="2400" b="0" i="0" dirty="0">
                    <a:solidFill>
                      <a:srgbClr val="002060"/>
                    </a:solidFill>
                    <a:effectLst/>
                    <a:latin typeface="Montserrat" panose="00000500000000000000" pitchFamily="2" charset="0"/>
                  </a:rPr>
                  <a:t> cambia </a:t>
                </a:r>
                <a:r>
                  <a:rPr lang="en-US" sz="2400" b="0" i="0" dirty="0" err="1">
                    <a:solidFill>
                      <a:srgbClr val="002060"/>
                    </a:solidFill>
                    <a:effectLst/>
                    <a:latin typeface="Montserrat" panose="00000500000000000000" pitchFamily="2" charset="0"/>
                  </a:rPr>
                  <a:t>una</a:t>
                </a:r>
                <a:r>
                  <a:rPr lang="en-US" sz="2400" b="0" i="0" dirty="0">
                    <a:solidFill>
                      <a:srgbClr val="002060"/>
                    </a:solidFill>
                    <a:effectLst/>
                    <a:latin typeface="Montserrat" panose="00000500000000000000" pitchFamily="2" charset="0"/>
                  </a:rPr>
                  <a:t> variable con </a:t>
                </a:r>
                <a:r>
                  <a:rPr lang="en-US" sz="2400" b="0" i="0" dirty="0" err="1">
                    <a:solidFill>
                      <a:srgbClr val="002060"/>
                    </a:solidFill>
                    <a:effectLst/>
                    <a:latin typeface="Montserrat" panose="00000500000000000000" pitchFamily="2" charset="0"/>
                  </a:rPr>
                  <a:t>respecto</a:t>
                </a:r>
                <a:r>
                  <a:rPr lang="en-US" sz="2400" b="0" i="0" dirty="0">
                    <a:solidFill>
                      <a:srgbClr val="002060"/>
                    </a:solidFill>
                    <a:effectLst/>
                    <a:latin typeface="Montserrat" panose="00000500000000000000" pitchFamily="2" charset="0"/>
                  </a:rPr>
                  <a:t> a </a:t>
                </a:r>
                <a:r>
                  <a:rPr lang="en-US" sz="2400" b="0" i="0" dirty="0" err="1">
                    <a:solidFill>
                      <a:srgbClr val="002060"/>
                    </a:solidFill>
                    <a:effectLst/>
                    <a:latin typeface="Montserrat" panose="00000500000000000000" pitchFamily="2" charset="0"/>
                  </a:rPr>
                  <a:t>otra</a:t>
                </a:r>
                <a:r>
                  <a:rPr lang="en-US" sz="2400" b="0" i="0" dirty="0">
                    <a:solidFill>
                      <a:srgbClr val="002060"/>
                    </a:solidFill>
                    <a:effectLst/>
                    <a:latin typeface="Montserrat" panose="00000500000000000000" pitchFamily="2" charset="0"/>
                  </a:rPr>
                  <a:t>.</a:t>
                </a:r>
              </a:p>
            </p:txBody>
          </p:sp>
        </mc:Choice>
        <mc:Fallback>
          <p:sp>
            <p:nvSpPr>
              <p:cNvPr id="4" name="TextBox 3">
                <a:extLst>
                  <a:ext uri="{FF2B5EF4-FFF2-40B4-BE49-F238E27FC236}">
                    <a16:creationId xmlns:a16="http://schemas.microsoft.com/office/drawing/2014/main" id="{4BFA73ED-85AD-30B1-0B03-A9CB11E2C35F}"/>
                  </a:ext>
                </a:extLst>
              </p:cNvPr>
              <p:cNvSpPr txBox="1">
                <a:spLocks noRot="1" noChangeAspect="1" noMove="1" noResize="1" noEditPoints="1" noAdjustHandles="1" noChangeArrowheads="1" noChangeShapeType="1" noTextEdit="1"/>
              </p:cNvSpPr>
              <p:nvPr/>
            </p:nvSpPr>
            <p:spPr>
              <a:xfrm>
                <a:off x="550068" y="1371600"/>
                <a:ext cx="8043863" cy="4624343"/>
              </a:xfrm>
              <a:prstGeom prst="rect">
                <a:avLst/>
              </a:prstGeom>
              <a:blipFill>
                <a:blip r:embed="rId3"/>
                <a:stretch>
                  <a:fillRect l="-1059" t="-788" b="-1971"/>
                </a:stretch>
              </a:blipFill>
              <a:ln>
                <a:solidFill>
                  <a:schemeClr val="tx1">
                    <a:lumMod val="50000"/>
                    <a:lumOff val="50000"/>
                  </a:schemeClr>
                </a:solidFill>
              </a:ln>
            </p:spPr>
            <p:txBody>
              <a:bodyPr/>
              <a:lstStyle/>
              <a:p>
                <a:r>
                  <a:rPr lang="en-US">
                    <a:noFill/>
                  </a:rPr>
                  <a:t> </a:t>
                </a:r>
              </a:p>
            </p:txBody>
          </p:sp>
        </mc:Fallback>
      </mc:AlternateContent>
    </p:spTree>
    <p:extLst>
      <p:ext uri="{BB962C8B-B14F-4D97-AF65-F5344CB8AC3E}">
        <p14:creationId xmlns:p14="http://schemas.microsoft.com/office/powerpoint/2010/main" val="190527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fade">
                                      <p:cBhvr>
                                        <p:cTn id="7" dur="1000"/>
                                        <p:tgtEl>
                                          <p:spTgt spid="4">
                                            <p:txEl>
                                              <p:pRg st="4" end="4"/>
                                            </p:txEl>
                                          </p:spTgt>
                                        </p:tgtEl>
                                      </p:cBhvr>
                                    </p:animEffect>
                                    <p:anim calcmode="lin" valueType="num">
                                      <p:cBhvr>
                                        <p:cTn id="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B9275-25A0-B3E7-17D1-549FB38C99AE}"/>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D0DF529B-0FC2-6715-0FB6-2B8815B672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figure_name">
            <a:extLst>
              <a:ext uri="{FF2B5EF4-FFF2-40B4-BE49-F238E27FC236}">
                <a16:creationId xmlns:a16="http://schemas.microsoft.com/office/drawing/2014/main" id="{94621DBD-2B17-12C7-8034-242EF39C1D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19200"/>
            <a:ext cx="6683375" cy="5400539"/>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6026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265B7-9D76-B749-81C4-A994E20A0801}"/>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C168DE37-D495-F17F-8611-9E11EDD12D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B5FDB6D5-142C-CDAC-8902-C494FC759E0A}"/>
              </a:ext>
            </a:extLst>
          </p:cNvPr>
          <p:cNvSpPr txBox="1"/>
          <p:nvPr/>
        </p:nvSpPr>
        <p:spPr>
          <a:xfrm>
            <a:off x="609599" y="974482"/>
            <a:ext cx="8043863" cy="5647700"/>
          </a:xfrm>
          <a:prstGeom prst="rect">
            <a:avLst/>
          </a:prstGeom>
          <a:noFill/>
          <a:ln>
            <a:solidFill>
              <a:schemeClr val="tx1">
                <a:lumMod val="50000"/>
                <a:lumOff val="50000"/>
              </a:schemeClr>
            </a:solidFill>
          </a:ln>
        </p:spPr>
        <p:txBody>
          <a:bodyPr wrap="square">
            <a:spAutoFit/>
          </a:bodyPr>
          <a:lstStyle/>
          <a:p>
            <a:pPr algn="l">
              <a:spcAft>
                <a:spcPts val="1500"/>
              </a:spcAft>
              <a:buNone/>
            </a:pPr>
            <a:r>
              <a:rPr lang="es-EC" sz="2400" b="1" i="0" dirty="0">
                <a:solidFill>
                  <a:srgbClr val="C00000"/>
                </a:solidFill>
                <a:effectLst/>
                <a:latin typeface="Montserrat" panose="00000500000000000000" pitchFamily="2" charset="0"/>
              </a:rPr>
              <a:t>Ejemplo económico:</a:t>
            </a:r>
            <a:endParaRPr lang="es-EC" sz="2400" b="0" i="0" dirty="0">
              <a:solidFill>
                <a:srgbClr val="C00000"/>
              </a:solidFill>
              <a:effectLst/>
              <a:latin typeface="Montserrat" panose="00000500000000000000" pitchFamily="2" charset="0"/>
            </a:endParaRPr>
          </a:p>
          <a:p>
            <a:pPr algn="l">
              <a:spcAft>
                <a:spcPts val="1500"/>
              </a:spcAft>
              <a:buNone/>
            </a:pPr>
            <a:r>
              <a:rPr lang="es-EC" sz="2400" b="0" i="0" dirty="0">
                <a:solidFill>
                  <a:srgbClr val="002060"/>
                </a:solidFill>
                <a:effectLst/>
                <a:latin typeface="Montserrat" panose="00000500000000000000" pitchFamily="2" charset="0"/>
              </a:rPr>
              <a:t>En un </a:t>
            </a:r>
            <a:r>
              <a:rPr lang="es-EC" sz="2400" b="1" i="0" dirty="0">
                <a:solidFill>
                  <a:srgbClr val="002060"/>
                </a:solidFill>
                <a:effectLst/>
                <a:latin typeface="Montserrat" panose="00000500000000000000" pitchFamily="2" charset="0"/>
              </a:rPr>
              <a:t>modelo de equilibrio </a:t>
            </a:r>
            <a:r>
              <a:rPr lang="es-EC" sz="2400" b="0" i="0" dirty="0">
                <a:solidFill>
                  <a:srgbClr val="002060"/>
                </a:solidFill>
                <a:effectLst/>
                <a:latin typeface="Montserrat" panose="00000500000000000000" pitchFamily="2" charset="0"/>
              </a:rPr>
              <a:t>de mercado, la ecuación </a:t>
            </a:r>
            <a:r>
              <a:rPr lang="es-EC" sz="2400" b="1" i="0" dirty="0" err="1">
                <a:solidFill>
                  <a:srgbClr val="002060"/>
                </a:solidFill>
                <a:effectLst/>
                <a:latin typeface="Montserrat" panose="00000500000000000000" pitchFamily="2" charset="0"/>
              </a:rPr>
              <a:t>Q</a:t>
            </a:r>
            <a:r>
              <a:rPr lang="es-EC" sz="2400" b="1" i="0" baseline="-25000" dirty="0" err="1">
                <a:solidFill>
                  <a:srgbClr val="002060"/>
                </a:solidFill>
                <a:effectLst/>
                <a:latin typeface="Montserrat" panose="00000500000000000000" pitchFamily="2" charset="0"/>
              </a:rPr>
              <a:t>d</a:t>
            </a:r>
            <a:r>
              <a:rPr lang="es-EC" sz="2400" b="1" i="0" dirty="0">
                <a:solidFill>
                  <a:srgbClr val="002060"/>
                </a:solidFill>
                <a:effectLst/>
                <a:latin typeface="Montserrat" panose="00000500000000000000" pitchFamily="2" charset="0"/>
              </a:rPr>
              <a:t>(P,I)=</a:t>
            </a:r>
            <a:r>
              <a:rPr lang="es-EC" sz="2400" b="1" i="0" dirty="0" err="1">
                <a:solidFill>
                  <a:srgbClr val="002060"/>
                </a:solidFill>
                <a:effectLst/>
                <a:latin typeface="Montserrat" panose="00000500000000000000" pitchFamily="2" charset="0"/>
              </a:rPr>
              <a:t>Q</a:t>
            </a:r>
            <a:r>
              <a:rPr lang="es-EC" sz="2400" b="1" i="0" baseline="-25000" dirty="0" err="1">
                <a:solidFill>
                  <a:srgbClr val="002060"/>
                </a:solidFill>
                <a:effectLst/>
                <a:latin typeface="Montserrat" panose="00000500000000000000" pitchFamily="2" charset="0"/>
              </a:rPr>
              <a:t>s</a:t>
            </a:r>
            <a:r>
              <a:rPr lang="es-EC" sz="2400" b="1" i="0" dirty="0">
                <a:solidFill>
                  <a:srgbClr val="002060"/>
                </a:solidFill>
                <a:effectLst/>
                <a:latin typeface="Montserrat" panose="00000500000000000000" pitchFamily="2" charset="0"/>
              </a:rPr>
              <a:t> (P) </a:t>
            </a:r>
            <a:r>
              <a:rPr lang="es-EC" sz="2400" b="0" i="0" dirty="0">
                <a:solidFill>
                  <a:srgbClr val="002060"/>
                </a:solidFill>
                <a:effectLst/>
                <a:latin typeface="Montserrat" panose="00000500000000000000" pitchFamily="2" charset="0"/>
              </a:rPr>
              <a:t>relaciona el precio P, la cantidad demandada </a:t>
            </a:r>
            <a:r>
              <a:rPr lang="es-EC" sz="2400" b="1" i="0" dirty="0" err="1">
                <a:solidFill>
                  <a:srgbClr val="002060"/>
                </a:solidFill>
                <a:effectLst/>
                <a:latin typeface="Montserrat" panose="00000500000000000000" pitchFamily="2" charset="0"/>
              </a:rPr>
              <a:t>Q</a:t>
            </a:r>
            <a:r>
              <a:rPr lang="es-EC" sz="2400" b="1" i="0" baseline="-25000" dirty="0" err="1">
                <a:solidFill>
                  <a:srgbClr val="002060"/>
                </a:solidFill>
                <a:effectLst/>
                <a:latin typeface="Montserrat" panose="00000500000000000000" pitchFamily="2" charset="0"/>
              </a:rPr>
              <a:t>d</a:t>
            </a:r>
            <a:r>
              <a:rPr lang="es-EC" sz="2400" b="0" i="0" dirty="0">
                <a:solidFill>
                  <a:srgbClr val="002060"/>
                </a:solidFill>
                <a:effectLst/>
                <a:latin typeface="Montserrat" panose="00000500000000000000" pitchFamily="2" charset="0"/>
              </a:rPr>
              <a:t>, la cantidad ofrecida </a:t>
            </a:r>
            <a:r>
              <a:rPr lang="es-EC" sz="2400" b="1" i="0" dirty="0" err="1">
                <a:solidFill>
                  <a:srgbClr val="002060"/>
                </a:solidFill>
                <a:effectLst/>
                <a:latin typeface="Montserrat" panose="00000500000000000000" pitchFamily="2" charset="0"/>
              </a:rPr>
              <a:t>Q</a:t>
            </a:r>
            <a:r>
              <a:rPr lang="es-EC" sz="2400" b="1" i="0" baseline="-25000" dirty="0" err="1">
                <a:solidFill>
                  <a:srgbClr val="002060"/>
                </a:solidFill>
                <a:effectLst/>
                <a:latin typeface="Montserrat" panose="00000500000000000000" pitchFamily="2" charset="0"/>
              </a:rPr>
              <a:t>s</a:t>
            </a:r>
            <a:r>
              <a:rPr lang="es-EC" sz="2400" b="0" i="0" dirty="0">
                <a:solidFill>
                  <a:srgbClr val="002060"/>
                </a:solidFill>
                <a:effectLst/>
                <a:latin typeface="Montserrat" panose="00000500000000000000" pitchFamily="2" charset="0"/>
              </a:rPr>
              <a:t> y el ingreso </a:t>
            </a:r>
            <a:r>
              <a:rPr lang="es-EC" sz="2400" b="1" i="0" dirty="0">
                <a:solidFill>
                  <a:srgbClr val="002060"/>
                </a:solidFill>
                <a:effectLst/>
                <a:latin typeface="Montserrat" panose="00000500000000000000" pitchFamily="2" charset="0"/>
              </a:rPr>
              <a:t>I</a:t>
            </a:r>
            <a:r>
              <a:rPr lang="es-EC" sz="2400" b="0" i="0" dirty="0">
                <a:solidFill>
                  <a:srgbClr val="002060"/>
                </a:solidFill>
                <a:effectLst/>
                <a:latin typeface="Montserrat" panose="00000500000000000000" pitchFamily="2" charset="0"/>
              </a:rPr>
              <a:t>. A partir de esta relación implícita, se puede calcular </a:t>
            </a:r>
            <a:r>
              <a:rPr lang="es-EC" sz="2400" b="1" i="0" dirty="0" err="1">
                <a:solidFill>
                  <a:srgbClr val="002060"/>
                </a:solidFill>
                <a:effectLst/>
                <a:latin typeface="Montserrat" panose="00000500000000000000" pitchFamily="2" charset="0"/>
              </a:rPr>
              <a:t>dP</a:t>
            </a:r>
            <a:r>
              <a:rPr lang="es-EC" sz="2400" b="1" i="0" dirty="0">
                <a:solidFill>
                  <a:srgbClr val="002060"/>
                </a:solidFill>
                <a:effectLst/>
                <a:latin typeface="Montserrat" panose="00000500000000000000" pitchFamily="2" charset="0"/>
              </a:rPr>
              <a:t>/</a:t>
            </a:r>
            <a:r>
              <a:rPr lang="es-EC" sz="2400" b="1" i="0" dirty="0" err="1">
                <a:solidFill>
                  <a:srgbClr val="002060"/>
                </a:solidFill>
                <a:effectLst/>
                <a:latin typeface="Montserrat" panose="00000500000000000000" pitchFamily="2" charset="0"/>
              </a:rPr>
              <a:t>dI</a:t>
            </a:r>
            <a:r>
              <a:rPr lang="es-EC" sz="2400" b="0" i="0" dirty="0">
                <a:solidFill>
                  <a:srgbClr val="002060"/>
                </a:solidFill>
                <a:effectLst/>
                <a:latin typeface="Montserrat" panose="00000500000000000000" pitchFamily="2" charset="0"/>
              </a:rPr>
              <a:t>, es decir, cómo cambia el precio de equilibrio ante un cambio en el ingreso, aplicando la derivación implícita:</a:t>
            </a:r>
          </a:p>
          <a:p>
            <a:pPr algn="l">
              <a:buNone/>
            </a:pPr>
            <a:r>
              <a:rPr lang="es-EC" sz="2400" b="1" i="0" dirty="0" err="1">
                <a:solidFill>
                  <a:srgbClr val="002060"/>
                </a:solidFill>
                <a:effectLst/>
                <a:latin typeface="Montserrat" panose="00000500000000000000" pitchFamily="2" charset="0"/>
              </a:rPr>
              <a:t>dP</a:t>
            </a:r>
            <a:r>
              <a:rPr lang="es-EC" sz="2400" b="1" i="0" dirty="0">
                <a:solidFill>
                  <a:srgbClr val="002060"/>
                </a:solidFill>
                <a:effectLst/>
                <a:latin typeface="Montserrat" panose="00000500000000000000" pitchFamily="2" charset="0"/>
              </a:rPr>
              <a:t>/</a:t>
            </a:r>
            <a:r>
              <a:rPr lang="es-EC" sz="2400" b="1" i="0" dirty="0" err="1">
                <a:solidFill>
                  <a:srgbClr val="002060"/>
                </a:solidFill>
                <a:effectLst/>
                <a:latin typeface="Montserrat" panose="00000500000000000000" pitchFamily="2" charset="0"/>
              </a:rPr>
              <a:t>dI</a:t>
            </a:r>
            <a:r>
              <a:rPr lang="es-EC" sz="2400" b="1" i="0" dirty="0">
                <a:solidFill>
                  <a:srgbClr val="002060"/>
                </a:solidFill>
                <a:effectLst/>
                <a:latin typeface="Montserrat" panose="00000500000000000000" pitchFamily="2" charset="0"/>
              </a:rPr>
              <a:t> = - </a:t>
            </a:r>
            <a:r>
              <a:rPr lang="es-EC" sz="2400" b="1" i="0" u="sng" dirty="0">
                <a:solidFill>
                  <a:srgbClr val="002060"/>
                </a:solidFill>
                <a:effectLst/>
                <a:latin typeface="Montserrat" panose="00000500000000000000" pitchFamily="2" charset="0"/>
              </a:rPr>
              <a:t>∂F / ∂I</a:t>
            </a:r>
            <a:r>
              <a:rPr lang="es-EC" sz="2400" b="1" i="0" dirty="0">
                <a:solidFill>
                  <a:srgbClr val="002060"/>
                </a:solidFill>
                <a:effectLst/>
                <a:latin typeface="Montserrat" panose="00000500000000000000" pitchFamily="2" charset="0"/>
              </a:rPr>
              <a:t> </a:t>
            </a:r>
          </a:p>
          <a:p>
            <a:pPr algn="l">
              <a:buNone/>
            </a:pPr>
            <a:r>
              <a:rPr lang="es-EC" sz="2400" b="1" dirty="0">
                <a:solidFill>
                  <a:srgbClr val="002060"/>
                </a:solidFill>
                <a:latin typeface="Montserrat" panose="00000500000000000000" pitchFamily="2" charset="0"/>
              </a:rPr>
              <a:t>                </a:t>
            </a:r>
            <a:r>
              <a:rPr lang="es-EC" sz="2400" b="1" i="0" dirty="0">
                <a:solidFill>
                  <a:srgbClr val="002060"/>
                </a:solidFill>
                <a:effectLst/>
                <a:latin typeface="Montserrat" panose="00000500000000000000" pitchFamily="2" charset="0"/>
              </a:rPr>
              <a:t>∂F / ∂P</a:t>
            </a:r>
          </a:p>
          <a:p>
            <a:pPr algn="l">
              <a:buNone/>
            </a:pPr>
            <a:endParaRPr lang="es-EC" sz="2400" b="0" i="0" dirty="0">
              <a:solidFill>
                <a:srgbClr val="002060"/>
              </a:solidFill>
              <a:effectLst/>
              <a:latin typeface="Montserrat" panose="00000500000000000000" pitchFamily="2" charset="0"/>
            </a:endParaRPr>
          </a:p>
          <a:p>
            <a:pPr algn="l">
              <a:spcAft>
                <a:spcPts val="1500"/>
              </a:spcAft>
              <a:buNone/>
            </a:pPr>
            <a:r>
              <a:rPr lang="es-EC" sz="2400" b="0" i="0" dirty="0">
                <a:solidFill>
                  <a:srgbClr val="002060"/>
                </a:solidFill>
                <a:effectLst/>
                <a:latin typeface="Montserrat" panose="00000500000000000000" pitchFamily="2" charset="0"/>
              </a:rPr>
              <a:t>Esto permite </a:t>
            </a:r>
            <a:r>
              <a:rPr lang="es-EC" sz="2400" b="0" i="0" u="sng" dirty="0">
                <a:solidFill>
                  <a:srgbClr val="002060"/>
                </a:solidFill>
                <a:effectLst/>
                <a:latin typeface="Montserrat" panose="00000500000000000000" pitchFamily="2" charset="0"/>
              </a:rPr>
              <a:t>estimar efectos marginales indirectos, </a:t>
            </a:r>
            <a:r>
              <a:rPr lang="es-EC" sz="2400" b="0" i="0" dirty="0">
                <a:solidFill>
                  <a:srgbClr val="002060"/>
                </a:solidFill>
                <a:effectLst/>
                <a:latin typeface="Montserrat" panose="00000500000000000000" pitchFamily="2" charset="0"/>
              </a:rPr>
              <a:t>clave en análisis de equilibrio general y política económica</a:t>
            </a:r>
          </a:p>
        </p:txBody>
      </p:sp>
    </p:spTree>
    <p:extLst>
      <p:ext uri="{BB962C8B-B14F-4D97-AF65-F5344CB8AC3E}">
        <p14:creationId xmlns:p14="http://schemas.microsoft.com/office/powerpoint/2010/main" val="9751773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453B9-2051-22AF-8305-C440E18035FD}"/>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98D5917F-1538-D51B-E37B-5971059524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figure_name">
            <a:extLst>
              <a:ext uri="{FF2B5EF4-FFF2-40B4-BE49-F238E27FC236}">
                <a16:creationId xmlns:a16="http://schemas.microsoft.com/office/drawing/2014/main" id="{81D9C9C9-26FE-A55D-F003-A74215D1DB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123" y="1214987"/>
            <a:ext cx="8235339" cy="45762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B85BFE2-4D84-D969-B256-AB4355A30EC4}"/>
              </a:ext>
            </a:extLst>
          </p:cNvPr>
          <p:cNvSpPr txBox="1"/>
          <p:nvPr/>
        </p:nvSpPr>
        <p:spPr>
          <a:xfrm>
            <a:off x="3810000" y="497202"/>
            <a:ext cx="1981200" cy="523220"/>
          </a:xfrm>
          <a:prstGeom prst="rect">
            <a:avLst/>
          </a:prstGeom>
          <a:noFill/>
        </p:spPr>
        <p:txBody>
          <a:bodyPr wrap="square">
            <a:spAutoFit/>
          </a:bodyPr>
          <a:lstStyle/>
          <a:p>
            <a:r>
              <a:rPr lang="en-US" sz="2800" b="1" i="1" dirty="0" err="1">
                <a:solidFill>
                  <a:srgbClr val="C00000"/>
                </a:solidFill>
                <a:effectLst/>
                <a:latin typeface="Montserrat" panose="00000500000000000000" pitchFamily="2" charset="0"/>
              </a:rPr>
              <a:t>Síntesis</a:t>
            </a:r>
            <a:endParaRPr lang="en-US" sz="2800" b="1" dirty="0">
              <a:solidFill>
                <a:srgbClr val="C00000"/>
              </a:solidFill>
            </a:endParaRPr>
          </a:p>
        </p:txBody>
      </p:sp>
    </p:spTree>
    <p:extLst>
      <p:ext uri="{BB962C8B-B14F-4D97-AF65-F5344CB8AC3E}">
        <p14:creationId xmlns:p14="http://schemas.microsoft.com/office/powerpoint/2010/main" val="239930942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71F0A-C0BD-5CE9-2A58-E1267FD7DE70}"/>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3A67E327-05F6-2810-153C-780A740453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
            <a:extLst>
              <a:ext uri="{FF2B5EF4-FFF2-40B4-BE49-F238E27FC236}">
                <a16:creationId xmlns:a16="http://schemas.microsoft.com/office/drawing/2014/main" id="{001B38AD-FE22-F8B7-B8CE-D7CB869F66BD}"/>
              </a:ext>
            </a:extLst>
          </p:cNvPr>
          <p:cNvSpPr>
            <a:spLocks noChangeArrowheads="1"/>
          </p:cNvSpPr>
          <p:nvPr/>
        </p:nvSpPr>
        <p:spPr bwMode="auto">
          <a:xfrm>
            <a:off x="762001" y="462578"/>
            <a:ext cx="6629398" cy="1200329"/>
          </a:xfrm>
          <a:prstGeom prst="rect">
            <a:avLst/>
          </a:prstGeom>
          <a:solidFill>
            <a:schemeClr val="accent1">
              <a:lumMod val="20000"/>
              <a:lumOff val="80000"/>
            </a:schemeClr>
          </a:solid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222222"/>
                </a:solidFill>
                <a:effectLst/>
                <a:latin typeface="Plus Jakarta Sans"/>
              </a:rPr>
              <a:t>EJERCICIO: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err="1">
                <a:ln>
                  <a:noFill/>
                </a:ln>
                <a:solidFill>
                  <a:srgbClr val="222222"/>
                </a:solidFill>
                <a:effectLst/>
                <a:latin typeface="Plus Jakarta Sans"/>
              </a:rPr>
              <a:t>Definir</a:t>
            </a:r>
            <a:r>
              <a:rPr kumimoji="0" lang="en-US" altLang="en-US" sz="2400" b="0" i="0" u="none" strike="noStrike" cap="none" normalizeH="0" baseline="0" dirty="0">
                <a:ln>
                  <a:noFill/>
                </a:ln>
                <a:solidFill>
                  <a:srgbClr val="222222"/>
                </a:solidFill>
                <a:effectLst/>
                <a:latin typeface="Plus Jakarta Sans"/>
              </a:rPr>
              <a:t> </a:t>
            </a:r>
            <a:r>
              <a:rPr kumimoji="0" lang="en-US" altLang="en-US" sz="2400" b="0" i="0" u="none" strike="noStrike" cap="none" normalizeH="0" baseline="0" dirty="0" err="1">
                <a:ln>
                  <a:noFill/>
                </a:ln>
                <a:solidFill>
                  <a:srgbClr val="222222"/>
                </a:solidFill>
                <a:effectLst/>
                <a:latin typeface="Plus Jakarta Sans"/>
              </a:rPr>
              <a:t>si</a:t>
            </a:r>
            <a:r>
              <a:rPr kumimoji="0" lang="en-US" altLang="en-US" sz="2400" b="0" i="0" u="none" strike="noStrike" cap="none" normalizeH="0" baseline="0" dirty="0">
                <a:ln>
                  <a:noFill/>
                </a:ln>
                <a:solidFill>
                  <a:srgbClr val="222222"/>
                </a:solidFill>
                <a:effectLst/>
                <a:latin typeface="Plus Jakarta Sans"/>
              </a:rPr>
              <a:t> la </a:t>
            </a:r>
            <a:r>
              <a:rPr kumimoji="0" lang="en-US" altLang="en-US" sz="2400" b="0" i="0" u="none" strike="noStrike" cap="none" normalizeH="0" baseline="0" dirty="0" err="1">
                <a:ln>
                  <a:noFill/>
                </a:ln>
                <a:solidFill>
                  <a:srgbClr val="222222"/>
                </a:solidFill>
                <a:effectLst/>
                <a:latin typeface="Plus Jakarta Sans"/>
              </a:rPr>
              <a:t>siguiente</a:t>
            </a:r>
            <a:r>
              <a:rPr kumimoji="0" lang="en-US" altLang="en-US" sz="2400" b="0" i="0" u="none" strike="noStrike" cap="none" normalizeH="0" baseline="0" dirty="0">
                <a:ln>
                  <a:noFill/>
                </a:ln>
                <a:solidFill>
                  <a:srgbClr val="222222"/>
                </a:solidFill>
                <a:effectLst/>
                <a:latin typeface="Plus Jakarta Sans"/>
              </a:rPr>
              <a:t> </a:t>
            </a:r>
            <a:r>
              <a:rPr kumimoji="0" lang="en-US" altLang="en-US" sz="2400" b="0" i="0" u="none" strike="noStrike" cap="none" normalizeH="0" baseline="0" dirty="0" err="1">
                <a:ln>
                  <a:noFill/>
                </a:ln>
                <a:solidFill>
                  <a:srgbClr val="222222"/>
                </a:solidFill>
                <a:effectLst/>
                <a:latin typeface="Plus Jakarta Sans"/>
              </a:rPr>
              <a:t>función</a:t>
            </a:r>
            <a:r>
              <a:rPr kumimoji="0" lang="en-US" altLang="en-US" sz="2400" b="0" i="0" u="none" strike="noStrike" cap="none" normalizeH="0" baseline="0" dirty="0">
                <a:ln>
                  <a:noFill/>
                </a:ln>
                <a:solidFill>
                  <a:srgbClr val="222222"/>
                </a:solidFill>
                <a:effectLst/>
                <a:latin typeface="Plus Jakarta Sans"/>
              </a:rPr>
              <a:t> es </a:t>
            </a:r>
            <a:r>
              <a:rPr kumimoji="0" lang="en-US" altLang="en-US" sz="2400" b="0" i="0" u="none" strike="noStrike" cap="none" normalizeH="0" baseline="0" dirty="0" err="1">
                <a:ln>
                  <a:noFill/>
                </a:ln>
                <a:solidFill>
                  <a:srgbClr val="222222"/>
                </a:solidFill>
                <a:effectLst/>
                <a:latin typeface="Plus Jakarta Sans"/>
              </a:rPr>
              <a:t>cóncava</a:t>
            </a:r>
            <a:r>
              <a:rPr kumimoji="0" lang="en-US" altLang="en-US" sz="2400" b="0" i="0" u="none" strike="noStrike" cap="none" normalizeH="0" baseline="0" dirty="0">
                <a:ln>
                  <a:noFill/>
                </a:ln>
                <a:solidFill>
                  <a:srgbClr val="222222"/>
                </a:solidFill>
                <a:effectLst/>
                <a:latin typeface="Plus Jakarta Sans"/>
              </a:rPr>
              <a:t> o </a:t>
            </a:r>
            <a:r>
              <a:rPr kumimoji="0" lang="en-US" altLang="en-US" sz="2400" b="0" i="0" u="none" strike="noStrike" cap="none" normalizeH="0" baseline="0" dirty="0" err="1">
                <a:ln>
                  <a:noFill/>
                </a:ln>
                <a:solidFill>
                  <a:srgbClr val="222222"/>
                </a:solidFill>
                <a:effectLst/>
                <a:latin typeface="Plus Jakarta Sans"/>
              </a:rPr>
              <a:t>convexa</a:t>
            </a:r>
            <a:r>
              <a:rPr kumimoji="0" lang="en-US" altLang="en-US" sz="2400" b="0" i="0" u="none" strike="noStrike" cap="none" normalizeH="0" baseline="0" dirty="0">
                <a:ln>
                  <a:noFill/>
                </a:ln>
                <a:solidFill>
                  <a:srgbClr val="222222"/>
                </a:solidFill>
                <a:effectLst/>
                <a:latin typeface="Plus Jakarta Sans"/>
              </a:rPr>
              <a:t>:</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222222"/>
                </a:solidFill>
                <a:effectLst/>
                <a:latin typeface="Plus Jakarta Sans"/>
              </a:rPr>
              <a:t>                           </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pic>
        <p:nvPicPr>
          <p:cNvPr id="2050" name="Picture 2">
            <a:extLst>
              <a:ext uri="{FF2B5EF4-FFF2-40B4-BE49-F238E27FC236}">
                <a16:creationId xmlns:a16="http://schemas.microsoft.com/office/drawing/2014/main" id="{1D197CE7-D6FB-5C93-5B91-54E3EA28FB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938432"/>
            <a:ext cx="2073823" cy="4832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FB1AFC1-F218-7AA8-3923-0CA9190D2248}"/>
              </a:ext>
            </a:extLst>
          </p:cNvPr>
          <p:cNvSpPr txBox="1"/>
          <p:nvPr/>
        </p:nvSpPr>
        <p:spPr>
          <a:xfrm>
            <a:off x="1589635" y="2644170"/>
            <a:ext cx="6149975" cy="1569660"/>
          </a:xfrm>
          <a:prstGeom prst="rect">
            <a:avLst/>
          </a:prstGeom>
          <a:solidFill>
            <a:schemeClr val="accent1">
              <a:lumMod val="20000"/>
              <a:lumOff val="80000"/>
            </a:schemeClr>
          </a:solidFill>
          <a:ln>
            <a:solidFill>
              <a:schemeClr val="accent1"/>
            </a:solidFill>
          </a:ln>
        </p:spPr>
        <p:txBody>
          <a:bodyPr wrap="square">
            <a:spAutoFit/>
          </a:bodyPr>
          <a:lstStyle/>
          <a:p>
            <a:pPr algn="l">
              <a:buNone/>
            </a:pPr>
            <a:r>
              <a:rPr lang="es-EC" sz="2400" b="0" i="0" dirty="0">
                <a:solidFill>
                  <a:srgbClr val="222222"/>
                </a:solidFill>
                <a:effectLst/>
                <a:latin typeface="Plus Jakarta Sans"/>
              </a:rPr>
              <a:t>La función </a:t>
            </a:r>
            <a:r>
              <a:rPr lang="es-EC" sz="2400" b="0" i="0" dirty="0">
                <a:solidFill>
                  <a:srgbClr val="0070C0"/>
                </a:solidFill>
                <a:effectLst/>
                <a:latin typeface="Plus Jakarta Sans"/>
              </a:rPr>
              <a:t>será convexa </a:t>
            </a:r>
            <a:r>
              <a:rPr lang="es-EC" sz="2400" b="0" i="0" dirty="0">
                <a:solidFill>
                  <a:srgbClr val="222222"/>
                </a:solidFill>
                <a:effectLst/>
                <a:latin typeface="Plus Jakarta Sans"/>
              </a:rPr>
              <a:t>en los intervalos donde la </a:t>
            </a:r>
            <a:r>
              <a:rPr lang="es-EC" sz="2400" b="0" i="0" dirty="0">
                <a:solidFill>
                  <a:srgbClr val="0070C0"/>
                </a:solidFill>
                <a:effectLst/>
                <a:latin typeface="Plus Jakarta Sans"/>
              </a:rPr>
              <a:t>segunda derivada sea positiva </a:t>
            </a:r>
            <a:r>
              <a:rPr lang="es-EC" sz="2400" b="0" i="0" dirty="0">
                <a:solidFill>
                  <a:srgbClr val="222222"/>
                </a:solidFill>
                <a:effectLst/>
                <a:latin typeface="Plus Jakarta Sans"/>
              </a:rPr>
              <a:t>y </a:t>
            </a:r>
          </a:p>
          <a:p>
            <a:pPr algn="l">
              <a:buNone/>
            </a:pPr>
            <a:r>
              <a:rPr lang="es-EC" sz="2400" b="0" i="0" dirty="0">
                <a:solidFill>
                  <a:srgbClr val="C00000"/>
                </a:solidFill>
                <a:effectLst/>
                <a:latin typeface="Plus Jakarta Sans"/>
              </a:rPr>
              <a:t>será cóncava </a:t>
            </a:r>
            <a:r>
              <a:rPr lang="es-EC" sz="2400" b="0" i="0" dirty="0">
                <a:solidFill>
                  <a:srgbClr val="222222"/>
                </a:solidFill>
                <a:effectLst/>
                <a:latin typeface="Plus Jakarta Sans"/>
              </a:rPr>
              <a:t>en los intervalos donde la segunda derivada sea </a:t>
            </a:r>
            <a:r>
              <a:rPr lang="es-EC" sz="2400" b="0" i="0" dirty="0">
                <a:solidFill>
                  <a:srgbClr val="C00000"/>
                </a:solidFill>
                <a:effectLst/>
                <a:latin typeface="Plus Jakarta Sans"/>
              </a:rPr>
              <a:t>negativa</a:t>
            </a:r>
          </a:p>
        </p:txBody>
      </p:sp>
      <p:sp>
        <p:nvSpPr>
          <p:cNvPr id="8" name="TextBox 7">
            <a:extLst>
              <a:ext uri="{FF2B5EF4-FFF2-40B4-BE49-F238E27FC236}">
                <a16:creationId xmlns:a16="http://schemas.microsoft.com/office/drawing/2014/main" id="{EE0E8D0C-3744-219A-E0A2-A274DF1A47D0}"/>
              </a:ext>
            </a:extLst>
          </p:cNvPr>
          <p:cNvSpPr txBox="1"/>
          <p:nvPr/>
        </p:nvSpPr>
        <p:spPr>
          <a:xfrm>
            <a:off x="712304" y="4484535"/>
            <a:ext cx="6679095" cy="461665"/>
          </a:xfrm>
          <a:prstGeom prst="rect">
            <a:avLst/>
          </a:prstGeom>
          <a:noFill/>
          <a:ln>
            <a:solidFill>
              <a:schemeClr val="accent1"/>
            </a:solidFill>
          </a:ln>
        </p:spPr>
        <p:txBody>
          <a:bodyPr wrap="square">
            <a:spAutoFit/>
          </a:bodyPr>
          <a:lstStyle/>
          <a:p>
            <a:r>
              <a:rPr lang="es-EC" sz="2400" b="0" i="0" dirty="0">
                <a:solidFill>
                  <a:srgbClr val="0070C0"/>
                </a:solidFill>
                <a:effectLst/>
                <a:latin typeface="Plus Jakarta Sans"/>
              </a:rPr>
              <a:t>Primero procedemos a obtener la segunda derivada</a:t>
            </a:r>
            <a:endParaRPr lang="en-US" sz="2400" dirty="0">
              <a:solidFill>
                <a:srgbClr val="0070C0"/>
              </a:solidFill>
            </a:endParaRPr>
          </a:p>
        </p:txBody>
      </p:sp>
      <p:pic>
        <p:nvPicPr>
          <p:cNvPr id="2055" name="Picture 7">
            <a:extLst>
              <a:ext uri="{FF2B5EF4-FFF2-40B4-BE49-F238E27FC236}">
                <a16:creationId xmlns:a16="http://schemas.microsoft.com/office/drawing/2014/main" id="{CDDE47BC-29DF-1E06-B2C1-8D34397DBB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3614" y="5146694"/>
            <a:ext cx="1767883" cy="382245"/>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a:extLst>
              <a:ext uri="{FF2B5EF4-FFF2-40B4-BE49-F238E27FC236}">
                <a16:creationId xmlns:a16="http://schemas.microsoft.com/office/drawing/2014/main" id="{BBDA3235-AC91-39F4-510A-63695304F4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3614" y="5865812"/>
            <a:ext cx="1710586" cy="396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954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055"/>
                                        </p:tgtEl>
                                        <p:attrNameLst>
                                          <p:attrName>style.visibility</p:attrName>
                                        </p:attrNameLst>
                                      </p:cBhvr>
                                      <p:to>
                                        <p:strVal val="visible"/>
                                      </p:to>
                                    </p:set>
                                    <p:animEffect transition="in" filter="barn(inVertical)">
                                      <p:cBhvr>
                                        <p:cTn id="18" dur="500"/>
                                        <p:tgtEl>
                                          <p:spTgt spid="205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2057"/>
                                        </p:tgtEl>
                                        <p:attrNameLst>
                                          <p:attrName>style.visibility</p:attrName>
                                        </p:attrNameLst>
                                      </p:cBhvr>
                                      <p:to>
                                        <p:strVal val="visible"/>
                                      </p:to>
                                    </p:set>
                                    <p:animEffect transition="in" filter="circle(in)">
                                      <p:cBhvr>
                                        <p:cTn id="23" dur="2000"/>
                                        <p:tgtEl>
                                          <p:spTgt spid="2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ECB07-EE81-DB9D-1801-4699B189B12F}"/>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2DB4D58A-A5F5-3DEB-0F44-B1B50DC91B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B7123B56-2428-8315-6CBE-C5348426D7DE}"/>
              </a:ext>
            </a:extLst>
          </p:cNvPr>
          <p:cNvPicPr>
            <a:picLocks noChangeAspect="1"/>
          </p:cNvPicPr>
          <p:nvPr/>
        </p:nvPicPr>
        <p:blipFill>
          <a:blip r:embed="rId3"/>
          <a:srcRect l="10833" t="30741" r="48333" b="23333"/>
          <a:stretch>
            <a:fillRect/>
          </a:stretch>
        </p:blipFill>
        <p:spPr>
          <a:xfrm>
            <a:off x="457200" y="1066800"/>
            <a:ext cx="8455741" cy="5349550"/>
          </a:xfrm>
          <a:prstGeom prst="rect">
            <a:avLst/>
          </a:prstGeom>
        </p:spPr>
      </p:pic>
    </p:spTree>
    <p:extLst>
      <p:ext uri="{BB962C8B-B14F-4D97-AF65-F5344CB8AC3E}">
        <p14:creationId xmlns:p14="http://schemas.microsoft.com/office/powerpoint/2010/main" val="112695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25A2C-EA2E-9124-7791-4CB1340255DD}"/>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4DE4AA0B-9904-5357-4B22-85A50881C7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0A0E452-53E6-60DD-B452-AE9649ED29C0}"/>
              </a:ext>
            </a:extLst>
          </p:cNvPr>
          <p:cNvSpPr txBox="1"/>
          <p:nvPr/>
        </p:nvSpPr>
        <p:spPr>
          <a:xfrm>
            <a:off x="493850" y="1143000"/>
            <a:ext cx="8159613" cy="5004062"/>
          </a:xfrm>
          <a:prstGeom prst="rect">
            <a:avLst/>
          </a:prstGeom>
          <a:solidFill>
            <a:schemeClr val="bg2"/>
          </a:solidFill>
          <a:ln>
            <a:solidFill>
              <a:srgbClr val="0070C0"/>
            </a:solidFill>
          </a:ln>
        </p:spPr>
        <p:txBody>
          <a:bodyPr wrap="square">
            <a:spAutoFit/>
          </a:bodyPr>
          <a:lstStyle/>
          <a:p>
            <a:pPr algn="ctr">
              <a:lnSpc>
                <a:spcPct val="115000"/>
              </a:lnSpc>
              <a:spcAft>
                <a:spcPts val="800"/>
              </a:spcAft>
              <a:buNone/>
            </a:pPr>
            <a:r>
              <a:rPr lang="es-EC" sz="3200" b="1" kern="100" dirty="0">
                <a:effectLst/>
                <a:latin typeface="Calibri" panose="020F0502020204030204" pitchFamily="34" charset="0"/>
                <a:ea typeface="Calibri" panose="020F0502020204030204" pitchFamily="34" charset="0"/>
                <a:cs typeface="Times New Roman" panose="02020603050405020304" pitchFamily="18" charset="0"/>
              </a:rPr>
              <a:t>Ejercicio de aplicación función lineal</a:t>
            </a:r>
          </a:p>
          <a:p>
            <a:pPr marL="457200" indent="-457200">
              <a:lnSpc>
                <a:spcPct val="115000"/>
              </a:lnSpc>
              <a:spcAft>
                <a:spcPts val="800"/>
              </a:spcAft>
              <a:buFont typeface="Arial" panose="020B0604020202020204" pitchFamily="34" charset="0"/>
              <a:buChar char="•"/>
            </a:pPr>
            <a:r>
              <a:rPr lang="es-EC" sz="2800" kern="100" dirty="0">
                <a:effectLst/>
                <a:latin typeface="Calibri" panose="020F0502020204030204" pitchFamily="34" charset="0"/>
                <a:ea typeface="Calibri" panose="020F0502020204030204" pitchFamily="34" charset="0"/>
                <a:cs typeface="Times New Roman" panose="02020603050405020304" pitchFamily="18" charset="0"/>
              </a:rPr>
              <a:t>El costo de fabricar un lápiz es de $0.30 por unidad</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15000"/>
              </a:lnSpc>
              <a:spcAft>
                <a:spcPts val="800"/>
              </a:spcAft>
              <a:buFont typeface="Arial" panose="020B0604020202020204" pitchFamily="34" charset="0"/>
              <a:buChar char="•"/>
            </a:pPr>
            <a:r>
              <a:rPr lang="es-EC" sz="2800" kern="100" dirty="0">
                <a:effectLst/>
                <a:latin typeface="Calibri" panose="020F0502020204030204" pitchFamily="34" charset="0"/>
                <a:ea typeface="Calibri" panose="020F0502020204030204" pitchFamily="34" charset="0"/>
                <a:cs typeface="Times New Roman" panose="02020603050405020304" pitchFamily="18" charset="0"/>
              </a:rPr>
              <a:t>El precio de venta es $0.50 por unidad</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EC" sz="2800" b="1" kern="100" dirty="0">
                <a:effectLst/>
                <a:latin typeface="Calibri" panose="020F0502020204030204" pitchFamily="34" charset="0"/>
                <a:ea typeface="Calibri" panose="020F0502020204030204" pitchFamily="34" charset="0"/>
                <a:cs typeface="Times New Roman" panose="02020603050405020304" pitchFamily="18" charset="0"/>
              </a:rPr>
              <a:t>Se pide: </a:t>
            </a:r>
            <a:endParaRPr lang="en-US" sz="2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s-EC" sz="2800" kern="100" dirty="0">
                <a:latin typeface="Calibri" panose="020F0502020204030204" pitchFamily="34" charset="0"/>
                <a:ea typeface="Calibri" panose="020F0502020204030204" pitchFamily="34" charset="0"/>
                <a:cs typeface="Times New Roman" panose="02020603050405020304" pitchFamily="18" charset="0"/>
              </a:rPr>
              <a:t>Cómo sería l</a:t>
            </a:r>
            <a:r>
              <a:rPr lang="es-EC" sz="2800" kern="100" dirty="0">
                <a:effectLst/>
                <a:latin typeface="Calibri" panose="020F0502020204030204" pitchFamily="34" charset="0"/>
                <a:ea typeface="Calibri" panose="020F0502020204030204" pitchFamily="34" charset="0"/>
                <a:cs typeface="Times New Roman" panose="02020603050405020304" pitchFamily="18" charset="0"/>
              </a:rPr>
              <a:t>a función de Beneficios de la empresa según los lápices vendidos y su gráfica</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s-EC" sz="2800" kern="100" dirty="0">
                <a:effectLst/>
                <a:latin typeface="Calibri" panose="020F0502020204030204" pitchFamily="34" charset="0"/>
                <a:ea typeface="Calibri" panose="020F0502020204030204" pitchFamily="34" charset="0"/>
                <a:cs typeface="Times New Roman" panose="02020603050405020304" pitchFamily="18" charset="0"/>
              </a:rPr>
              <a:t>Calcule el beneficio si se vende 5000 lápices</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s-EC" sz="2800" kern="100" dirty="0">
                <a:effectLst/>
                <a:latin typeface="Calibri" panose="020F0502020204030204" pitchFamily="34" charset="0"/>
                <a:ea typeface="Calibri" panose="020F0502020204030204" pitchFamily="34" charset="0"/>
                <a:cs typeface="Times New Roman" panose="02020603050405020304" pitchFamily="18" charset="0"/>
              </a:rPr>
              <a:t>Qué cantidad se debe vender para generar beneficios de $1.648</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43847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4534</TotalTime>
  <Words>4499</Words>
  <Application>Microsoft Office PowerPoint</Application>
  <PresentationFormat>On-screen Show (4:3)</PresentationFormat>
  <Paragraphs>368</Paragraphs>
  <Slides>75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75</vt:i4>
      </vt:variant>
    </vt:vector>
  </HeadingPairs>
  <TitlesOfParts>
    <vt:vector size="83" baseType="lpstr">
      <vt:lpstr>Plus Jakarta Sans</vt:lpstr>
      <vt:lpstr>Century Gothic</vt:lpstr>
      <vt:lpstr>Comic Sans MS</vt:lpstr>
      <vt:lpstr>Calibri</vt:lpstr>
      <vt:lpstr>Montserrat</vt:lpstr>
      <vt:lpstr>Arial</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marcelo</dc:creator>
  <cp:lastModifiedBy>Eugenia E Haven</cp:lastModifiedBy>
  <cp:revision>20</cp:revision>
  <dcterms:created xsi:type="dcterms:W3CDTF">2020-06-03T19:40:16Z</dcterms:created>
  <dcterms:modified xsi:type="dcterms:W3CDTF">2026-04-10T23:14:35Z</dcterms:modified>
</cp:coreProperties>
</file>