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8" r:id="rId34"/>
    <p:sldId id="314" r:id="rId35"/>
    <p:sldId id="315" r:id="rId36"/>
    <p:sldId id="316" r:id="rId3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90457-F825-44AC-9B45-BBAE912ED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5A5299-46A8-46AD-BE29-525617ECA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B6A0B8-A55C-4C71-BB14-EC0324EE9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7638C6-DD25-4EB1-B5FC-DE2DC296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CC2F7C-ADBE-4A8C-9F3B-4EDBBDED1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3358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7ADC03-0E19-4B9F-81F3-F22D1D31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383C124-2B80-4578-ADB8-D5097A374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0D4227-1235-4D41-AA15-6ED7550F8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110461-0277-4CB1-8104-186326246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C9BDDF-5F13-468A-9296-CC0DC453C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23053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549A948-9EF5-4DF2-8953-F1CC3C3BDF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AB55BB6-A4B3-47FF-9348-F176BE009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E2CF80-7BFE-48A6-85BA-E276F41EA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D6E0C1-17E2-4175-83C9-FA69D2F83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B95CCC-958D-4A69-8A38-2CC67BC5D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1393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F1FFC2-CD98-4D76-B33A-7033AD063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3BC0AF-476D-4781-8659-25A138504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541170-4F5E-4A52-BF76-DA1B9BDE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6E5F1C-CA79-48AF-9D5E-A64170F86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C0B9FD-886B-4FED-B697-71CAB2A4D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93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F81FEA-6D63-4F8C-B254-FC0738269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C608BE-AD1E-4FF2-BBB5-E114EE82B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570CE2-2B21-46FA-9A79-3A8F59922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D3A340-532C-4414-B1BB-85BE0080F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1D3503-C9C8-4579-A918-799B74A6C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0149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1211E3-8EE0-4126-8B9B-002891705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44759B-212A-4F5D-A194-0747AAE396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6664FFB-48B6-4C44-A71E-C3D176CCF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EB37F6-C693-43A1-8607-C628EF5DA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1DB683-D12C-4E88-8C35-CF75173CA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DE7F2E-513E-4B34-B55D-FF2FF85B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4761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610D36-C726-4BBD-931A-C9FB7AC1C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089564-5F62-4812-8674-7EBF2C658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2FD08C-8B70-4215-BE08-4AED50E71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681F75B-3242-484F-9E63-B04E9D7F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B7D2854-B45D-42C1-A8E4-BE93348836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B7EAF99-D686-40E0-8BBA-B2B0FE722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6A99AF0-7FA9-4357-8BFA-F209E0523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5BB1974-D03C-486B-A397-FA57C0F67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99192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81A61-3F30-4991-9137-004C95231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D8F5B95-EAEF-40BF-9309-51EC5F216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54C273-FF64-48A8-A4E9-E18CF5ED3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3CFCEEF-4B01-4BCD-B7D2-B78C5D039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61929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6A0E37-2138-4AA4-9B55-C52863B68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1B07BBC-5625-4013-AD15-AED562E3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5A31BD-6365-4C16-9922-C962C883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52680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41F6E-821B-4527-9337-58C3035BC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E227DA-934D-4CCC-AAC7-3B1BD7FD9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27C68D-0516-4178-B2DE-7ADBDB221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8EBC42-A61E-44F3-AFA5-D24D37CB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158D80-52E3-45AB-9C33-CC3FD07F2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2C5525-85CE-4A4B-A46F-9ADC09F6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9981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BDCCD-DA8F-4D34-BA54-69FFD915E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1513506-03BC-45FB-8C0A-62E09821E0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C182DB0-FFC3-4A63-A827-1A54F4F59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93E9E2-9B5E-4915-AF96-37A78B091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B8D4E5-BCB9-49A8-89AD-9A4466F01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772E4FE-195E-4833-A7AB-9029CA5B5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4603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3F97BE3-9329-4380-9B90-50BE95B49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FE2329-BAAF-4349-A93E-5E4CCF145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A86F2F-1170-4444-9995-91DAA97AE7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3244F-6563-41E2-B341-3F0B1D4E2AB1}" type="datetimeFigureOut">
              <a:rPr lang="es-EC" smtClean="0"/>
              <a:t>8/5/2026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2AA867-6040-494A-955E-9BE833F84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9BBE9E-11F7-4DF1-8BC8-7981AD3AC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4265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7120AF0-1EEB-48FB-A5D4-CDE75331D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130" y="1582171"/>
            <a:ext cx="7366469" cy="227421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9DAAE68-4EDF-40CD-B07C-CB3143DD6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93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054EE67-51EB-44FA-BA75-B66F5C88A58D}"/>
              </a:ext>
            </a:extLst>
          </p:cNvPr>
          <p:cNvSpPr txBox="1">
            <a:spLocks/>
          </p:cNvSpPr>
          <p:nvPr/>
        </p:nvSpPr>
        <p:spPr>
          <a:xfrm>
            <a:off x="75002" y="85306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4000" dirty="0">
                <a:latin typeface="AGaramond-Regular"/>
              </a:rPr>
              <a:t>¿Qué cantidad producir?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7F44ACA5-A7F3-4352-AD27-89D5A6AB5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0340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51CDAD-677E-43D0-9F86-DA8773499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123" y="2484445"/>
            <a:ext cx="4575694" cy="374484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3FBE83A-5F6F-45A6-9C97-B25EB1877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1906" y="2484445"/>
            <a:ext cx="3781953" cy="37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9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11" name="1 Marcador de texto">
            <a:extLst>
              <a:ext uri="{FF2B5EF4-FFF2-40B4-BE49-F238E27FC236}">
                <a16:creationId xmlns:a16="http://schemas.microsoft.com/office/drawing/2014/main" id="{276ED535-E94A-4053-8E99-E1FBA4BDF8AC}"/>
              </a:ext>
            </a:extLst>
          </p:cNvPr>
          <p:cNvSpPr txBox="1">
            <a:spLocks/>
          </p:cNvSpPr>
          <p:nvPr/>
        </p:nvSpPr>
        <p:spPr>
          <a:xfrm>
            <a:off x="0" y="89898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sz="4000" dirty="0">
                <a:latin typeface="AGaramond-Regular"/>
              </a:rPr>
              <a:t>¿Qué cantidad producir?</a:t>
            </a:r>
          </a:p>
        </p:txBody>
      </p:sp>
      <p:pic>
        <p:nvPicPr>
          <p:cNvPr id="12" name="Picture 4" descr="j0149481">
            <a:extLst>
              <a:ext uri="{FF2B5EF4-FFF2-40B4-BE49-F238E27FC236}">
                <a16:creationId xmlns:a16="http://schemas.microsoft.com/office/drawing/2014/main" id="{0E27EF81-A953-4C69-B5BE-359D87B53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14973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778081E-15A8-4683-B4A5-1518C1103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3040" y="2678160"/>
            <a:ext cx="4534753" cy="318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00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73A424F1-95DB-40AB-B0EE-5CBB71F2E3F8}"/>
              </a:ext>
            </a:extLst>
          </p:cNvPr>
          <p:cNvSpPr txBox="1">
            <a:spLocks/>
          </p:cNvSpPr>
          <p:nvPr/>
        </p:nvSpPr>
        <p:spPr>
          <a:xfrm>
            <a:off x="0" y="74156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4000" dirty="0">
                <a:latin typeface="AGaramond-Regular"/>
              </a:rPr>
              <a:t>Análisis marginal y decisiones de la oferta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5F2D12D5-1CE0-4B93-A5B3-6AFB1FFDF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-128288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54FE1D95-4DD2-40D8-9A3D-40BBABE7928D}"/>
              </a:ext>
            </a:extLst>
          </p:cNvPr>
          <p:cNvSpPr txBox="1">
            <a:spLocks/>
          </p:cNvSpPr>
          <p:nvPr/>
        </p:nvSpPr>
        <p:spPr>
          <a:xfrm>
            <a:off x="933231" y="3008145"/>
            <a:ext cx="10756669" cy="25217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dirty="0">
                <a:latin typeface="AGaramond-Regular"/>
              </a:rPr>
              <a:t>Otra manera para determinar producción que maximice las ganancias - </a:t>
            </a:r>
            <a:r>
              <a:rPr lang="es-MX" sz="2000" i="1" dirty="0">
                <a:latin typeface="AGaramond-Italic"/>
              </a:rPr>
              <a:t>análisis marginal es c</a:t>
            </a:r>
            <a:r>
              <a:rPr lang="es-MX" sz="2000" dirty="0">
                <a:latin typeface="AGaramond-Regular"/>
              </a:rPr>
              <a:t>omparar el </a:t>
            </a:r>
            <a:r>
              <a:rPr lang="es-MX" sz="2000" i="1" dirty="0" err="1">
                <a:latin typeface="AGaramond-Italic"/>
              </a:rPr>
              <a:t>Im</a:t>
            </a:r>
            <a:r>
              <a:rPr lang="es-MX" sz="2000" dirty="0" err="1">
                <a:latin typeface="AGaramond-Regular"/>
              </a:rPr>
              <a:t>g</a:t>
            </a:r>
            <a:r>
              <a:rPr lang="es-MX" sz="2000" dirty="0">
                <a:latin typeface="AGaramond-Regular"/>
              </a:rPr>
              <a:t> con el </a:t>
            </a:r>
            <a:r>
              <a:rPr lang="es-MX" sz="2000" i="1" dirty="0" err="1">
                <a:latin typeface="AGaramond-Italic"/>
              </a:rPr>
              <a:t>Cm</a:t>
            </a:r>
            <a:r>
              <a:rPr lang="es-MX" sz="2000" dirty="0" err="1">
                <a:latin typeface="AGaramond-Regular"/>
              </a:rPr>
              <a:t>g</a:t>
            </a:r>
            <a:endParaRPr lang="es-MX" sz="2000" i="1" dirty="0">
              <a:latin typeface="AGaramond-Italic"/>
            </a:endParaRPr>
          </a:p>
          <a:p>
            <a:pPr marL="285750" indent="-285750"/>
            <a:r>
              <a:rPr lang="es-MX" sz="2000" dirty="0">
                <a:latin typeface="AGaramond-Regular"/>
              </a:rPr>
              <a:t>Si el </a:t>
            </a:r>
            <a:r>
              <a:rPr lang="es-MX" sz="2000" i="1" dirty="0" err="1">
                <a:latin typeface="AGaramond-Italic"/>
              </a:rPr>
              <a:t>Im</a:t>
            </a:r>
            <a:r>
              <a:rPr lang="es-MX" sz="2000" dirty="0" err="1">
                <a:latin typeface="AGaramond-Regular"/>
              </a:rPr>
              <a:t>g</a:t>
            </a:r>
            <a:r>
              <a:rPr lang="es-MX" sz="2000" i="1" dirty="0">
                <a:latin typeface="AGaramond-Italic"/>
              </a:rPr>
              <a:t> mayor al </a:t>
            </a:r>
            <a:r>
              <a:rPr lang="es-MX" sz="2000" i="1" dirty="0" err="1">
                <a:latin typeface="AGaramond-Italic"/>
              </a:rPr>
              <a:t>Cm</a:t>
            </a:r>
            <a:r>
              <a:rPr lang="es-MX" sz="2000" dirty="0" err="1">
                <a:latin typeface="AGaramond-Regular"/>
              </a:rPr>
              <a:t>g</a:t>
            </a:r>
            <a:r>
              <a:rPr lang="es-MX" sz="2000" dirty="0">
                <a:latin typeface="AGaramond-Regular"/>
              </a:rPr>
              <a:t>, su ganancia económica crece si la producción aumenta. </a:t>
            </a:r>
          </a:p>
          <a:p>
            <a:pPr marL="285750" indent="-285750"/>
            <a:r>
              <a:rPr lang="es-MX" sz="2000" dirty="0">
                <a:latin typeface="AGaramond-Regular"/>
              </a:rPr>
              <a:t>Si el </a:t>
            </a:r>
            <a:r>
              <a:rPr lang="es-MX" sz="2000" dirty="0" err="1">
                <a:latin typeface="AGaramond-Regular"/>
              </a:rPr>
              <a:t>Img</a:t>
            </a:r>
            <a:r>
              <a:rPr lang="es-MX" sz="2000" dirty="0">
                <a:latin typeface="AGaramond-Regular"/>
              </a:rPr>
              <a:t> es menor al </a:t>
            </a:r>
            <a:r>
              <a:rPr lang="es-MX" sz="2000" dirty="0" err="1">
                <a:latin typeface="AGaramond-Regular"/>
              </a:rPr>
              <a:t>Cmg</a:t>
            </a:r>
            <a:r>
              <a:rPr lang="es-MX" sz="2000" dirty="0">
                <a:latin typeface="AGaramond-Regular"/>
              </a:rPr>
              <a:t>, su ganancia económica aumenta si la producción disminuye. </a:t>
            </a:r>
          </a:p>
          <a:p>
            <a:pPr marL="285750" indent="-285750"/>
            <a:r>
              <a:rPr lang="es-MX" sz="2000" dirty="0">
                <a:latin typeface="AGaramond-Regular"/>
              </a:rPr>
              <a:t>Si el </a:t>
            </a:r>
            <a:r>
              <a:rPr lang="es-MX" sz="2000" dirty="0" err="1">
                <a:latin typeface="AGaramond-Regular"/>
              </a:rPr>
              <a:t>Img</a:t>
            </a:r>
            <a:r>
              <a:rPr lang="es-MX" sz="2000" dirty="0">
                <a:latin typeface="AGaramond-Regular"/>
              </a:rPr>
              <a:t> es igual al </a:t>
            </a:r>
            <a:r>
              <a:rPr lang="es-MX" sz="2000" dirty="0" err="1">
                <a:latin typeface="AGaramond-Regular"/>
              </a:rPr>
              <a:t>Cmg</a:t>
            </a:r>
            <a:r>
              <a:rPr lang="es-MX" sz="2000" dirty="0">
                <a:latin typeface="AGaramond-Regular"/>
              </a:rPr>
              <a:t>, </a:t>
            </a:r>
            <a:r>
              <a:rPr lang="es-EC" sz="2000" dirty="0">
                <a:latin typeface="AGaramond-Regular"/>
              </a:rPr>
              <a:t>La ganancia </a:t>
            </a:r>
            <a:r>
              <a:rPr lang="es-MX" sz="2000" dirty="0">
                <a:latin typeface="AGaramond-Regular"/>
              </a:rPr>
              <a:t>económica se maximiza; en este caso, tanto un aumento como una disminución de la producción </a:t>
            </a:r>
            <a:r>
              <a:rPr lang="es-EC" sz="2000" dirty="0">
                <a:latin typeface="AGaramond-Regular"/>
              </a:rPr>
              <a:t>disminuyen la ganancia económica.</a:t>
            </a:r>
            <a:endParaRPr lang="es-EC" sz="6000" i="1" dirty="0">
              <a:latin typeface="AGaramond-Italic"/>
            </a:endParaRPr>
          </a:p>
          <a:p>
            <a:endParaRPr lang="es-MX" sz="20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00004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E1E8E5F4-F657-4C32-8C2F-8B75737647CD}"/>
              </a:ext>
            </a:extLst>
          </p:cNvPr>
          <p:cNvSpPr txBox="1">
            <a:spLocks/>
          </p:cNvSpPr>
          <p:nvPr/>
        </p:nvSpPr>
        <p:spPr>
          <a:xfrm>
            <a:off x="0" y="59275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>
                <a:latin typeface="AGaramond-Regular"/>
              </a:rPr>
              <a:t>Decisión de cierre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DE6BC3E1-1DBB-43B1-9750-7049FE334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66DA52D4-B914-4993-9E3B-2B155B57C30D}"/>
              </a:ext>
            </a:extLst>
          </p:cNvPr>
          <p:cNvSpPr txBox="1">
            <a:spLocks/>
          </p:cNvSpPr>
          <p:nvPr/>
        </p:nvSpPr>
        <p:spPr>
          <a:xfrm>
            <a:off x="574199" y="2328224"/>
            <a:ext cx="11043601" cy="16928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>
                <a:latin typeface="AGaramond-Regular"/>
              </a:rPr>
              <a:t>Maximizar las ganancias se obtiene al producir la cantidad a la que el ingreso marginal (precio) es igual al costo marginal. </a:t>
            </a:r>
          </a:p>
          <a:p>
            <a:pPr algn="just"/>
            <a:r>
              <a:rPr lang="es-MX" sz="2400">
                <a:latin typeface="AGaramond-Regular"/>
              </a:rPr>
              <a:t>Si el precio es menor que el costo total medio. En este caso, la empresa incurre en una pérdida económica. </a:t>
            </a:r>
          </a:p>
          <a:p>
            <a:pPr algn="just"/>
            <a:r>
              <a:rPr lang="es-MX" sz="2400">
                <a:latin typeface="AGaramond-Regular"/>
              </a:rPr>
              <a:t>Al producir más la empresa maximiza las pérdidas. ¿Qué hace la empresa?</a:t>
            </a:r>
            <a:endParaRPr lang="es-MX" sz="24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772190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96F0EF8A-DF7B-4B79-8E7A-2B1FF66B1541}"/>
              </a:ext>
            </a:extLst>
          </p:cNvPr>
          <p:cNvSpPr txBox="1">
            <a:spLocks/>
          </p:cNvSpPr>
          <p:nvPr/>
        </p:nvSpPr>
        <p:spPr>
          <a:xfrm>
            <a:off x="132522" y="100639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b="1" dirty="0">
                <a:latin typeface="AGaramond-Regular"/>
              </a:rPr>
              <a:t>Decisión de cierre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C258F24F-35F5-4EBD-B6BE-E97E99F3E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F5903D08-F093-4B78-8487-E5F5F2A2000B}"/>
              </a:ext>
            </a:extLst>
          </p:cNvPr>
          <p:cNvSpPr txBox="1">
            <a:spLocks/>
          </p:cNvSpPr>
          <p:nvPr/>
        </p:nvSpPr>
        <p:spPr>
          <a:xfrm>
            <a:off x="574199" y="3119794"/>
            <a:ext cx="11043601" cy="16928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>
                <a:latin typeface="AGaramond-Regular"/>
              </a:rPr>
              <a:t>Si las pérdida son permanente el resultado es salir del mercado</a:t>
            </a:r>
          </a:p>
          <a:p>
            <a:r>
              <a:rPr lang="es-MX" sz="2400">
                <a:latin typeface="AGaramond-Regular"/>
              </a:rPr>
              <a:t>Si la pérdida es temporal, la empresa debe decidir si cerrar temporalmente y no generar producción o seguir produciendo. </a:t>
            </a:r>
          </a:p>
          <a:p>
            <a:r>
              <a:rPr lang="es-MX" sz="2400">
                <a:latin typeface="AGaramond-Regular"/>
              </a:rPr>
              <a:t>Se debe comparar la pérdida por cerrar con la pérdida por producir y lleva a cabo la acción que minimice </a:t>
            </a:r>
            <a:r>
              <a:rPr lang="es-EC" sz="2400">
                <a:latin typeface="AGaramond-Regular"/>
              </a:rPr>
              <a:t>su pérdida.</a:t>
            </a:r>
            <a:endParaRPr lang="es-MX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29303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27E5BD59-51CD-480E-BC29-9FEC9DB830C2}"/>
              </a:ext>
            </a:extLst>
          </p:cNvPr>
          <p:cNvSpPr txBox="1">
            <a:spLocks/>
          </p:cNvSpPr>
          <p:nvPr/>
        </p:nvSpPr>
        <p:spPr>
          <a:xfrm>
            <a:off x="0" y="788968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>
                <a:latin typeface="AGaramond-Regular"/>
              </a:rPr>
              <a:t>Decisión de cierre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DDAACCFE-536B-4B9B-AD14-028FC5460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114907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BC186845-CC6F-4FFE-9607-93971E7B97F0}"/>
              </a:ext>
            </a:extLst>
          </p:cNvPr>
          <p:cNvSpPr txBox="1">
            <a:spLocks/>
          </p:cNvSpPr>
          <p:nvPr/>
        </p:nvSpPr>
        <p:spPr>
          <a:xfrm>
            <a:off x="840545" y="3077199"/>
            <a:ext cx="11043601" cy="2167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b="1">
                <a:solidFill>
                  <a:srgbClr val="00B300"/>
                </a:solidFill>
                <a:latin typeface="Futura-Heavy"/>
              </a:rPr>
              <a:t>Comparaciones de pérdidas </a:t>
            </a:r>
          </a:p>
          <a:p>
            <a:endParaRPr lang="es-MX" sz="2000">
              <a:solidFill>
                <a:srgbClr val="000000"/>
              </a:solidFill>
              <a:latin typeface="AGaramond-Regular"/>
            </a:endParaRPr>
          </a:p>
          <a:p>
            <a:pPr algn="just"/>
            <a:r>
              <a:rPr lang="es-MX" sz="2000">
                <a:solidFill>
                  <a:srgbClr val="000000"/>
                </a:solidFill>
                <a:latin typeface="AGaramond-Regular"/>
              </a:rPr>
              <a:t>La pérdida económica es igual al costo fijo total, más el costo variable total menos el ingreso total. </a:t>
            </a:r>
          </a:p>
          <a:p>
            <a:pPr algn="just"/>
            <a:r>
              <a:rPr lang="es-MX" sz="2000">
                <a:solidFill>
                  <a:srgbClr val="000000"/>
                </a:solidFill>
                <a:latin typeface="AGaramond-Regular"/>
              </a:rPr>
              <a:t>El costo variable total es igual al costo variable medio, </a:t>
            </a:r>
            <a:r>
              <a:rPr lang="es-MX" sz="2000" i="1">
                <a:solidFill>
                  <a:srgbClr val="000000"/>
                </a:solidFill>
                <a:latin typeface="AGaramond-Italic"/>
              </a:rPr>
              <a:t>CVM</a:t>
            </a:r>
            <a:r>
              <a:rPr lang="es-MX" sz="2000">
                <a:solidFill>
                  <a:srgbClr val="000000"/>
                </a:solidFill>
                <a:latin typeface="AGaramond-Regular"/>
              </a:rPr>
              <a:t>, multiplicado por la cantidad producida, </a:t>
            </a:r>
            <a:r>
              <a:rPr lang="es-MX" sz="2000" i="1">
                <a:solidFill>
                  <a:srgbClr val="000000"/>
                </a:solidFill>
                <a:latin typeface="AGaramond-Italic"/>
              </a:rPr>
              <a:t>Q</a:t>
            </a:r>
            <a:r>
              <a:rPr lang="es-MX" sz="2000">
                <a:solidFill>
                  <a:srgbClr val="000000"/>
                </a:solidFill>
                <a:latin typeface="AGaramond-Regular"/>
              </a:rPr>
              <a:t>, y el ingreso total es igual al precio, </a:t>
            </a:r>
            <a:r>
              <a:rPr lang="es-MX" sz="2000" i="1">
                <a:solidFill>
                  <a:srgbClr val="000000"/>
                </a:solidFill>
                <a:latin typeface="AGaramond-Italic"/>
              </a:rPr>
              <a:t>P</a:t>
            </a:r>
            <a:r>
              <a:rPr lang="es-MX" sz="2000">
                <a:solidFill>
                  <a:srgbClr val="000000"/>
                </a:solidFill>
                <a:latin typeface="AGaramond-Regular"/>
              </a:rPr>
              <a:t>, multiplicado por la cantidad </a:t>
            </a:r>
            <a:r>
              <a:rPr lang="es-EC" sz="2000" i="1">
                <a:solidFill>
                  <a:srgbClr val="000000"/>
                </a:solidFill>
                <a:latin typeface="AGaramond-Italic"/>
              </a:rPr>
              <a:t>Q</a:t>
            </a:r>
            <a:r>
              <a:rPr lang="es-EC" sz="2000">
                <a:solidFill>
                  <a:srgbClr val="000000"/>
                </a:solidFill>
                <a:latin typeface="AGaramond-Regular"/>
              </a:rPr>
              <a:t>. </a:t>
            </a:r>
          </a:p>
          <a:p>
            <a:pPr algn="just"/>
            <a:endParaRPr lang="es-EC" sz="2000">
              <a:solidFill>
                <a:srgbClr val="000000"/>
              </a:solidFill>
              <a:latin typeface="AGaramond-Regular"/>
            </a:endParaRPr>
          </a:p>
          <a:p>
            <a:pPr algn="just"/>
            <a:r>
              <a:rPr lang="es-EC" sz="2000">
                <a:solidFill>
                  <a:srgbClr val="000000"/>
                </a:solidFill>
                <a:latin typeface="AGaramond-Regular"/>
              </a:rPr>
              <a:t>Pérdida económica =</a:t>
            </a:r>
            <a:r>
              <a:rPr lang="es-EC" sz="2000">
                <a:solidFill>
                  <a:srgbClr val="000000"/>
                </a:solidFill>
                <a:latin typeface="MathematicalPi-One"/>
              </a:rPr>
              <a:t> </a:t>
            </a:r>
            <a:r>
              <a:rPr lang="es-EC" sz="2000" i="1">
                <a:solidFill>
                  <a:srgbClr val="000000"/>
                </a:solidFill>
                <a:latin typeface="AGaramond-Italic"/>
              </a:rPr>
              <a:t>CFT </a:t>
            </a:r>
            <a:r>
              <a:rPr lang="es-EC" sz="2000">
                <a:solidFill>
                  <a:srgbClr val="000000"/>
                </a:solidFill>
                <a:latin typeface="MathematicalPi-One"/>
              </a:rPr>
              <a:t>+ (CVM – P) * Q</a:t>
            </a:r>
            <a:r>
              <a:rPr lang="es-EC" sz="2000">
                <a:solidFill>
                  <a:srgbClr val="000000"/>
                </a:solidFill>
                <a:latin typeface="AGaramond-Regular"/>
              </a:rPr>
              <a:t>.</a:t>
            </a:r>
            <a:endParaRPr lang="es-MX" sz="32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777666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79A864E-2E24-4CB3-B43B-7331409698A6}"/>
              </a:ext>
            </a:extLst>
          </p:cNvPr>
          <p:cNvSpPr txBox="1">
            <a:spLocks/>
          </p:cNvSpPr>
          <p:nvPr/>
        </p:nvSpPr>
        <p:spPr>
          <a:xfrm>
            <a:off x="-344556" y="799017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>
                <a:latin typeface="AGaramond-Regular"/>
              </a:rPr>
              <a:t>Decisión de cierre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B3DC539F-567E-4007-B0F0-9A5D69162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694" y="206263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93ED840B-E66F-405F-9B2B-7C9AD5903150}"/>
              </a:ext>
            </a:extLst>
          </p:cNvPr>
          <p:cNvSpPr txBox="1">
            <a:spLocks/>
          </p:cNvSpPr>
          <p:nvPr/>
        </p:nvSpPr>
        <p:spPr>
          <a:xfrm>
            <a:off x="574199" y="2239199"/>
            <a:ext cx="11043601" cy="2167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b="1" dirty="0">
                <a:solidFill>
                  <a:srgbClr val="00B300"/>
                </a:solidFill>
                <a:latin typeface="Futura-Heavy"/>
              </a:rPr>
              <a:t>Consideraciones</a:t>
            </a:r>
          </a:p>
          <a:p>
            <a:endParaRPr lang="es-MX" sz="2400" dirty="0">
              <a:solidFill>
                <a:srgbClr val="000000"/>
              </a:solidFill>
              <a:latin typeface="AGaramond-Regular"/>
            </a:endParaRPr>
          </a:p>
          <a:p>
            <a:pPr algn="just"/>
            <a:r>
              <a:rPr lang="es-MX" sz="2000" dirty="0">
                <a:latin typeface="AGaramond-Regular"/>
              </a:rPr>
              <a:t>Si la empresa cierra, no genera producción (</a:t>
            </a:r>
            <a:r>
              <a:rPr lang="es-MX" sz="2000" i="1" dirty="0">
                <a:latin typeface="AGaramond-Italic"/>
              </a:rPr>
              <a:t>Q </a:t>
            </a:r>
            <a:r>
              <a:rPr lang="es-MX" sz="2000" dirty="0">
                <a:latin typeface="MathematicalPi-One"/>
              </a:rPr>
              <a:t> </a:t>
            </a:r>
            <a:r>
              <a:rPr lang="es-MX" sz="2000" dirty="0">
                <a:latin typeface="AGaramond-Regular"/>
              </a:rPr>
              <a:t>0). Pérdida económica igual a su costo fijo.</a:t>
            </a:r>
          </a:p>
          <a:p>
            <a:pPr algn="just"/>
            <a:r>
              <a:rPr lang="es-MX" sz="2000" dirty="0">
                <a:latin typeface="AGaramond-Regular"/>
              </a:rPr>
              <a:t>Si la empresa produce, además de sus costos fijos incurre en costos variables, pero también percibe ingresos.</a:t>
            </a:r>
          </a:p>
          <a:p>
            <a:pPr algn="just"/>
            <a:r>
              <a:rPr lang="es-MX" sz="2000" dirty="0">
                <a:latin typeface="AGaramond-Regular"/>
              </a:rPr>
              <a:t>Pérdida económica es igual a su costo fijo total (la pérdida cuando cierra) más su costo variable total menos su ingreso total. </a:t>
            </a:r>
          </a:p>
          <a:p>
            <a:pPr algn="just"/>
            <a:r>
              <a:rPr lang="es-MX" sz="2000" dirty="0">
                <a:latin typeface="AGaramond-Regular"/>
              </a:rPr>
              <a:t>Si el costo variable total excede el ingreso total, esta pérdida excede el costo fijo total y la empresa cierra. </a:t>
            </a:r>
          </a:p>
          <a:p>
            <a:pPr algn="just"/>
            <a:r>
              <a:rPr lang="es-MX" sz="2000" dirty="0">
                <a:latin typeface="AGaramond-Regular"/>
              </a:rPr>
              <a:t>Si el costo variable medio excede el precio, esta pérdida excede el costo fijo total y la empresa </a:t>
            </a:r>
            <a:r>
              <a:rPr lang="es-EC" sz="2000" dirty="0">
                <a:latin typeface="AGaramond-Regular"/>
              </a:rPr>
              <a:t>cierra.</a:t>
            </a:r>
            <a:endParaRPr lang="es-MX" sz="36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42808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2573E70E-3D64-470A-89E7-4A48308F8D23}"/>
              </a:ext>
            </a:extLst>
          </p:cNvPr>
          <p:cNvSpPr txBox="1">
            <a:spLocks/>
          </p:cNvSpPr>
          <p:nvPr/>
        </p:nvSpPr>
        <p:spPr>
          <a:xfrm>
            <a:off x="172278" y="81406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>
                <a:latin typeface="AGaramond-Regular"/>
              </a:rPr>
              <a:t>Decisión de cierre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8D181484-5975-4C08-8E4F-12FCCF9DC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72" y="4483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74333CD6-4B0D-48C3-A223-06DF834F3741}"/>
              </a:ext>
            </a:extLst>
          </p:cNvPr>
          <p:cNvSpPr txBox="1">
            <a:spLocks/>
          </p:cNvSpPr>
          <p:nvPr/>
        </p:nvSpPr>
        <p:spPr>
          <a:xfrm>
            <a:off x="779383" y="2345039"/>
            <a:ext cx="11043601" cy="2167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b="1" dirty="0">
                <a:solidFill>
                  <a:srgbClr val="00B300"/>
                </a:solidFill>
                <a:latin typeface="Futura-Heavy"/>
              </a:rPr>
              <a:t>Punto de cierre</a:t>
            </a:r>
          </a:p>
          <a:p>
            <a:pPr algn="just"/>
            <a:endParaRPr lang="es-MX" dirty="0">
              <a:solidFill>
                <a:srgbClr val="000000"/>
              </a:solidFill>
              <a:latin typeface="AGaramond-Regular"/>
            </a:endParaRPr>
          </a:p>
          <a:p>
            <a:pPr algn="just"/>
            <a:r>
              <a:rPr lang="es-MX" sz="2000" dirty="0">
                <a:latin typeface="AGaramond-Regular"/>
              </a:rPr>
              <a:t>Cuando el precio y la cantidad a los que a la empresa le es indiferente entre producir y cerrar.</a:t>
            </a:r>
          </a:p>
          <a:p>
            <a:pPr algn="just"/>
            <a:r>
              <a:rPr lang="es-MX" sz="2000" dirty="0">
                <a:latin typeface="AGaramond-Regular"/>
              </a:rPr>
              <a:t>El punto de cierre ocurre al precio y cantidad a que el costo variable medio está en su nivel mínimo. </a:t>
            </a:r>
          </a:p>
          <a:p>
            <a:pPr algn="just"/>
            <a:r>
              <a:rPr lang="es-MX" sz="2000" dirty="0">
                <a:latin typeface="AGaramond-Regular"/>
              </a:rPr>
              <a:t>Minimiza las pérdidas, que es igual al costo fijo total. </a:t>
            </a:r>
          </a:p>
          <a:p>
            <a:pPr algn="just"/>
            <a:r>
              <a:rPr lang="es-MX" sz="2000" dirty="0">
                <a:latin typeface="AGaramond-Regular"/>
              </a:rPr>
              <a:t>Si el precio disminuye por debajo del costo variable medio mínimo, la empresa cierra temporalmente y sigue incurriendo en una pérdida igual al costo fijo total. </a:t>
            </a:r>
          </a:p>
          <a:p>
            <a:pPr algn="just"/>
            <a:r>
              <a:rPr lang="es-MX" sz="2000" dirty="0">
                <a:latin typeface="AGaramond-Regular"/>
              </a:rPr>
              <a:t>Precios mayores que el costo variable medio mínimo, pero menores que el costo total medio, la empresa genera la producción que minimiza la pérdida e incurre en una pérdida, pero una pérdida menor que el  costo fijo total.</a:t>
            </a:r>
            <a:endParaRPr lang="es-MX" sz="40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04754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EF49564C-D054-4D6F-8C02-43CF70356D62}"/>
              </a:ext>
            </a:extLst>
          </p:cNvPr>
          <p:cNvSpPr txBox="1">
            <a:spLocks/>
          </p:cNvSpPr>
          <p:nvPr/>
        </p:nvSpPr>
        <p:spPr>
          <a:xfrm>
            <a:off x="0" y="100639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>
                <a:latin typeface="AGaramond-Regular"/>
              </a:rPr>
              <a:t>Decisión de cierre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078EF2B1-7A69-4627-AC63-6F598C80E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6980" y="2180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F9002334-1FB7-43A4-AA9C-C8DE037A836C}"/>
              </a:ext>
            </a:extLst>
          </p:cNvPr>
          <p:cNvSpPr txBox="1">
            <a:spLocks/>
          </p:cNvSpPr>
          <p:nvPr/>
        </p:nvSpPr>
        <p:spPr>
          <a:xfrm>
            <a:off x="728006" y="2175446"/>
            <a:ext cx="11043601" cy="1047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b="1">
                <a:solidFill>
                  <a:srgbClr val="00B300"/>
                </a:solidFill>
                <a:latin typeface="Futura-Heavy"/>
              </a:rPr>
              <a:t>Punto de cierre</a:t>
            </a:r>
          </a:p>
          <a:p>
            <a:pPr algn="just"/>
            <a:endParaRPr lang="es-MX" dirty="0">
              <a:solidFill>
                <a:srgbClr val="000000"/>
              </a:solidFill>
              <a:latin typeface="AGaramond-Regular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A623797-D1EB-43E2-8809-E85EF73A7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665" y="2175446"/>
            <a:ext cx="4394281" cy="379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75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800550EE-85BB-4B04-817C-9510FFD6E5E3}"/>
              </a:ext>
            </a:extLst>
          </p:cNvPr>
          <p:cNvSpPr txBox="1">
            <a:spLocks/>
          </p:cNvSpPr>
          <p:nvPr/>
        </p:nvSpPr>
        <p:spPr>
          <a:xfrm>
            <a:off x="0" y="138432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/>
              <a:t>Curva de oferta de la empresa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ECAD0FC4-2814-429B-BDF5-5334DE63C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224" y="10340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8EA9620-97D4-499E-AC2C-F7019F6176C1}"/>
              </a:ext>
            </a:extLst>
          </p:cNvPr>
          <p:cNvSpPr txBox="1">
            <a:spLocks/>
          </p:cNvSpPr>
          <p:nvPr/>
        </p:nvSpPr>
        <p:spPr>
          <a:xfrm>
            <a:off x="574199" y="3213721"/>
            <a:ext cx="11043601" cy="1083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000"/>
              <a:t>Muestra cómo la producción que maximiza las ganancias varía conforme el precio de mercado cambia, siempre que los demás factores permanezcan constantes. </a:t>
            </a:r>
          </a:p>
          <a:p>
            <a:pPr algn="just"/>
            <a:r>
              <a:rPr lang="es-MX" sz="2000"/>
              <a:t>Se obtiene de la curva de costo marginal y las curvas de costo variable medio de la empresa</a:t>
            </a:r>
            <a:endParaRPr lang="es-MX" sz="40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8933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54413"/>
            <a:ext cx="12192000" cy="68830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AD617CAF-327C-4995-8252-280E4FF3562F}"/>
              </a:ext>
            </a:extLst>
          </p:cNvPr>
          <p:cNvSpPr txBox="1">
            <a:spLocks/>
          </p:cNvSpPr>
          <p:nvPr/>
        </p:nvSpPr>
        <p:spPr>
          <a:xfrm>
            <a:off x="1524000" y="140447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C"/>
              <a:t>Microeconomía</a:t>
            </a:r>
            <a:endParaRPr lang="es-EC" dirty="0"/>
          </a:p>
        </p:txBody>
      </p:sp>
      <p:sp>
        <p:nvSpPr>
          <p:cNvPr id="8" name="2 Subtítulo">
            <a:extLst>
              <a:ext uri="{FF2B5EF4-FFF2-40B4-BE49-F238E27FC236}">
                <a16:creationId xmlns:a16="http://schemas.microsoft.com/office/drawing/2014/main" id="{5B2F1423-9ADC-4E29-BA7B-99BF5332A8FC}"/>
              </a:ext>
            </a:extLst>
          </p:cNvPr>
          <p:cNvSpPr txBox="1">
            <a:spLocks/>
          </p:cNvSpPr>
          <p:nvPr/>
        </p:nvSpPr>
        <p:spPr>
          <a:xfrm>
            <a:off x="1524000" y="4262873"/>
            <a:ext cx="9144000" cy="584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600" dirty="0"/>
              <a:t>Unidad III</a:t>
            </a:r>
          </a:p>
        </p:txBody>
      </p:sp>
    </p:spTree>
    <p:extLst>
      <p:ext uri="{BB962C8B-B14F-4D97-AF65-F5344CB8AC3E}">
        <p14:creationId xmlns:p14="http://schemas.microsoft.com/office/powerpoint/2010/main" val="3556655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D77C0934-3E06-495E-BF54-5906607B5988}"/>
              </a:ext>
            </a:extLst>
          </p:cNvPr>
          <p:cNvSpPr txBox="1">
            <a:spLocks/>
          </p:cNvSpPr>
          <p:nvPr/>
        </p:nvSpPr>
        <p:spPr>
          <a:xfrm>
            <a:off x="0" y="59275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/>
              <a:t>Curva de oferta de la empresa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1FB337AD-C5A9-45B9-9ABC-EA2EC6254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2CC3A7C-24BB-47DE-B64C-E9AF3386E7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3690" y="1967224"/>
            <a:ext cx="5304620" cy="429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39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9340B97B-5138-45DC-8686-7ABFCFCDB0DC}"/>
              </a:ext>
            </a:extLst>
          </p:cNvPr>
          <p:cNvSpPr txBox="1">
            <a:spLocks/>
          </p:cNvSpPr>
          <p:nvPr/>
        </p:nvSpPr>
        <p:spPr>
          <a:xfrm>
            <a:off x="331305" y="1040811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Producción, precio y ganancias en el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047ED9BC-8944-4081-ADB5-BB4A7FD55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12179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55A74F4-FC6E-481A-B9CC-1FBB2684D7A5}"/>
              </a:ext>
            </a:extLst>
          </p:cNvPr>
          <p:cNvSpPr txBox="1">
            <a:spLocks/>
          </p:cNvSpPr>
          <p:nvPr/>
        </p:nvSpPr>
        <p:spPr>
          <a:xfrm>
            <a:off x="574199" y="3213721"/>
            <a:ext cx="11043601" cy="1083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000"/>
              <a:t>Para determinar el precio de mercado y la cantidad es necesario analizar cómo interactúan la demanda y la oferta del mercado. </a:t>
            </a:r>
          </a:p>
          <a:p>
            <a:pPr algn="just"/>
            <a:r>
              <a:rPr lang="es-MX" sz="2000"/>
              <a:t>Comenzaremos por estudiar un mercado a corto plazo, cuando el número de empresas que participan en él es fijo.</a:t>
            </a:r>
            <a:endParaRPr lang="es-MX" sz="40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31884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10" name="1 Marcador de texto">
            <a:extLst>
              <a:ext uri="{FF2B5EF4-FFF2-40B4-BE49-F238E27FC236}">
                <a16:creationId xmlns:a16="http://schemas.microsoft.com/office/drawing/2014/main" id="{1D200085-D023-44E4-8A6A-73EBEABDBFA9}"/>
              </a:ext>
            </a:extLst>
          </p:cNvPr>
          <p:cNvSpPr txBox="1">
            <a:spLocks/>
          </p:cNvSpPr>
          <p:nvPr/>
        </p:nvSpPr>
        <p:spPr>
          <a:xfrm>
            <a:off x="119270" y="94140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Curva de oferta a corto plazo de la industria </a:t>
            </a:r>
            <a:endParaRPr lang="es-EC" dirty="0">
              <a:latin typeface="AGaramond-Regular"/>
            </a:endParaRPr>
          </a:p>
        </p:txBody>
      </p:sp>
      <p:pic>
        <p:nvPicPr>
          <p:cNvPr id="11" name="Picture 4" descr="j0149481">
            <a:extLst>
              <a:ext uri="{FF2B5EF4-FFF2-40B4-BE49-F238E27FC236}">
                <a16:creationId xmlns:a16="http://schemas.microsoft.com/office/drawing/2014/main" id="{154EB4C2-D123-4488-A7A8-2D46CE32D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3 Marcador de texto">
            <a:extLst>
              <a:ext uri="{FF2B5EF4-FFF2-40B4-BE49-F238E27FC236}">
                <a16:creationId xmlns:a16="http://schemas.microsoft.com/office/drawing/2014/main" id="{FEF5FA85-ED9A-45F6-8B03-AAC7AD060796}"/>
              </a:ext>
            </a:extLst>
          </p:cNvPr>
          <p:cNvSpPr txBox="1">
            <a:spLocks/>
          </p:cNvSpPr>
          <p:nvPr/>
        </p:nvSpPr>
        <p:spPr>
          <a:xfrm>
            <a:off x="574199" y="2776686"/>
            <a:ext cx="11043601" cy="1083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/>
              <a:t>Muestra la cantidad ofrecida por la industria a cada precio cuando el tamaño de la planta de cada empresa y el número de empresas permanecen constantes.</a:t>
            </a:r>
          </a:p>
          <a:p>
            <a:pPr algn="just"/>
            <a:r>
              <a:rPr lang="es-MX" sz="2400" dirty="0"/>
              <a:t>Se obtiene de las curvas de oferta individuales. </a:t>
            </a:r>
          </a:p>
          <a:p>
            <a:pPr algn="just"/>
            <a:r>
              <a:rPr lang="es-MX" sz="2400" dirty="0"/>
              <a:t>La cantidad ofrecida por la industria a un precio dado es la suma de las cantidades ofrecidas a ese precio por todas las empresas de la industria.</a:t>
            </a:r>
          </a:p>
        </p:txBody>
      </p:sp>
    </p:spTree>
    <p:extLst>
      <p:ext uri="{BB962C8B-B14F-4D97-AF65-F5344CB8AC3E}">
        <p14:creationId xmlns:p14="http://schemas.microsoft.com/office/powerpoint/2010/main" val="3894669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1DCAD3AA-CC3F-4926-8D3A-3E726CE6D2D1}"/>
              </a:ext>
            </a:extLst>
          </p:cNvPr>
          <p:cNvSpPr txBox="1">
            <a:spLocks/>
          </p:cNvSpPr>
          <p:nvPr/>
        </p:nvSpPr>
        <p:spPr>
          <a:xfrm>
            <a:off x="0" y="98075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dirty="0"/>
              <a:t>Curva de oferta a corto plazo de la industria 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07A08D60-F57C-4458-9DBF-3F39CAC77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987" y="46446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4C1D453-758B-404B-962E-5D6BC9F86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08" y="2435543"/>
            <a:ext cx="4629796" cy="39724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55F16D1-AD9E-461A-A766-5548D16DAF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534116"/>
            <a:ext cx="5006862" cy="353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10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1560D47F-A46E-4036-92A8-9FEB50A80705}"/>
              </a:ext>
            </a:extLst>
          </p:cNvPr>
          <p:cNvSpPr txBox="1">
            <a:spLocks/>
          </p:cNvSpPr>
          <p:nvPr/>
        </p:nvSpPr>
        <p:spPr>
          <a:xfrm>
            <a:off x="0" y="456672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/>
              <a:t>Equilibrio a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6B267A4E-C845-44B2-95CF-65269EFF6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-136082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3DC06DA9-2771-422B-94BA-8C62DD45437A}"/>
              </a:ext>
            </a:extLst>
          </p:cNvPr>
          <p:cNvSpPr txBox="1">
            <a:spLocks/>
          </p:cNvSpPr>
          <p:nvPr/>
        </p:nvSpPr>
        <p:spPr>
          <a:xfrm>
            <a:off x="574199" y="2638153"/>
            <a:ext cx="11043601" cy="1083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/>
              <a:t>La demanda y la oferta a corto plazo de la industria determinan el precio de mercado y la producción de la industria. </a:t>
            </a:r>
          </a:p>
          <a:p>
            <a:pPr algn="just"/>
            <a:r>
              <a:rPr lang="es-MX" sz="2400"/>
              <a:t>Cuando la demanda y a oferta son iguales, se establece el equilibrio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6177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01E9929D-4F62-4CBD-A303-DEA9336ACC76}"/>
              </a:ext>
            </a:extLst>
          </p:cNvPr>
          <p:cNvSpPr txBox="1">
            <a:spLocks/>
          </p:cNvSpPr>
          <p:nvPr/>
        </p:nvSpPr>
        <p:spPr>
          <a:xfrm>
            <a:off x="0" y="59275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/>
              <a:t>Equilibrio a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34F318D3-5044-4FA2-BB59-2C8C8E526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91D8474-6E65-4D22-8453-D106D05C1D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4369" y="2293959"/>
            <a:ext cx="4264160" cy="386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38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28BE3221-9C79-40A0-BD55-F1DD8368B28A}"/>
              </a:ext>
            </a:extLst>
          </p:cNvPr>
          <p:cNvSpPr txBox="1">
            <a:spLocks/>
          </p:cNvSpPr>
          <p:nvPr/>
        </p:nvSpPr>
        <p:spPr>
          <a:xfrm>
            <a:off x="0" y="59275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Un cambio en la demanda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E6FC6C8D-0DB7-4219-A8B8-F933AAFB5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F304E949-ECBE-4079-8790-5FC204FF6794}"/>
              </a:ext>
            </a:extLst>
          </p:cNvPr>
          <p:cNvSpPr txBox="1">
            <a:spLocks/>
          </p:cNvSpPr>
          <p:nvPr/>
        </p:nvSpPr>
        <p:spPr>
          <a:xfrm>
            <a:off x="872272" y="2620486"/>
            <a:ext cx="11043601" cy="11047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/>
              <a:t>Provocan cambios en el equilibrio a corto plazo de la industria</a:t>
            </a:r>
          </a:p>
          <a:p>
            <a:pPr algn="just"/>
            <a:r>
              <a:rPr lang="es-MX" sz="2400" dirty="0"/>
              <a:t>Si la demanda aumenta:</a:t>
            </a:r>
          </a:p>
          <a:p>
            <a:pPr algn="just"/>
            <a:r>
              <a:rPr lang="es-MX" sz="2400" dirty="0"/>
              <a:t> La curva se desplaza hacia la derecha, a D2. El precio de mercado sube.</a:t>
            </a:r>
          </a:p>
          <a:p>
            <a:pPr algn="just"/>
            <a:r>
              <a:rPr lang="es-MX" sz="2400" dirty="0"/>
              <a:t>A este precio, las empresas maximizan sus ganancias aumentando su producción. </a:t>
            </a:r>
          </a:p>
          <a:p>
            <a:pPr algn="just"/>
            <a:r>
              <a:rPr lang="es-MX" sz="2400" dirty="0"/>
              <a:t>El nuevo nivel de producción se incrementa por día para cada empresa.</a:t>
            </a:r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468044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DF0BFF4E-1D47-425C-A3A1-B1A00BB9CF20}"/>
              </a:ext>
            </a:extLst>
          </p:cNvPr>
          <p:cNvSpPr txBox="1">
            <a:spLocks/>
          </p:cNvSpPr>
          <p:nvPr/>
        </p:nvSpPr>
        <p:spPr>
          <a:xfrm>
            <a:off x="92765" y="79590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/>
              <a:t>Un cambio en la demanda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6C4209B8-A593-43A3-AB90-9668ADA88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754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070220F-E83E-48E3-BA0F-3A33152677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5844" y="2472411"/>
            <a:ext cx="8750675" cy="341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89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AD6A9320-F657-4CE2-96CC-B1F4287D6134}"/>
              </a:ext>
            </a:extLst>
          </p:cNvPr>
          <p:cNvSpPr txBox="1">
            <a:spLocks/>
          </p:cNvSpPr>
          <p:nvPr/>
        </p:nvSpPr>
        <p:spPr>
          <a:xfrm>
            <a:off x="121760" y="814375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/>
              <a:t>Ganancias y pérdidas en el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41BD637D-CA6A-4C9A-A724-00C1C3DA4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137433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0DBCA9F-8620-4B3C-8A1B-66BA020A44FE}"/>
              </a:ext>
            </a:extLst>
          </p:cNvPr>
          <p:cNvSpPr txBox="1">
            <a:spLocks/>
          </p:cNvSpPr>
          <p:nvPr/>
        </p:nvSpPr>
        <p:spPr>
          <a:xfrm>
            <a:off x="1026639" y="2418476"/>
            <a:ext cx="11043601" cy="11047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/>
              <a:t>En el equilibrio a corto plazo, aunque la empresa genera la producción no siempre  termina ganancias económicas. </a:t>
            </a:r>
          </a:p>
          <a:p>
            <a:pPr algn="just"/>
            <a:r>
              <a:rPr lang="es-MX" sz="2400"/>
              <a:t>Podría no ganar ni perder o incurrir en una pérdida económica. </a:t>
            </a:r>
          </a:p>
          <a:p>
            <a:pPr algn="just"/>
            <a:r>
              <a:rPr lang="es-MX" sz="2400"/>
              <a:t>La ganancia (o pérdida) es igual al precio, P, menos el costo total medio, CTM. </a:t>
            </a:r>
          </a:p>
          <a:p>
            <a:pPr algn="just"/>
            <a:r>
              <a:rPr lang="es-MX" sz="2400"/>
              <a:t>Las ganancia (o pérdida) económica es igual a (P  CTM) Q. </a:t>
            </a:r>
          </a:p>
          <a:p>
            <a:pPr algn="just"/>
            <a:r>
              <a:rPr lang="es-MX" sz="2400"/>
              <a:t>Si el precio es igual al costo total medio, la empresa no pierde ni gana</a:t>
            </a:r>
          </a:p>
          <a:p>
            <a:pPr algn="just"/>
            <a:r>
              <a:rPr lang="es-MX" sz="2400"/>
              <a:t>Si el precio excede al costo total medio, la empresa obtiene una ganancia económica. Si el precio es menor que el costo total medio, la empresa incurre en una pérdida económica. 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4126213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0D42C830-6225-47A8-8C15-157469A9A873}"/>
              </a:ext>
            </a:extLst>
          </p:cNvPr>
          <p:cNvSpPr txBox="1">
            <a:spLocks/>
          </p:cNvSpPr>
          <p:nvPr/>
        </p:nvSpPr>
        <p:spPr>
          <a:xfrm>
            <a:off x="92765" y="983871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Tres posibles resultados a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2A8FC4A3-B107-4946-A126-C7F7566BF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719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D4DFE92-6E8D-4918-A04D-C7FE86A9C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9342" y="2248981"/>
            <a:ext cx="9873315" cy="356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23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9774FBB-4C48-404F-BC45-47F28DDD2A4B}"/>
              </a:ext>
            </a:extLst>
          </p:cNvPr>
          <p:cNvSpPr txBox="1">
            <a:spLocks/>
          </p:cNvSpPr>
          <p:nvPr/>
        </p:nvSpPr>
        <p:spPr>
          <a:xfrm>
            <a:off x="585414" y="145256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/>
              <a:t>Competencia perfecta</a:t>
            </a:r>
            <a:endParaRPr lang="es-EC" dirty="0"/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F40C07E9-B04F-4137-9584-A1A59312F473}"/>
              </a:ext>
            </a:extLst>
          </p:cNvPr>
          <p:cNvSpPr txBox="1">
            <a:spLocks/>
          </p:cNvSpPr>
          <p:nvPr/>
        </p:nvSpPr>
        <p:spPr>
          <a:xfrm>
            <a:off x="819945" y="2438732"/>
            <a:ext cx="10756669" cy="416751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C" sz="2400" dirty="0">
                <a:latin typeface="AGaramond-Regular"/>
              </a:rPr>
              <a:t>Representa la competencia más pura en el mercado</a:t>
            </a:r>
          </a:p>
          <a:p>
            <a:pPr algn="just"/>
            <a:r>
              <a:rPr lang="es-MX" sz="2400" dirty="0">
                <a:latin typeface="AGaramond-Regular"/>
              </a:rPr>
              <a:t>A esta forma de competencia extrema le llamaremos competencia</a:t>
            </a:r>
          </a:p>
          <a:p>
            <a:pPr algn="just"/>
            <a:r>
              <a:rPr lang="es-MX" sz="2400" dirty="0">
                <a:latin typeface="AGaramond-Regular"/>
              </a:rPr>
              <a:t>perfecta. </a:t>
            </a:r>
          </a:p>
          <a:p>
            <a:pPr algn="just"/>
            <a:r>
              <a:rPr lang="es-MX" sz="2400" dirty="0">
                <a:latin typeface="AGaramond-Regular"/>
              </a:rPr>
              <a:t>Las características básicas son:</a:t>
            </a:r>
            <a:endParaRPr lang="es-EC" sz="2400" dirty="0">
              <a:latin typeface="AGaramond-Regular"/>
            </a:endParaRP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</a:t>
            </a:r>
            <a:r>
              <a:rPr lang="es-MX" sz="2000" dirty="0">
                <a:latin typeface="AGaramond-Regular"/>
              </a:rPr>
              <a:t>Muchos oferentes de productos y servicios idénticos </a:t>
            </a: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Muchos compradores </a:t>
            </a: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No existen barreras de ingreso o salidas a nuevos competidores</a:t>
            </a: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</a:t>
            </a:r>
            <a:r>
              <a:rPr lang="es-MX" sz="2000" dirty="0">
                <a:latin typeface="AGaramond-Regular"/>
              </a:rPr>
              <a:t>No existen ventaja de las empresas con respecto </a:t>
            </a:r>
            <a:r>
              <a:rPr lang="es-EC" sz="2000" dirty="0">
                <a:latin typeface="AGaramond-Regular"/>
              </a:rPr>
              <a:t>a nuevos competidores</a:t>
            </a: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</a:t>
            </a:r>
            <a:r>
              <a:rPr lang="es-MX" sz="2000" dirty="0">
                <a:latin typeface="AGaramond-Regular"/>
              </a:rPr>
              <a:t>Los vendedores y los compradores están bien informados</a:t>
            </a:r>
            <a:r>
              <a:rPr lang="es-EC" sz="2000" dirty="0">
                <a:latin typeface="AGaramond-Regular"/>
              </a:rPr>
              <a:t> sobre los precios.</a:t>
            </a:r>
            <a:endParaRPr lang="es-EC" dirty="0"/>
          </a:p>
        </p:txBody>
      </p:sp>
      <p:pic>
        <p:nvPicPr>
          <p:cNvPr id="9" name="Picture 4" descr="j0301252">
            <a:extLst>
              <a:ext uri="{FF2B5EF4-FFF2-40B4-BE49-F238E27FC236}">
                <a16:creationId xmlns:a16="http://schemas.microsoft.com/office/drawing/2014/main" id="{2488A6F4-1C88-41FB-8CDD-93BE0BC7F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299" y="1041958"/>
            <a:ext cx="1633347" cy="1396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6136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E164B650-6F04-44FC-A8A4-8261B5C876EF}"/>
              </a:ext>
            </a:extLst>
          </p:cNvPr>
          <p:cNvSpPr txBox="1">
            <a:spLocks/>
          </p:cNvSpPr>
          <p:nvPr/>
        </p:nvSpPr>
        <p:spPr>
          <a:xfrm>
            <a:off x="0" y="98260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Producción, precio y ganancias en el largo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02680F3D-A4BD-484A-92A1-9C573EC0D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154907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D50B983-8224-4112-8EFA-A3B188FEFA2C}"/>
              </a:ext>
            </a:extLst>
          </p:cNvPr>
          <p:cNvSpPr txBox="1">
            <a:spLocks/>
          </p:cNvSpPr>
          <p:nvPr/>
        </p:nvSpPr>
        <p:spPr>
          <a:xfrm>
            <a:off x="838223" y="2542513"/>
            <a:ext cx="11043601" cy="26726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/>
              <a:t>A corto plazo existen tres opciones:</a:t>
            </a:r>
          </a:p>
          <a:p>
            <a:pPr marL="0" indent="0" algn="just">
              <a:buNone/>
            </a:pPr>
            <a:r>
              <a:rPr lang="es-MX" sz="2400" dirty="0"/>
              <a:t>					Obtener ganancias</a:t>
            </a:r>
          </a:p>
          <a:p>
            <a:pPr marL="0" indent="0" algn="just">
              <a:buNone/>
            </a:pPr>
            <a:r>
              <a:rPr lang="es-MX" sz="2400" dirty="0"/>
              <a:t>					No perder ni ganar</a:t>
            </a:r>
          </a:p>
          <a:p>
            <a:pPr marL="0" indent="0" algn="just">
              <a:buNone/>
            </a:pPr>
            <a:r>
              <a:rPr lang="es-MX" sz="2400" dirty="0"/>
              <a:t>					Obtener pérdidas</a:t>
            </a:r>
          </a:p>
          <a:p>
            <a:pPr algn="just"/>
            <a:r>
              <a:rPr lang="es-MX" sz="2400" dirty="0"/>
              <a:t>Sólo una de ellas está en un equilibrio a largo plazo. </a:t>
            </a:r>
          </a:p>
          <a:p>
            <a:pPr algn="just"/>
            <a:r>
              <a:rPr lang="es-MX" sz="2400" dirty="0"/>
              <a:t>A largo plazo, las organizaciones pueden entrar o salir de la industria.</a:t>
            </a:r>
          </a:p>
        </p:txBody>
      </p:sp>
    </p:spTree>
    <p:extLst>
      <p:ext uri="{BB962C8B-B14F-4D97-AF65-F5344CB8AC3E}">
        <p14:creationId xmlns:p14="http://schemas.microsoft.com/office/powerpoint/2010/main" val="32702779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D39A5CB3-46B9-4306-8A8E-0918EBF9883A}"/>
              </a:ext>
            </a:extLst>
          </p:cNvPr>
          <p:cNvSpPr txBox="1">
            <a:spLocks/>
          </p:cNvSpPr>
          <p:nvPr/>
        </p:nvSpPr>
        <p:spPr>
          <a:xfrm>
            <a:off x="0" y="829322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Entrada y salida del mercado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4250B3F3-7DCD-4D81-85EB-A4429769C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71848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0DCA78AC-369F-4F69-8E1C-2D9C8C78CA4B}"/>
              </a:ext>
            </a:extLst>
          </p:cNvPr>
          <p:cNvSpPr txBox="1">
            <a:spLocks/>
          </p:cNvSpPr>
          <p:nvPr/>
        </p:nvSpPr>
        <p:spPr>
          <a:xfrm>
            <a:off x="574199" y="2694045"/>
            <a:ext cx="11043601" cy="20715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/>
              <a:t>Entrada </a:t>
            </a:r>
          </a:p>
          <a:p>
            <a:pPr algn="just"/>
            <a:r>
              <a:rPr lang="es-MX" sz="2400" dirty="0"/>
              <a:t>Nuevas empresas llegan a la industria y la cantidad de empresas aumenta. </a:t>
            </a:r>
          </a:p>
          <a:p>
            <a:pPr algn="just"/>
            <a:r>
              <a:rPr lang="es-MX" sz="2400" dirty="0"/>
              <a:t>Salida </a:t>
            </a:r>
          </a:p>
          <a:p>
            <a:pPr algn="just"/>
            <a:r>
              <a:rPr lang="es-MX" sz="2400" dirty="0"/>
              <a:t>Las empresas existentes salen de la industria y la cantidad de empresas disminuye.</a:t>
            </a:r>
          </a:p>
        </p:txBody>
      </p:sp>
    </p:spTree>
    <p:extLst>
      <p:ext uri="{BB962C8B-B14F-4D97-AF65-F5344CB8AC3E}">
        <p14:creationId xmlns:p14="http://schemas.microsoft.com/office/powerpoint/2010/main" val="3056433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C5D5AD7D-2DEB-492E-A6A9-73FC4ABA6D4C}"/>
              </a:ext>
            </a:extLst>
          </p:cNvPr>
          <p:cNvSpPr txBox="1">
            <a:spLocks/>
          </p:cNvSpPr>
          <p:nvPr/>
        </p:nvSpPr>
        <p:spPr>
          <a:xfrm>
            <a:off x="132521" y="94362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/>
              <a:t>Entrada y salida del mercado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C1C807D9-7E47-422F-B4D8-61D922031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729" y="92247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17A099D-B9BA-4B1A-88CB-F3EB95703CFD}"/>
              </a:ext>
            </a:extLst>
          </p:cNvPr>
          <p:cNvSpPr txBox="1">
            <a:spLocks/>
          </p:cNvSpPr>
          <p:nvPr/>
        </p:nvSpPr>
        <p:spPr>
          <a:xfrm>
            <a:off x="558470" y="2541198"/>
            <a:ext cx="11501009" cy="337317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dirty="0"/>
              <a:t>La respuesta de las empresas a las ganancias y pérdidas </a:t>
            </a:r>
          </a:p>
          <a:p>
            <a:pPr algn="just"/>
            <a:r>
              <a:rPr lang="es-MX" dirty="0"/>
              <a:t>Ingresan cuando se están obteniendo ganancias económicas </a:t>
            </a:r>
          </a:p>
          <a:p>
            <a:pPr algn="just"/>
            <a:r>
              <a:rPr lang="es-MX" dirty="0"/>
              <a:t>Salen cuando las empresas participantes están incurriendo en pérdidas económicas. </a:t>
            </a:r>
          </a:p>
          <a:p>
            <a:pPr algn="just"/>
            <a:r>
              <a:rPr lang="es-MX" dirty="0"/>
              <a:t>Las ganancias o pérdidas económicas temporales no provocan entradas ni salidas, pero la posibilidad de una ganancia o pérdida económica prolongada sí lo hace.</a:t>
            </a:r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082972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3325FE1-5465-4039-92E5-199210CBA47A}"/>
              </a:ext>
            </a:extLst>
          </p:cNvPr>
          <p:cNvSpPr txBox="1">
            <a:spLocks/>
          </p:cNvSpPr>
          <p:nvPr/>
        </p:nvSpPr>
        <p:spPr>
          <a:xfrm>
            <a:off x="0" y="1040811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Entrada y salida del mercado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8F26B623-5FB1-4309-94B9-2102019AE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476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1BD28B62-CB43-47C3-8B64-BA199266C080}"/>
              </a:ext>
            </a:extLst>
          </p:cNvPr>
          <p:cNvSpPr txBox="1">
            <a:spLocks/>
          </p:cNvSpPr>
          <p:nvPr/>
        </p:nvSpPr>
        <p:spPr>
          <a:xfrm>
            <a:off x="725323" y="2005941"/>
            <a:ext cx="11466677" cy="33726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 dirty="0"/>
          </a:p>
          <a:p>
            <a:pPr algn="just"/>
            <a:r>
              <a:rPr lang="es-MX" dirty="0"/>
              <a:t>Entran nuevas compañías donde las empresas están obteniendo ganancias.</a:t>
            </a:r>
          </a:p>
          <a:p>
            <a:pPr algn="just"/>
            <a:r>
              <a:rPr lang="es-MX" dirty="0"/>
              <a:t>Nuevas empresas entran a una industria, el precio de mercado baja y la ganancia económica de cada empresa disminuye. </a:t>
            </a:r>
          </a:p>
          <a:p>
            <a:pPr algn="just"/>
            <a:r>
              <a:rPr lang="es-MX" dirty="0"/>
              <a:t>Las empresas salen cuando las empresas participantes tienen pérdidas.</a:t>
            </a:r>
          </a:p>
          <a:p>
            <a:pPr algn="just"/>
            <a:r>
              <a:rPr lang="es-MX" dirty="0"/>
              <a:t>Salen empresas, el precio de mercado sube y disminuye la pérdida económica.</a:t>
            </a:r>
          </a:p>
          <a:p>
            <a:pPr algn="just"/>
            <a:r>
              <a:rPr lang="es-MX" dirty="0"/>
              <a:t>Las empresas dejan de entrar y salir de una industria en punto de equilibrio.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5931711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10" name="1 Marcador de texto">
            <a:extLst>
              <a:ext uri="{FF2B5EF4-FFF2-40B4-BE49-F238E27FC236}">
                <a16:creationId xmlns:a16="http://schemas.microsoft.com/office/drawing/2014/main" id="{F7EF8814-E30D-469D-B4DE-84CADCC83D0C}"/>
              </a:ext>
            </a:extLst>
          </p:cNvPr>
          <p:cNvSpPr txBox="1">
            <a:spLocks/>
          </p:cNvSpPr>
          <p:nvPr/>
        </p:nvSpPr>
        <p:spPr>
          <a:xfrm>
            <a:off x="106017" y="92476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/>
              <a:t>Equilibrio a largo plazo</a:t>
            </a:r>
            <a:endParaRPr lang="es-EC" dirty="0">
              <a:latin typeface="AGaramond-Regular"/>
            </a:endParaRPr>
          </a:p>
        </p:txBody>
      </p:sp>
      <p:pic>
        <p:nvPicPr>
          <p:cNvPr id="11" name="Picture 4" descr="j0149481">
            <a:extLst>
              <a:ext uri="{FF2B5EF4-FFF2-40B4-BE49-F238E27FC236}">
                <a16:creationId xmlns:a16="http://schemas.microsoft.com/office/drawing/2014/main" id="{8D8C0278-B409-4427-9768-802711B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0340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3 Marcador de texto">
            <a:extLst>
              <a:ext uri="{FF2B5EF4-FFF2-40B4-BE49-F238E27FC236}">
                <a16:creationId xmlns:a16="http://schemas.microsoft.com/office/drawing/2014/main" id="{0EFD3BCF-6FB4-4639-ACCE-3281C96D989F}"/>
              </a:ext>
            </a:extLst>
          </p:cNvPr>
          <p:cNvSpPr txBox="1">
            <a:spLocks/>
          </p:cNvSpPr>
          <p:nvPr/>
        </p:nvSpPr>
        <p:spPr>
          <a:xfrm>
            <a:off x="725323" y="2687255"/>
            <a:ext cx="11466677" cy="33726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/>
          </a:p>
          <a:p>
            <a:pPr algn="just"/>
            <a:r>
              <a:rPr lang="es-MX"/>
              <a:t>Ganancias económicas inducen la entrada de empresas a una industria, lo que reduce a su vez dichas ganancias.</a:t>
            </a:r>
          </a:p>
          <a:p>
            <a:pPr algn="just"/>
            <a:r>
              <a:rPr lang="es-MX"/>
              <a:t>Pérdidas económicas provocan la salida de empresas de una industria, y esto elimina dichas pérdidas.</a:t>
            </a:r>
          </a:p>
          <a:p>
            <a:pPr algn="just"/>
            <a:endParaRPr lang="es-MX" sz="240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39342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2B8CFDD-0037-4236-81C6-5B203C0E634A}"/>
              </a:ext>
            </a:extLst>
          </p:cNvPr>
          <p:cNvSpPr txBox="1">
            <a:spLocks/>
          </p:cNvSpPr>
          <p:nvPr/>
        </p:nvSpPr>
        <p:spPr>
          <a:xfrm>
            <a:off x="132522" y="785478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/>
              <a:t>Equilibrio a largo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D9F894E4-22F3-4DCF-8708-D0313F740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37433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4A7A09C5-B99F-41AA-BFC7-E2AA3F949477}"/>
              </a:ext>
            </a:extLst>
          </p:cNvPr>
          <p:cNvSpPr txBox="1">
            <a:spLocks/>
          </p:cNvSpPr>
          <p:nvPr/>
        </p:nvSpPr>
        <p:spPr>
          <a:xfrm>
            <a:off x="725323" y="2687255"/>
            <a:ext cx="11466677" cy="33726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/>
          </a:p>
          <a:p>
            <a:pPr algn="just"/>
            <a:r>
              <a:rPr lang="es-MX"/>
              <a:t>Una industria competitiva está en un equilibrio a largo plazo, cuando las ganancias y las pérdidas no existen.</a:t>
            </a:r>
          </a:p>
          <a:p>
            <a:pPr algn="just"/>
            <a:r>
              <a:rPr lang="es-MX"/>
              <a:t>Resultado:  estabilidad en la industria, las empresas dejan de entrar y salir de la industria</a:t>
            </a:r>
          </a:p>
          <a:p>
            <a:pPr algn="just"/>
            <a:endParaRPr lang="es-MX" sz="240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7543836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A5E91939-8405-48F8-8744-D3F1AD1DDF6E}"/>
              </a:ext>
            </a:extLst>
          </p:cNvPr>
          <p:cNvSpPr txBox="1">
            <a:spLocks/>
          </p:cNvSpPr>
          <p:nvPr/>
        </p:nvSpPr>
        <p:spPr>
          <a:xfrm>
            <a:off x="0" y="77248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/>
              <a:t>Equilibrio a largo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3EA22247-0CDE-4E9D-A39F-B7E9AC14A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467" y="58867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1AEA01B9-1501-4473-8345-332E44BEC1C9}"/>
              </a:ext>
            </a:extLst>
          </p:cNvPr>
          <p:cNvSpPr txBox="1">
            <a:spLocks/>
          </p:cNvSpPr>
          <p:nvPr/>
        </p:nvSpPr>
        <p:spPr>
          <a:xfrm>
            <a:off x="725323" y="1899138"/>
            <a:ext cx="11466677" cy="33726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 dirty="0"/>
          </a:p>
          <a:p>
            <a:pPr algn="just"/>
            <a:r>
              <a:rPr lang="es-MX" dirty="0"/>
              <a:t>Es poco común que una industria competitiva se encuentre en un estado de equilibrio. </a:t>
            </a:r>
          </a:p>
          <a:p>
            <a:pPr algn="just"/>
            <a:r>
              <a:rPr lang="es-MX" dirty="0"/>
              <a:t>Evolución constante y sin descanso para alcanzar un equilibrio, es una característica de la industria competitiva. </a:t>
            </a:r>
          </a:p>
          <a:p>
            <a:pPr algn="just"/>
            <a:r>
              <a:rPr lang="es-MX" dirty="0"/>
              <a:t>La razón es se sustenta en acontecimientos que cambian las restricciones a las que se enfrentan las empresas.</a:t>
            </a:r>
            <a:endParaRPr lang="es-MX" sz="2400" dirty="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66496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D91C6FD7-F0DA-4E2A-81D0-640036DF655E}"/>
              </a:ext>
            </a:extLst>
          </p:cNvPr>
          <p:cNvSpPr txBox="1">
            <a:spLocks/>
          </p:cNvSpPr>
          <p:nvPr/>
        </p:nvSpPr>
        <p:spPr>
          <a:xfrm>
            <a:off x="572162" y="89482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¿Cómo surge competencia perfecta?</a:t>
            </a:r>
            <a:endParaRPr lang="es-EC" dirty="0"/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6CE6D4F0-E1E5-44FB-8105-289C2D3B8050}"/>
              </a:ext>
            </a:extLst>
          </p:cNvPr>
          <p:cNvSpPr txBox="1">
            <a:spLocks/>
          </p:cNvSpPr>
          <p:nvPr/>
        </p:nvSpPr>
        <p:spPr>
          <a:xfrm>
            <a:off x="572162" y="2069987"/>
            <a:ext cx="11107353" cy="33515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s-MX" sz="2400">
                <a:latin typeface="AGaramond-Regular"/>
              </a:rPr>
              <a:t>Cuando la escala eficiente mínima de un solo productor es pequeña en relación con la demanda del bien o servicio. </a:t>
            </a:r>
          </a:p>
          <a:p>
            <a:pPr marL="342900" indent="-342900"/>
            <a:r>
              <a:rPr lang="es-MX" sz="2400">
                <a:latin typeface="AGaramond-Regular"/>
              </a:rPr>
              <a:t>Aparecen oportunidades para varias empresas en una industria.</a:t>
            </a:r>
          </a:p>
          <a:p>
            <a:pPr marL="342900" indent="-342900"/>
            <a:r>
              <a:rPr lang="es-MX" sz="2400">
                <a:latin typeface="AGaramond-Regular"/>
              </a:rPr>
              <a:t>La </a:t>
            </a:r>
            <a:r>
              <a:rPr lang="es-MX" sz="2400" i="1">
                <a:latin typeface="AGaramond-Italic"/>
              </a:rPr>
              <a:t>escala eficiente mínima </a:t>
            </a:r>
            <a:r>
              <a:rPr lang="es-MX" sz="2400">
                <a:latin typeface="AGaramond-Regular"/>
              </a:rPr>
              <a:t>de una empresa es la cantidad de producción más pequeña a la que el costo medio a largo plazo alcanza su nivel más bajo.</a:t>
            </a:r>
          </a:p>
          <a:p>
            <a:pPr marL="342900" indent="-342900"/>
            <a:r>
              <a:rPr lang="es-MX" sz="2400">
                <a:latin typeface="AGaramond-Regular"/>
              </a:rPr>
              <a:t>En la competencia perfecta, cada empresa produce un bien que no tiene características únicas, de tal manera que a los consumidores no les importa a qué empresa </a:t>
            </a:r>
            <a:r>
              <a:rPr lang="es-EC" sz="2400">
                <a:latin typeface="AGaramond-Regular"/>
              </a:rPr>
              <a:t>comprarle.</a:t>
            </a:r>
            <a:endParaRPr lang="es-EC" sz="4000" dirty="0"/>
          </a:p>
        </p:txBody>
      </p:sp>
      <p:pic>
        <p:nvPicPr>
          <p:cNvPr id="9" name="Picture 13" descr="j0233018">
            <a:extLst>
              <a:ext uri="{FF2B5EF4-FFF2-40B4-BE49-F238E27FC236}">
                <a16:creationId xmlns:a16="http://schemas.microsoft.com/office/drawing/2014/main" id="{C1D0F6F4-070C-474F-8D29-2B52349A3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64" y="320991"/>
            <a:ext cx="1376533" cy="139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0571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3C388EE1-9926-481F-BB6B-533A2AE9B888}"/>
              </a:ext>
            </a:extLst>
          </p:cNvPr>
          <p:cNvSpPr txBox="1">
            <a:spLocks/>
          </p:cNvSpPr>
          <p:nvPr/>
        </p:nvSpPr>
        <p:spPr>
          <a:xfrm>
            <a:off x="585414" y="1200771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Tomadores de precios</a:t>
            </a:r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CDE484E8-CD97-4EEF-9F34-47A211F99B33}"/>
              </a:ext>
            </a:extLst>
          </p:cNvPr>
          <p:cNvSpPr txBox="1">
            <a:spLocks/>
          </p:cNvSpPr>
          <p:nvPr/>
        </p:nvSpPr>
        <p:spPr>
          <a:xfrm>
            <a:off x="1435331" y="2875037"/>
            <a:ext cx="10756669" cy="14078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s-MX">
                <a:latin typeface="AGaramond-Regular"/>
              </a:rPr>
              <a:t>Son las empresas en competencia perfecta.</a:t>
            </a:r>
          </a:p>
          <a:p>
            <a:pPr marL="285750" indent="-285750"/>
            <a:r>
              <a:rPr lang="es-MX">
                <a:latin typeface="AGaramond-Regular"/>
              </a:rPr>
              <a:t>Las empresas no puede influir en el precio de mercado .</a:t>
            </a:r>
          </a:p>
          <a:p>
            <a:pPr marL="285750" indent="-285750"/>
            <a:r>
              <a:rPr lang="es-MX">
                <a:latin typeface="AGaramond-Regular"/>
              </a:rPr>
              <a:t>Los productores agrícolas</a:t>
            </a:r>
            <a:endParaRPr lang="es-MX" dirty="0">
              <a:latin typeface="AGaramond-Regular"/>
            </a:endParaRPr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9C403A07-22A8-431F-BE3C-90B61D1F5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018" y="662608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693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1A41B0D0-1F38-4D68-86A6-B3041018CF75}"/>
              </a:ext>
            </a:extLst>
          </p:cNvPr>
          <p:cNvSpPr txBox="1">
            <a:spLocks/>
          </p:cNvSpPr>
          <p:nvPr/>
        </p:nvSpPr>
        <p:spPr>
          <a:xfrm>
            <a:off x="903466" y="630928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Ganancias económicas e ingreso</a:t>
            </a:r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F772B3EF-D846-4B49-9E01-AF63CFE59179}"/>
              </a:ext>
            </a:extLst>
          </p:cNvPr>
          <p:cNvSpPr txBox="1">
            <a:spLocks/>
          </p:cNvSpPr>
          <p:nvPr/>
        </p:nvSpPr>
        <p:spPr>
          <a:xfrm>
            <a:off x="1039151" y="2296847"/>
            <a:ext cx="10756669" cy="33820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dirty="0">
                <a:latin typeface="AGaramond-Regular"/>
              </a:rPr>
              <a:t>Maximizar las </a:t>
            </a:r>
            <a:r>
              <a:rPr lang="es-MX" sz="2000" i="1" dirty="0">
                <a:latin typeface="AGaramond-Italic"/>
              </a:rPr>
              <a:t>ganancias económicas</a:t>
            </a:r>
            <a:endParaRPr lang="es-MX" sz="2000" dirty="0">
              <a:latin typeface="AGaramond-Regular"/>
            </a:endParaRPr>
          </a:p>
          <a:p>
            <a:r>
              <a:rPr lang="es-MX" sz="2000" dirty="0">
                <a:latin typeface="AGaramond-Regular"/>
              </a:rPr>
              <a:t>Resultado positivo a ingreso total menos el costo total. </a:t>
            </a:r>
          </a:p>
          <a:p>
            <a:r>
              <a:rPr lang="es-MX" sz="2000" dirty="0">
                <a:latin typeface="AGaramond-Regular"/>
              </a:rPr>
              <a:t>El costo total es el costo de oportunidad de la producción, el cual incluye el beneficio normal</a:t>
            </a:r>
          </a:p>
          <a:p>
            <a:r>
              <a:rPr lang="es-MX" sz="2000" dirty="0">
                <a:latin typeface="AGaramond-Regular"/>
              </a:rPr>
              <a:t>El ingreso total de una empresa es igual al precio de su producción multiplicado por el número de unidades de producción vendidas (precio  cantidad). </a:t>
            </a:r>
          </a:p>
          <a:p>
            <a:r>
              <a:rPr lang="es-MX" sz="2000" dirty="0">
                <a:latin typeface="AGaramond-Regular"/>
              </a:rPr>
              <a:t>El ingreso marginal es el cambio en el ingreso total como resultado del aumento en una unidad de la cantidad vendida.</a:t>
            </a:r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63C5CB0A-89B0-4285-BE52-93034B3B8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070" y="9276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72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11C9BAA7-842F-4DE6-9F17-EDEDB70382C5}"/>
              </a:ext>
            </a:extLst>
          </p:cNvPr>
          <p:cNvSpPr txBox="1">
            <a:spLocks/>
          </p:cNvSpPr>
          <p:nvPr/>
        </p:nvSpPr>
        <p:spPr>
          <a:xfrm>
            <a:off x="-106017" y="72171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MX" dirty="0"/>
              <a:t>Las decisiones de la empresa</a:t>
            </a:r>
            <a:endParaRPr lang="es-EC" dirty="0"/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6338AC53-5167-4C82-83BA-F464A4B44A00}"/>
              </a:ext>
            </a:extLst>
          </p:cNvPr>
          <p:cNvSpPr txBox="1">
            <a:spLocks/>
          </p:cNvSpPr>
          <p:nvPr/>
        </p:nvSpPr>
        <p:spPr>
          <a:xfrm>
            <a:off x="1329314" y="2476204"/>
            <a:ext cx="10756669" cy="5133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dirty="0">
                <a:latin typeface="AGaramond-Regular"/>
              </a:rPr>
              <a:t>No olvidar que el objetivo es obtener las máximas ganancias</a:t>
            </a:r>
          </a:p>
          <a:p>
            <a:r>
              <a:rPr lang="es-MX" sz="2400" dirty="0">
                <a:latin typeface="AGaramond-Regular"/>
              </a:rPr>
              <a:t>Para lograrlo se debe decidir</a:t>
            </a:r>
          </a:p>
          <a:p>
            <a:r>
              <a:rPr lang="es-MX" sz="2400" dirty="0">
                <a:latin typeface="AGaramond-Regular"/>
              </a:rPr>
              <a:t>1. ¿Cómo producir al costo mínimo?</a:t>
            </a:r>
          </a:p>
          <a:p>
            <a:r>
              <a:rPr lang="es-EC" sz="2400" dirty="0">
                <a:latin typeface="AGaramond-Regular"/>
              </a:rPr>
              <a:t>2. ¿Qué cantidad producir?</a:t>
            </a:r>
          </a:p>
          <a:p>
            <a:r>
              <a:rPr lang="es-MX" sz="2400" dirty="0">
                <a:latin typeface="AGaramond-Regular"/>
              </a:rPr>
              <a:t>3. ¿Si debe entrar o salir de un mercado?</a:t>
            </a:r>
            <a:endParaRPr lang="es-EC" dirty="0"/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79ABE030-11F1-4315-B0C5-EF44D86B2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233" y="128962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263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422390C6-3C14-4D00-9ABF-4A33B1CAA32D}"/>
              </a:ext>
            </a:extLst>
          </p:cNvPr>
          <p:cNvSpPr txBox="1">
            <a:spLocks/>
          </p:cNvSpPr>
          <p:nvPr/>
        </p:nvSpPr>
        <p:spPr>
          <a:xfrm>
            <a:off x="-119270" y="74821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4000" dirty="0">
                <a:latin typeface="AGaramond-Regular"/>
              </a:rPr>
              <a:t>¿Cómo producir al costo mínimo?</a:t>
            </a:r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8BE7560E-DE9F-4356-BFA7-4DC61878F3E6}"/>
              </a:ext>
            </a:extLst>
          </p:cNvPr>
          <p:cNvSpPr txBox="1">
            <a:spLocks/>
          </p:cNvSpPr>
          <p:nvPr/>
        </p:nvSpPr>
        <p:spPr>
          <a:xfrm>
            <a:off x="812844" y="3626253"/>
            <a:ext cx="10756669" cy="5133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3200">
                <a:latin typeface="AGaramond-Regular"/>
              </a:rPr>
              <a:t>Lo hace operando con la planta que minimiza su costo medio a largo plazo, es decir, permaneciendo sobre su curva de costo medio a largo plazo. </a:t>
            </a:r>
            <a:endParaRPr lang="es-EC" sz="4400" dirty="0"/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8EAEE637-A5D6-4CF2-A24B-1DE215A6E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6980" y="15546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167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94727ED5-95A3-4335-896A-E3A9FE27866A}"/>
              </a:ext>
            </a:extLst>
          </p:cNvPr>
          <p:cNvSpPr txBox="1">
            <a:spLocks/>
          </p:cNvSpPr>
          <p:nvPr/>
        </p:nvSpPr>
        <p:spPr>
          <a:xfrm>
            <a:off x="0" y="46446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4000" dirty="0">
                <a:latin typeface="AGaramond-Regular"/>
              </a:rPr>
              <a:t>¿Qué cantidad producir?</a:t>
            </a:r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EA4C8E5E-6488-469B-AE9A-AC8C32A7342E}"/>
              </a:ext>
            </a:extLst>
          </p:cNvPr>
          <p:cNvSpPr txBox="1">
            <a:spLocks/>
          </p:cNvSpPr>
          <p:nvPr/>
        </p:nvSpPr>
        <p:spPr>
          <a:xfrm>
            <a:off x="921609" y="2648560"/>
            <a:ext cx="10756669" cy="25217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>
                <a:latin typeface="AGaramond-Regular"/>
              </a:rPr>
              <a:t>Las curvas de costo de una empresa establecen la relación entre producción y sus costos.</a:t>
            </a:r>
          </a:p>
          <a:p>
            <a:pPr algn="just"/>
            <a:r>
              <a:rPr lang="es-MX" sz="2400" dirty="0">
                <a:latin typeface="AGaramond-Regular"/>
              </a:rPr>
              <a:t>Las curvas </a:t>
            </a:r>
            <a:r>
              <a:rPr lang="es-EC" sz="2400" dirty="0">
                <a:latin typeface="AGaramond-Regular"/>
              </a:rPr>
              <a:t>de ingreso (ingreso total e ingreso marginal) describen </a:t>
            </a:r>
            <a:r>
              <a:rPr lang="es-MX" sz="2400" dirty="0">
                <a:latin typeface="AGaramond-Regular"/>
              </a:rPr>
              <a:t>la relación entre su producción y su ingreso. </a:t>
            </a:r>
          </a:p>
          <a:p>
            <a:pPr algn="just"/>
            <a:r>
              <a:rPr lang="es-MX" sz="2400" dirty="0">
                <a:latin typeface="AGaramond-Regular"/>
              </a:rPr>
              <a:t>A partir de las curvas de costo y de ingreso de la empresa, determinamos la producción que maximiza sus </a:t>
            </a:r>
            <a:r>
              <a:rPr lang="es-EC" sz="2400" dirty="0">
                <a:latin typeface="AGaramond-Regular"/>
              </a:rPr>
              <a:t>ganancias económicas.</a:t>
            </a:r>
            <a:endParaRPr lang="es-EC" sz="5400" dirty="0"/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C4245382-72EF-4074-8E07-6290C7EFC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-128288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15770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1782</Words>
  <Application>Microsoft Office PowerPoint</Application>
  <PresentationFormat>Panorámica</PresentationFormat>
  <Paragraphs>147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5" baseType="lpstr">
      <vt:lpstr>AGaramond-Italic</vt:lpstr>
      <vt:lpstr>AGaramond-Regular</vt:lpstr>
      <vt:lpstr>Arial</vt:lpstr>
      <vt:lpstr>Calibri</vt:lpstr>
      <vt:lpstr>Calibri Light</vt:lpstr>
      <vt:lpstr>Futura-Heavy</vt:lpstr>
      <vt:lpstr>MathematicalPi-One</vt:lpstr>
      <vt:lpstr>ZapfDingbats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Nelson Cerda</dc:creator>
  <cp:lastModifiedBy>Nelson Cerda</cp:lastModifiedBy>
  <cp:revision>30</cp:revision>
  <dcterms:created xsi:type="dcterms:W3CDTF">2024-03-10T22:11:15Z</dcterms:created>
  <dcterms:modified xsi:type="dcterms:W3CDTF">2026-05-09T01:54:48Z</dcterms:modified>
</cp:coreProperties>
</file>