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9"/>
  </p:notesMasterIdLst>
  <p:sldIdLst>
    <p:sldId id="266" r:id="rId2"/>
    <p:sldId id="270" r:id="rId3"/>
    <p:sldId id="271" r:id="rId4"/>
    <p:sldId id="328" r:id="rId5"/>
    <p:sldId id="347" r:id="rId6"/>
    <p:sldId id="272" r:id="rId7"/>
    <p:sldId id="339" r:id="rId8"/>
    <p:sldId id="340" r:id="rId9"/>
    <p:sldId id="346" r:id="rId10"/>
    <p:sldId id="348" r:id="rId11"/>
    <p:sldId id="342" r:id="rId12"/>
    <p:sldId id="349" r:id="rId13"/>
    <p:sldId id="261" r:id="rId14"/>
    <p:sldId id="343" r:id="rId15"/>
    <p:sldId id="351" r:id="rId16"/>
    <p:sldId id="355" r:id="rId17"/>
    <p:sldId id="356" r:id="rId18"/>
    <p:sldId id="344" r:id="rId19"/>
    <p:sldId id="264" r:id="rId20"/>
    <p:sldId id="352" r:id="rId21"/>
    <p:sldId id="345" r:id="rId22"/>
    <p:sldId id="353" r:id="rId23"/>
    <p:sldId id="354" r:id="rId24"/>
    <p:sldId id="277" r:id="rId25"/>
    <p:sldId id="330" r:id="rId26"/>
    <p:sldId id="265" r:id="rId27"/>
    <p:sldId id="279" r:id="rId28"/>
  </p:sldIdLst>
  <p:sldSz cx="14630400" cy="8229600"/>
  <p:notesSz cx="8229600" cy="14630400"/>
  <p:embeddedFontLst>
    <p:embeddedFont>
      <p:font typeface="Host Grotesk Medium" panose="020B0604020202020204" charset="0"/>
      <p:regular r:id="rId30"/>
    </p:embeddedFont>
    <p:embeddedFont>
      <p:font typeface="Instrument Sans Medium" panose="020B0604020202020204" charset="0"/>
      <p:regular r:id="rId31"/>
    </p:embeddedFont>
    <p:embeddedFont>
      <p:font typeface="Instrument Sans Semi Bold" panose="020B0604020202020204" charset="0"/>
      <p:regular r:id="rId32"/>
    </p:embeddedFont>
    <p:embeddedFont>
      <p:font typeface="Roboto" panose="02000000000000000000" pitchFamily="2" charset="0"/>
      <p:regular r:id="rId33"/>
      <p:bold r:id="rId34"/>
      <p:italic r:id="rId35"/>
      <p:boldItalic r:id="rId36"/>
    </p:embeddedFont>
  </p:embeddedFontLst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26" autoAdjust="0"/>
    <p:restoredTop sz="94610"/>
  </p:normalViewPr>
  <p:slideViewPr>
    <p:cSldViewPr snapToGrid="0" snapToObjects="1">
      <p:cViewPr varScale="1">
        <p:scale>
          <a:sx n="69" d="100"/>
          <a:sy n="69" d="100"/>
        </p:scale>
        <p:origin x="11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CFFA1D-D887-4535-8FEA-76EF137AEE9C}" type="doc">
      <dgm:prSet loTypeId="urn:microsoft.com/office/officeart/2005/8/layout/default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s-EC"/>
        </a:p>
      </dgm:t>
    </dgm:pt>
    <dgm:pt modelId="{B888DD5E-852A-480C-BDD8-2FBB63BE0B97}">
      <dgm:prSet/>
      <dgm:spPr/>
      <dgm:t>
        <a:bodyPr/>
        <a:lstStyle/>
        <a:p>
          <a:r>
            <a:rPr lang="es-MX"/>
            <a:t>7.1 Selección y ajuste de la destreza para la sesión</a:t>
          </a:r>
          <a:endParaRPr lang="es-EC"/>
        </a:p>
      </dgm:t>
    </dgm:pt>
    <dgm:pt modelId="{BC12AD71-F92F-4152-86DD-5AEB264FC044}" type="parTrans" cxnId="{78569AD6-652C-4D94-95EB-16BE29DCB735}">
      <dgm:prSet/>
      <dgm:spPr/>
      <dgm:t>
        <a:bodyPr/>
        <a:lstStyle/>
        <a:p>
          <a:endParaRPr lang="es-EC"/>
        </a:p>
      </dgm:t>
    </dgm:pt>
    <dgm:pt modelId="{FE2D381B-7CF0-4BDE-AEAF-45A5C7A8C255}" type="sibTrans" cxnId="{78569AD6-652C-4D94-95EB-16BE29DCB735}">
      <dgm:prSet/>
      <dgm:spPr/>
      <dgm:t>
        <a:bodyPr/>
        <a:lstStyle/>
        <a:p>
          <a:endParaRPr lang="es-EC"/>
        </a:p>
      </dgm:t>
    </dgm:pt>
    <dgm:pt modelId="{6BF9A44E-0A71-4CB0-B97E-02323D2BD678}">
      <dgm:prSet/>
      <dgm:spPr/>
      <dgm:t>
        <a:bodyPr/>
        <a:lstStyle/>
        <a:p>
          <a:r>
            <a:rPr lang="es-MX"/>
            <a:t>7.2 Formulación del objetivo de clase</a:t>
          </a:r>
          <a:endParaRPr lang="es-EC"/>
        </a:p>
      </dgm:t>
    </dgm:pt>
    <dgm:pt modelId="{4C318223-DCB3-4874-87FB-BA914D907174}" type="parTrans" cxnId="{CF3C3CC5-FE83-444C-8FF8-431511FD5DC9}">
      <dgm:prSet/>
      <dgm:spPr/>
      <dgm:t>
        <a:bodyPr/>
        <a:lstStyle/>
        <a:p>
          <a:endParaRPr lang="es-EC"/>
        </a:p>
      </dgm:t>
    </dgm:pt>
    <dgm:pt modelId="{63B33E3F-6118-4052-8585-CC41A18E2D56}" type="sibTrans" cxnId="{CF3C3CC5-FE83-444C-8FF8-431511FD5DC9}">
      <dgm:prSet/>
      <dgm:spPr/>
      <dgm:t>
        <a:bodyPr/>
        <a:lstStyle/>
        <a:p>
          <a:endParaRPr lang="es-EC"/>
        </a:p>
      </dgm:t>
    </dgm:pt>
    <dgm:pt modelId="{0B2E1AA9-7DD9-487B-9970-7575C76BAEE8}">
      <dgm:prSet/>
      <dgm:spPr/>
      <dgm:t>
        <a:bodyPr/>
        <a:lstStyle/>
        <a:p>
          <a:r>
            <a:rPr lang="es-MX"/>
            <a:t>7.3 Incorporación de competencias e inserciones curriculares</a:t>
          </a:r>
          <a:endParaRPr lang="es-EC"/>
        </a:p>
      </dgm:t>
    </dgm:pt>
    <dgm:pt modelId="{94731D4B-F23E-43A3-B31C-611EDA425410}" type="parTrans" cxnId="{FBE6350E-3882-4BC8-ACD4-5BA1BD7D3E41}">
      <dgm:prSet/>
      <dgm:spPr/>
      <dgm:t>
        <a:bodyPr/>
        <a:lstStyle/>
        <a:p>
          <a:endParaRPr lang="es-EC"/>
        </a:p>
      </dgm:t>
    </dgm:pt>
    <dgm:pt modelId="{5819E918-2E64-4029-B407-B0A98A6EB0CB}" type="sibTrans" cxnId="{FBE6350E-3882-4BC8-ACD4-5BA1BD7D3E41}">
      <dgm:prSet/>
      <dgm:spPr/>
      <dgm:t>
        <a:bodyPr/>
        <a:lstStyle/>
        <a:p>
          <a:endParaRPr lang="es-EC"/>
        </a:p>
      </dgm:t>
    </dgm:pt>
    <dgm:pt modelId="{22A42541-C126-4627-A600-54C5FC331D06}">
      <dgm:prSet/>
      <dgm:spPr/>
      <dgm:t>
        <a:bodyPr/>
        <a:lstStyle/>
        <a:p>
          <a:r>
            <a:rPr lang="es-MX"/>
            <a:t>7.4 Diseño de la secuencia didáctica</a:t>
          </a:r>
          <a:endParaRPr lang="es-EC"/>
        </a:p>
      </dgm:t>
    </dgm:pt>
    <dgm:pt modelId="{78E29DE3-21AB-4D0E-8848-7F088DF7DBE6}" type="parTrans" cxnId="{973C256F-EA01-4476-A883-EBFD8D698A28}">
      <dgm:prSet/>
      <dgm:spPr/>
      <dgm:t>
        <a:bodyPr/>
        <a:lstStyle/>
        <a:p>
          <a:endParaRPr lang="es-EC"/>
        </a:p>
      </dgm:t>
    </dgm:pt>
    <dgm:pt modelId="{517CD2F7-CC04-4A00-83A9-863C13E34465}" type="sibTrans" cxnId="{973C256F-EA01-4476-A883-EBFD8D698A28}">
      <dgm:prSet/>
      <dgm:spPr/>
      <dgm:t>
        <a:bodyPr/>
        <a:lstStyle/>
        <a:p>
          <a:endParaRPr lang="es-EC"/>
        </a:p>
      </dgm:t>
    </dgm:pt>
    <dgm:pt modelId="{DE430E63-7695-4860-9EBF-B06A12CCE8D9}">
      <dgm:prSet/>
      <dgm:spPr/>
      <dgm:t>
        <a:bodyPr/>
        <a:lstStyle/>
        <a:p>
          <a:r>
            <a:rPr lang="es-EC"/>
            <a:t>7.5 Diseño preliminar de estrategias metodológicas</a:t>
          </a:r>
        </a:p>
      </dgm:t>
    </dgm:pt>
    <dgm:pt modelId="{6CF4F7E1-2518-4D65-B650-4FDD13B5075E}" type="parTrans" cxnId="{E455B7A1-A31B-4A00-8EBF-53E221EBF3C6}">
      <dgm:prSet/>
      <dgm:spPr/>
      <dgm:t>
        <a:bodyPr/>
        <a:lstStyle/>
        <a:p>
          <a:endParaRPr lang="es-EC"/>
        </a:p>
      </dgm:t>
    </dgm:pt>
    <dgm:pt modelId="{CA5F1696-823B-434C-ABA9-B909FDEB0F82}" type="sibTrans" cxnId="{E455B7A1-A31B-4A00-8EBF-53E221EBF3C6}">
      <dgm:prSet/>
      <dgm:spPr/>
      <dgm:t>
        <a:bodyPr/>
        <a:lstStyle/>
        <a:p>
          <a:endParaRPr lang="es-EC"/>
        </a:p>
      </dgm:t>
    </dgm:pt>
    <dgm:pt modelId="{D17B4F7B-33AC-4DE1-A6B0-9FD5A5FF4212}" type="pres">
      <dgm:prSet presAssocID="{D0CFFA1D-D887-4535-8FEA-76EF137AEE9C}" presName="diagram" presStyleCnt="0">
        <dgm:presLayoutVars>
          <dgm:dir/>
          <dgm:resizeHandles val="exact"/>
        </dgm:presLayoutVars>
      </dgm:prSet>
      <dgm:spPr/>
    </dgm:pt>
    <dgm:pt modelId="{5DBEA4A1-FB50-443E-8481-AAA10EF90D30}" type="pres">
      <dgm:prSet presAssocID="{B888DD5E-852A-480C-BDD8-2FBB63BE0B97}" presName="node" presStyleLbl="node1" presStyleIdx="0" presStyleCnt="5">
        <dgm:presLayoutVars>
          <dgm:bulletEnabled val="1"/>
        </dgm:presLayoutVars>
      </dgm:prSet>
      <dgm:spPr/>
    </dgm:pt>
    <dgm:pt modelId="{2536999C-B8F3-4E94-BAF9-266AACE0EE64}" type="pres">
      <dgm:prSet presAssocID="{FE2D381B-7CF0-4BDE-AEAF-45A5C7A8C255}" presName="sibTrans" presStyleCnt="0"/>
      <dgm:spPr/>
    </dgm:pt>
    <dgm:pt modelId="{A89DE97F-6830-4576-882C-676D89C160C4}" type="pres">
      <dgm:prSet presAssocID="{6BF9A44E-0A71-4CB0-B97E-02323D2BD678}" presName="node" presStyleLbl="node1" presStyleIdx="1" presStyleCnt="5">
        <dgm:presLayoutVars>
          <dgm:bulletEnabled val="1"/>
        </dgm:presLayoutVars>
      </dgm:prSet>
      <dgm:spPr/>
    </dgm:pt>
    <dgm:pt modelId="{829AB0A5-A5CC-430E-8DE2-2C3DB7ADC2BA}" type="pres">
      <dgm:prSet presAssocID="{63B33E3F-6118-4052-8585-CC41A18E2D56}" presName="sibTrans" presStyleCnt="0"/>
      <dgm:spPr/>
    </dgm:pt>
    <dgm:pt modelId="{EFAD25CC-F2DA-4903-B9C3-E7D789C63D1E}" type="pres">
      <dgm:prSet presAssocID="{0B2E1AA9-7DD9-487B-9970-7575C76BAEE8}" presName="node" presStyleLbl="node1" presStyleIdx="2" presStyleCnt="5">
        <dgm:presLayoutVars>
          <dgm:bulletEnabled val="1"/>
        </dgm:presLayoutVars>
      </dgm:prSet>
      <dgm:spPr/>
    </dgm:pt>
    <dgm:pt modelId="{20ECA530-C84C-4CBF-A4DB-94465D9B77F2}" type="pres">
      <dgm:prSet presAssocID="{5819E918-2E64-4029-B407-B0A98A6EB0CB}" presName="sibTrans" presStyleCnt="0"/>
      <dgm:spPr/>
    </dgm:pt>
    <dgm:pt modelId="{9E7CCA44-8882-4EE0-9202-509242B14BD2}" type="pres">
      <dgm:prSet presAssocID="{22A42541-C126-4627-A600-54C5FC331D06}" presName="node" presStyleLbl="node1" presStyleIdx="3" presStyleCnt="5">
        <dgm:presLayoutVars>
          <dgm:bulletEnabled val="1"/>
        </dgm:presLayoutVars>
      </dgm:prSet>
      <dgm:spPr/>
    </dgm:pt>
    <dgm:pt modelId="{E1A1502D-A0CE-4D8F-9489-7912A85F4B16}" type="pres">
      <dgm:prSet presAssocID="{517CD2F7-CC04-4A00-83A9-863C13E34465}" presName="sibTrans" presStyleCnt="0"/>
      <dgm:spPr/>
    </dgm:pt>
    <dgm:pt modelId="{312978D3-0DE9-45C5-AA5B-D02A2FE93357}" type="pres">
      <dgm:prSet presAssocID="{DE430E63-7695-4860-9EBF-B06A12CCE8D9}" presName="node" presStyleLbl="node1" presStyleIdx="4" presStyleCnt="5">
        <dgm:presLayoutVars>
          <dgm:bulletEnabled val="1"/>
        </dgm:presLayoutVars>
      </dgm:prSet>
      <dgm:spPr/>
    </dgm:pt>
  </dgm:ptLst>
  <dgm:cxnLst>
    <dgm:cxn modelId="{FBE6350E-3882-4BC8-ACD4-5BA1BD7D3E41}" srcId="{D0CFFA1D-D887-4535-8FEA-76EF137AEE9C}" destId="{0B2E1AA9-7DD9-487B-9970-7575C76BAEE8}" srcOrd="2" destOrd="0" parTransId="{94731D4B-F23E-43A3-B31C-611EDA425410}" sibTransId="{5819E918-2E64-4029-B407-B0A98A6EB0CB}"/>
    <dgm:cxn modelId="{73BF6C3A-BD08-4CFA-8427-8C55B942913F}" type="presOf" srcId="{D0CFFA1D-D887-4535-8FEA-76EF137AEE9C}" destId="{D17B4F7B-33AC-4DE1-A6B0-9FD5A5FF4212}" srcOrd="0" destOrd="0" presId="urn:microsoft.com/office/officeart/2005/8/layout/default"/>
    <dgm:cxn modelId="{973C256F-EA01-4476-A883-EBFD8D698A28}" srcId="{D0CFFA1D-D887-4535-8FEA-76EF137AEE9C}" destId="{22A42541-C126-4627-A600-54C5FC331D06}" srcOrd="3" destOrd="0" parTransId="{78E29DE3-21AB-4D0E-8848-7F088DF7DBE6}" sibTransId="{517CD2F7-CC04-4A00-83A9-863C13E34465}"/>
    <dgm:cxn modelId="{4D87D277-BB45-45EA-BA0A-6A7ED08C0745}" type="presOf" srcId="{6BF9A44E-0A71-4CB0-B97E-02323D2BD678}" destId="{A89DE97F-6830-4576-882C-676D89C160C4}" srcOrd="0" destOrd="0" presId="urn:microsoft.com/office/officeart/2005/8/layout/default"/>
    <dgm:cxn modelId="{F574437A-9295-4707-8CE7-261AF05CE0F7}" type="presOf" srcId="{B888DD5E-852A-480C-BDD8-2FBB63BE0B97}" destId="{5DBEA4A1-FB50-443E-8481-AAA10EF90D30}" srcOrd="0" destOrd="0" presId="urn:microsoft.com/office/officeart/2005/8/layout/default"/>
    <dgm:cxn modelId="{6DBAADA0-4876-4462-B0DF-8965FBA11313}" type="presOf" srcId="{0B2E1AA9-7DD9-487B-9970-7575C76BAEE8}" destId="{EFAD25CC-F2DA-4903-B9C3-E7D789C63D1E}" srcOrd="0" destOrd="0" presId="urn:microsoft.com/office/officeart/2005/8/layout/default"/>
    <dgm:cxn modelId="{E455B7A1-A31B-4A00-8EBF-53E221EBF3C6}" srcId="{D0CFFA1D-D887-4535-8FEA-76EF137AEE9C}" destId="{DE430E63-7695-4860-9EBF-B06A12CCE8D9}" srcOrd="4" destOrd="0" parTransId="{6CF4F7E1-2518-4D65-B650-4FDD13B5075E}" sibTransId="{CA5F1696-823B-434C-ABA9-B909FDEB0F82}"/>
    <dgm:cxn modelId="{EB7EF7A9-9520-4215-97BC-EC289F76A258}" type="presOf" srcId="{22A42541-C126-4627-A600-54C5FC331D06}" destId="{9E7CCA44-8882-4EE0-9202-509242B14BD2}" srcOrd="0" destOrd="0" presId="urn:microsoft.com/office/officeart/2005/8/layout/default"/>
    <dgm:cxn modelId="{5AEAC1B3-164B-4440-95C8-E52F31D572FA}" type="presOf" srcId="{DE430E63-7695-4860-9EBF-B06A12CCE8D9}" destId="{312978D3-0DE9-45C5-AA5B-D02A2FE93357}" srcOrd="0" destOrd="0" presId="urn:microsoft.com/office/officeart/2005/8/layout/default"/>
    <dgm:cxn modelId="{CF3C3CC5-FE83-444C-8FF8-431511FD5DC9}" srcId="{D0CFFA1D-D887-4535-8FEA-76EF137AEE9C}" destId="{6BF9A44E-0A71-4CB0-B97E-02323D2BD678}" srcOrd="1" destOrd="0" parTransId="{4C318223-DCB3-4874-87FB-BA914D907174}" sibTransId="{63B33E3F-6118-4052-8585-CC41A18E2D56}"/>
    <dgm:cxn modelId="{78569AD6-652C-4D94-95EB-16BE29DCB735}" srcId="{D0CFFA1D-D887-4535-8FEA-76EF137AEE9C}" destId="{B888DD5E-852A-480C-BDD8-2FBB63BE0B97}" srcOrd="0" destOrd="0" parTransId="{BC12AD71-F92F-4152-86DD-5AEB264FC044}" sibTransId="{FE2D381B-7CF0-4BDE-AEAF-45A5C7A8C255}"/>
    <dgm:cxn modelId="{29A62658-1A04-4BD4-BE3E-D532126D1518}" type="presParOf" srcId="{D17B4F7B-33AC-4DE1-A6B0-9FD5A5FF4212}" destId="{5DBEA4A1-FB50-443E-8481-AAA10EF90D30}" srcOrd="0" destOrd="0" presId="urn:microsoft.com/office/officeart/2005/8/layout/default"/>
    <dgm:cxn modelId="{AE5CB53E-2F27-4900-AB97-5082E8542CC5}" type="presParOf" srcId="{D17B4F7B-33AC-4DE1-A6B0-9FD5A5FF4212}" destId="{2536999C-B8F3-4E94-BAF9-266AACE0EE64}" srcOrd="1" destOrd="0" presId="urn:microsoft.com/office/officeart/2005/8/layout/default"/>
    <dgm:cxn modelId="{58B3D9D1-1479-4487-8F6E-786A58EFFEDA}" type="presParOf" srcId="{D17B4F7B-33AC-4DE1-A6B0-9FD5A5FF4212}" destId="{A89DE97F-6830-4576-882C-676D89C160C4}" srcOrd="2" destOrd="0" presId="urn:microsoft.com/office/officeart/2005/8/layout/default"/>
    <dgm:cxn modelId="{82922BD1-633A-453D-94F3-58646064070B}" type="presParOf" srcId="{D17B4F7B-33AC-4DE1-A6B0-9FD5A5FF4212}" destId="{829AB0A5-A5CC-430E-8DE2-2C3DB7ADC2BA}" srcOrd="3" destOrd="0" presId="urn:microsoft.com/office/officeart/2005/8/layout/default"/>
    <dgm:cxn modelId="{08EDD968-8082-46FB-BF36-24F572A3B7D6}" type="presParOf" srcId="{D17B4F7B-33AC-4DE1-A6B0-9FD5A5FF4212}" destId="{EFAD25CC-F2DA-4903-B9C3-E7D789C63D1E}" srcOrd="4" destOrd="0" presId="urn:microsoft.com/office/officeart/2005/8/layout/default"/>
    <dgm:cxn modelId="{B4F62542-709D-41EF-A3E2-6806F6E13A8B}" type="presParOf" srcId="{D17B4F7B-33AC-4DE1-A6B0-9FD5A5FF4212}" destId="{20ECA530-C84C-4CBF-A4DB-94465D9B77F2}" srcOrd="5" destOrd="0" presId="urn:microsoft.com/office/officeart/2005/8/layout/default"/>
    <dgm:cxn modelId="{C3429AED-A43B-430A-A32E-FF690F00CC92}" type="presParOf" srcId="{D17B4F7B-33AC-4DE1-A6B0-9FD5A5FF4212}" destId="{9E7CCA44-8882-4EE0-9202-509242B14BD2}" srcOrd="6" destOrd="0" presId="urn:microsoft.com/office/officeart/2005/8/layout/default"/>
    <dgm:cxn modelId="{EC2B5DBD-721B-4019-AFC8-71847C099683}" type="presParOf" srcId="{D17B4F7B-33AC-4DE1-A6B0-9FD5A5FF4212}" destId="{E1A1502D-A0CE-4D8F-9489-7912A85F4B16}" srcOrd="7" destOrd="0" presId="urn:microsoft.com/office/officeart/2005/8/layout/default"/>
    <dgm:cxn modelId="{E0695BB1-EEDD-4D43-B76C-4FB72A566C77}" type="presParOf" srcId="{D17B4F7B-33AC-4DE1-A6B0-9FD5A5FF4212}" destId="{312978D3-0DE9-45C5-AA5B-D02A2FE93357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BEA4A1-FB50-443E-8481-AAA10EF90D30}">
      <dsp:nvSpPr>
        <dsp:cNvPr id="0" name=""/>
        <dsp:cNvSpPr/>
      </dsp:nvSpPr>
      <dsp:spPr>
        <a:xfrm>
          <a:off x="4536" y="347843"/>
          <a:ext cx="2456406" cy="1473843"/>
        </a:xfrm>
        <a:prstGeom prst="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300" kern="1200"/>
            <a:t>7.1 Selección y ajuste de la destreza para la sesión</a:t>
          </a:r>
          <a:endParaRPr lang="es-EC" sz="2300" kern="1200"/>
        </a:p>
      </dsp:txBody>
      <dsp:txXfrm>
        <a:off x="4536" y="347843"/>
        <a:ext cx="2456406" cy="1473843"/>
      </dsp:txXfrm>
    </dsp:sp>
    <dsp:sp modelId="{A89DE97F-6830-4576-882C-676D89C160C4}">
      <dsp:nvSpPr>
        <dsp:cNvPr id="0" name=""/>
        <dsp:cNvSpPr/>
      </dsp:nvSpPr>
      <dsp:spPr>
        <a:xfrm>
          <a:off x="2706584" y="347843"/>
          <a:ext cx="2456406" cy="1473843"/>
        </a:xfrm>
        <a:prstGeom prst="rect">
          <a:avLst/>
        </a:prstGeom>
        <a:solidFill>
          <a:schemeClr val="accent1">
            <a:shade val="50000"/>
            <a:hueOff val="160997"/>
            <a:satOff val="-3921"/>
            <a:lumOff val="1715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300" kern="1200"/>
            <a:t>7.2 Formulación del objetivo de clase</a:t>
          </a:r>
          <a:endParaRPr lang="es-EC" sz="2300" kern="1200"/>
        </a:p>
      </dsp:txBody>
      <dsp:txXfrm>
        <a:off x="2706584" y="347843"/>
        <a:ext cx="2456406" cy="1473843"/>
      </dsp:txXfrm>
    </dsp:sp>
    <dsp:sp modelId="{EFAD25CC-F2DA-4903-B9C3-E7D789C63D1E}">
      <dsp:nvSpPr>
        <dsp:cNvPr id="0" name=""/>
        <dsp:cNvSpPr/>
      </dsp:nvSpPr>
      <dsp:spPr>
        <a:xfrm>
          <a:off x="5408631" y="347843"/>
          <a:ext cx="2456406" cy="1473843"/>
        </a:xfrm>
        <a:prstGeom prst="rect">
          <a:avLst/>
        </a:prstGeom>
        <a:solidFill>
          <a:schemeClr val="accent1">
            <a:shade val="50000"/>
            <a:hueOff val="321995"/>
            <a:satOff val="-7842"/>
            <a:lumOff val="3431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300" kern="1200"/>
            <a:t>7.3 Incorporación de competencias e inserciones curriculares</a:t>
          </a:r>
          <a:endParaRPr lang="es-EC" sz="2300" kern="1200"/>
        </a:p>
      </dsp:txBody>
      <dsp:txXfrm>
        <a:off x="5408631" y="347843"/>
        <a:ext cx="2456406" cy="1473843"/>
      </dsp:txXfrm>
    </dsp:sp>
    <dsp:sp modelId="{9E7CCA44-8882-4EE0-9202-509242B14BD2}">
      <dsp:nvSpPr>
        <dsp:cNvPr id="0" name=""/>
        <dsp:cNvSpPr/>
      </dsp:nvSpPr>
      <dsp:spPr>
        <a:xfrm>
          <a:off x="8110678" y="347843"/>
          <a:ext cx="2456406" cy="1473843"/>
        </a:xfrm>
        <a:prstGeom prst="rect">
          <a:avLst/>
        </a:prstGeom>
        <a:solidFill>
          <a:schemeClr val="accent1">
            <a:shade val="50000"/>
            <a:hueOff val="321995"/>
            <a:satOff val="-7842"/>
            <a:lumOff val="3431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300" kern="1200"/>
            <a:t>7.4 Diseño de la secuencia didáctica</a:t>
          </a:r>
          <a:endParaRPr lang="es-EC" sz="2300" kern="1200"/>
        </a:p>
      </dsp:txBody>
      <dsp:txXfrm>
        <a:off x="8110678" y="347843"/>
        <a:ext cx="2456406" cy="1473843"/>
      </dsp:txXfrm>
    </dsp:sp>
    <dsp:sp modelId="{312978D3-0DE9-45C5-AA5B-D02A2FE93357}">
      <dsp:nvSpPr>
        <dsp:cNvPr id="0" name=""/>
        <dsp:cNvSpPr/>
      </dsp:nvSpPr>
      <dsp:spPr>
        <a:xfrm>
          <a:off x="10812725" y="347843"/>
          <a:ext cx="2456406" cy="1473843"/>
        </a:xfrm>
        <a:prstGeom prst="rect">
          <a:avLst/>
        </a:prstGeom>
        <a:solidFill>
          <a:schemeClr val="accent1">
            <a:shade val="50000"/>
            <a:hueOff val="160997"/>
            <a:satOff val="-3921"/>
            <a:lumOff val="1715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300" kern="1200"/>
            <a:t>7.5 Diseño preliminar de estrategias metodológicas</a:t>
          </a:r>
        </a:p>
      </dsp:txBody>
      <dsp:txXfrm>
        <a:off x="10812725" y="347843"/>
        <a:ext cx="2456406" cy="14738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556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4964E2-2FC3-8468-E091-8397C051E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E1DCCA-A3BA-9171-6754-0DCCC39B8D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4412D8-852E-9EE2-8BAD-706474CCED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466A7C-D1A9-C316-9378-1E9B7018C5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3254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B1D4B9-9672-DFA1-1A60-334FD6D4A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E54C1F-5DD8-7AE5-7DC7-F432EE1480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1676DA-A451-EFA7-0CAF-BBEDC37051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FD5D1-58E8-7FB8-82EA-99CBD84EED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4702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D0A08B-F45B-B41C-AC7A-33440E5AB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25D904-1644-BD4D-9F83-AFE0B6D7E9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CF87A1-93CF-7008-9E4B-8BFF14268A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2B972D-3792-3354-4D33-C081E0D15B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3985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519B2B-0841-8D52-EC14-F98039125A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793C9E-0C90-9D93-7827-C2718F0EAD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CDD953-0C74-5DFA-5402-6C47777279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F7D387-89D0-3DD5-EB67-0BCDCA1F4A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9240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D9757-BCB7-4797-7AF4-C3E1DE3AC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D8789A-2D02-F5BC-4CB7-63E9ED08DA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0D57E6-1FEA-133C-584B-F81E5EFD2A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87E2FA-3A90-C4A3-074A-7980FF9EC6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2176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50667-DD06-45AE-852B-7D8A37CE3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81114B-399F-C532-D971-64CFEB94D1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989CAC-C6CF-2DF7-448E-D696D6E377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C943F-904B-121E-1E40-3116D4F647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7996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BF064-8665-096F-4EF5-43012C0EC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948F08-FFEE-5306-62DC-3E046F68FF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52F2DB-7E1C-2A55-AF07-EC393AC71B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5C02F-EFB6-B0FD-FC8B-01FD4B2C099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7965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DBE583-584A-67DD-466B-5D8BFFC560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B69546-C3F9-814C-25CE-6C5456F1CA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4CBA33-17C5-27B7-BA01-82F69F81AC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6BCE16-45C4-CD74-0E3F-1590CDBB5E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213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FC7598-FDDC-76D6-C8BC-5F94594BD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16DEB3-561A-5E0A-B3A9-764A980C56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54990D-2EC9-22FE-D58E-B5BFC28EBC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60C0C3-B50D-687A-EAD6-FD272E32F7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648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  <p:txBody>
          <a:bodyPr/>
          <a:lstStyle/>
          <a:p>
            <a:endParaRPr lang="es-EC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4.svg"/><Relationship Id="rId5" Type="http://schemas.openxmlformats.org/officeDocument/2006/relationships/image" Target="../media/image23.svg"/><Relationship Id="rId4" Type="http://schemas.openxmlformats.org/officeDocument/2006/relationships/image" Target="../media/image22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v.mx/rmipe/files/2016/08/ensenanza-situada-vinculo-entre-la-escuela-y-la-vida.pdf" TargetMode="External"/><Relationship Id="rId2" Type="http://schemas.openxmlformats.org/officeDocument/2006/relationships/hyperlink" Target="https://barajasvictor.wordpress.com/wp-content/uploads/2014/05/libro-j-biggs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ducacion.gob.ec/curriculo-priorizado" TargetMode="External"/><Relationship Id="rId4" Type="http://schemas.openxmlformats.org/officeDocument/2006/relationships/hyperlink" Target="https://educacion.gob.ec/wp-content/uploads/downloads/2016/03/Curriculo1.pd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280190" y="3286767"/>
            <a:ext cx="7556421" cy="1860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850"/>
              </a:lnSpc>
            </a:pPr>
            <a:r>
              <a:rPr lang="es-MX" sz="5400" b="1" dirty="0"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7. Diseño operativo del plan de clase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EB71554-2EF9-5057-FF11-71F2D8D6DD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4FB8E-4111-BEFA-DE3B-7C5C669105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4970E5AA-D81F-A20C-8475-1FAB366BD5CF}"/>
              </a:ext>
            </a:extLst>
          </p:cNvPr>
          <p:cNvSpPr/>
          <p:nvPr/>
        </p:nvSpPr>
        <p:spPr>
          <a:xfrm>
            <a:off x="907614" y="989550"/>
            <a:ext cx="4591764" cy="16009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s-MX" sz="44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7.2 Formulación del objetivo </a:t>
            </a:r>
          </a:p>
          <a:p>
            <a:r>
              <a:rPr lang="es-MX" sz="44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de clase</a:t>
            </a: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8053FA76-4F93-8CE0-51AF-F9B14AEDF9FE}"/>
              </a:ext>
            </a:extLst>
          </p:cNvPr>
          <p:cNvSpPr/>
          <p:nvPr/>
        </p:nvSpPr>
        <p:spPr>
          <a:xfrm>
            <a:off x="1817649" y="3244765"/>
            <a:ext cx="3268820" cy="24594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s-MX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El </a:t>
            </a:r>
            <a:r>
              <a:rPr lang="es-MX" sz="2000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objetivo de la clase </a:t>
            </a:r>
            <a:r>
              <a:rPr lang="es-MX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concreta la destreza en un logro observable, medible y evaluable para la sesión, articulando el objetivo del área con la capacidad específica a desarrollar.</a:t>
            </a:r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B323E605-9557-2A8F-DC8B-71A1BD934B29}"/>
              </a:ext>
            </a:extLst>
          </p:cNvPr>
          <p:cNvSpPr/>
          <p:nvPr/>
        </p:nvSpPr>
        <p:spPr>
          <a:xfrm>
            <a:off x="3402449" y="8426768"/>
            <a:ext cx="3884414" cy="740450"/>
          </a:xfrm>
          <a:prstGeom prst="roundRect">
            <a:avLst>
              <a:gd name="adj" fmla="val 9879"/>
            </a:avLst>
          </a:prstGeom>
          <a:solidFill>
            <a:srgbClr val="FFFFFF"/>
          </a:solidFill>
          <a:ln w="1524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1A442B08-E5DF-0318-2EBA-45C2378211A5}"/>
              </a:ext>
            </a:extLst>
          </p:cNvPr>
          <p:cNvSpPr/>
          <p:nvPr/>
        </p:nvSpPr>
        <p:spPr>
          <a:xfrm>
            <a:off x="3387209" y="8426768"/>
            <a:ext cx="60960" cy="740450"/>
          </a:xfrm>
          <a:prstGeom prst="roundRect">
            <a:avLst>
              <a:gd name="adj" fmla="val 167442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1A76DE47-7EC2-3977-1034-81C03D251C6C}"/>
              </a:ext>
            </a:extLst>
          </p:cNvPr>
          <p:cNvSpPr/>
          <p:nvPr/>
        </p:nvSpPr>
        <p:spPr>
          <a:xfrm>
            <a:off x="3576757" y="8555355"/>
            <a:ext cx="1509712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¿Qué implica el ajuste?</a:t>
            </a:r>
            <a:endParaRPr lang="en-US" sz="1100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6EEBCE27-4BF9-BBC9-BBFF-E9D79E97D60D}"/>
              </a:ext>
            </a:extLst>
          </p:cNvPr>
          <p:cNvSpPr/>
          <p:nvPr/>
        </p:nvSpPr>
        <p:spPr>
          <a:xfrm>
            <a:off x="3576757" y="8766453"/>
            <a:ext cx="3581519" cy="136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Delimitar el alcance sin reducir la destreza a una simple actividad.</a:t>
            </a:r>
            <a:endParaRPr lang="en-US" sz="850" dirty="0"/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5569F880-8BB9-7F0C-CF4D-CC346E4A0CA7}"/>
              </a:ext>
            </a:extLst>
          </p:cNvPr>
          <p:cNvSpPr/>
          <p:nvPr/>
        </p:nvSpPr>
        <p:spPr>
          <a:xfrm>
            <a:off x="7343537" y="8426768"/>
            <a:ext cx="3884414" cy="740450"/>
          </a:xfrm>
          <a:prstGeom prst="roundRect">
            <a:avLst>
              <a:gd name="adj" fmla="val 9879"/>
            </a:avLst>
          </a:prstGeom>
          <a:solidFill>
            <a:srgbClr val="FFFFFF"/>
          </a:solidFill>
          <a:ln w="1524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3C7F5793-6B51-7B27-98C0-07868247AF4A}"/>
              </a:ext>
            </a:extLst>
          </p:cNvPr>
          <p:cNvSpPr/>
          <p:nvPr/>
        </p:nvSpPr>
        <p:spPr>
          <a:xfrm>
            <a:off x="7328297" y="8426768"/>
            <a:ext cx="60960" cy="740450"/>
          </a:xfrm>
          <a:prstGeom prst="roundRect">
            <a:avLst>
              <a:gd name="adj" fmla="val 167442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971BA4AB-E0DC-D1CD-875F-33F166DB1B11}"/>
              </a:ext>
            </a:extLst>
          </p:cNvPr>
          <p:cNvSpPr/>
          <p:nvPr/>
        </p:nvSpPr>
        <p:spPr>
          <a:xfrm>
            <a:off x="7517844" y="8555355"/>
            <a:ext cx="1417558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¿Qué se mantiene?</a:t>
            </a:r>
            <a:endParaRPr lang="en-US" sz="1100" dirty="0"/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5DD002AF-E255-8D51-1B6A-3AE591051901}"/>
              </a:ext>
            </a:extLst>
          </p:cNvPr>
          <p:cNvSpPr/>
          <p:nvPr/>
        </p:nvSpPr>
        <p:spPr>
          <a:xfrm>
            <a:off x="7517844" y="8766453"/>
            <a:ext cx="3581519" cy="2721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La esencia de la capacidad a desarrollar, garantizando viabilidad pedagógica.</a:t>
            </a:r>
            <a:endParaRPr lang="en-US" sz="850" dirty="0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E4DE2281-F595-222C-ABA7-2BD9DC949957}"/>
              </a:ext>
            </a:extLst>
          </p:cNvPr>
          <p:cNvSpPr/>
          <p:nvPr/>
        </p:nvSpPr>
        <p:spPr>
          <a:xfrm>
            <a:off x="5776332" y="4014439"/>
            <a:ext cx="1381944" cy="5910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pic>
        <p:nvPicPr>
          <p:cNvPr id="1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3543" y="256479"/>
            <a:ext cx="5306857" cy="7960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516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079949" y="694622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000" b="1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Ejemplo: Construcción del objetivo de clase</a:t>
            </a:r>
            <a:endParaRPr lang="en-US" sz="4000" b="1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870735" y="4353075"/>
            <a:ext cx="5560258" cy="152441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679329" y="3219285"/>
            <a:ext cx="2054787" cy="4089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Objetivo del Área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8679329" y="3686359"/>
            <a:ext cx="2054787" cy="1635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250"/>
              </a:lnSpc>
              <a:buNone/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OG.ECA.1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3"/>
          <p:cNvSpPr/>
          <p:nvPr/>
        </p:nvSpPr>
        <p:spPr>
          <a:xfrm>
            <a:off x="10453106" y="4355237"/>
            <a:ext cx="2628725" cy="4089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2000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Destreza del Currículo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10453106" y="4822311"/>
            <a:ext cx="2628725" cy="163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250"/>
              </a:lnSpc>
              <a:buNone/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ECA.2.1.1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8529660" y="5427544"/>
            <a:ext cx="2054787" cy="4089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2000" dirty="0" err="1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Destreza</a:t>
            </a:r>
            <a:r>
              <a:rPr lang="en-US" sz="2000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ajustada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7783552" y="5772604"/>
            <a:ext cx="2800896" cy="4089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Experimentar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…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10453106" y="6605262"/>
            <a:ext cx="2318964" cy="4089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2000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Objetivo de Clase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10453106" y="6950322"/>
            <a:ext cx="2950660" cy="2341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Aplicar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el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uso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del color…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DA6407E-3DE8-9AE9-6D0F-D276F7585F4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23"/>
          <a:stretch>
            <a:fillRect/>
          </a:stretch>
        </p:blipFill>
        <p:spPr bwMode="auto">
          <a:xfrm>
            <a:off x="-1" y="1032"/>
            <a:ext cx="7632157" cy="82285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E3044-D58D-FC84-3345-ABC0E8771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1196F0FA-3C2B-FD66-B5C6-5BAA9154E240}"/>
              </a:ext>
            </a:extLst>
          </p:cNvPr>
          <p:cNvSpPr/>
          <p:nvPr/>
        </p:nvSpPr>
        <p:spPr>
          <a:xfrm>
            <a:off x="793790" y="970942"/>
            <a:ext cx="1097494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Actividad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 2: </a:t>
            </a:r>
            <a:r>
              <a:rPr lang="es-MX" sz="4000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Formula tu objetivo de clase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5B8E7185-C690-135D-BE75-37BC7151E313}"/>
              </a:ext>
            </a:extLst>
          </p:cNvPr>
          <p:cNvSpPr/>
          <p:nvPr/>
        </p:nvSpPr>
        <p:spPr>
          <a:xfrm>
            <a:off x="793789" y="2480920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8A6A0341-1325-9941-8DAC-F5C183B24B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89" y="2835965"/>
            <a:ext cx="4196358" cy="3048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99307B67-E4CD-1E0B-5E4B-78769DD6066C}"/>
              </a:ext>
            </a:extLst>
          </p:cNvPr>
          <p:cNvSpPr/>
          <p:nvPr/>
        </p:nvSpPr>
        <p:spPr>
          <a:xfrm>
            <a:off x="793789" y="3010272"/>
            <a:ext cx="4196358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Responde</a:t>
            </a:r>
            <a:endParaRPr lang="en-US" b="1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B0335C96-9000-30EB-3E8E-6EEEF3F4E761}"/>
              </a:ext>
            </a:extLst>
          </p:cNvPr>
          <p:cNvSpPr/>
          <p:nvPr/>
        </p:nvSpPr>
        <p:spPr>
          <a:xfrm>
            <a:off x="5242040" y="2477051"/>
            <a:ext cx="236362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2</a:t>
            </a:r>
            <a:endParaRPr lang="en-US" sz="175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494288B1-3004-D2CF-B50F-7FC2708D5D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2040" y="2851205"/>
            <a:ext cx="4373013" cy="30480"/>
          </a:xfrm>
          <a:prstGeom prst="rect">
            <a:avLst/>
          </a:prstGeom>
        </p:spPr>
      </p:pic>
      <p:sp>
        <p:nvSpPr>
          <p:cNvPr id="9" name="Text 5">
            <a:extLst>
              <a:ext uri="{FF2B5EF4-FFF2-40B4-BE49-F238E27FC236}">
                <a16:creationId xmlns:a16="http://schemas.microsoft.com/office/drawing/2014/main" id="{C3780EFC-37C2-F4EB-D476-8B953F5CEA3C}"/>
              </a:ext>
            </a:extLst>
          </p:cNvPr>
          <p:cNvSpPr/>
          <p:nvPr/>
        </p:nvSpPr>
        <p:spPr>
          <a:xfrm>
            <a:off x="5242040" y="3006403"/>
            <a:ext cx="295459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Formula</a:t>
            </a:r>
            <a:endParaRPr lang="en-US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ECF31D7D-1938-DD63-600F-4A89B263FAC5}"/>
              </a:ext>
            </a:extLst>
          </p:cNvPr>
          <p:cNvSpPr/>
          <p:nvPr/>
        </p:nvSpPr>
        <p:spPr>
          <a:xfrm>
            <a:off x="5242039" y="3496822"/>
            <a:ext cx="3849053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50"/>
              </a:lnSpc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Redacta un objetivo que incluya:</a:t>
            </a:r>
          </a:p>
          <a:p>
            <a:pPr marL="342900" indent="-34290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Un verbo observable (ej.: aplicar, identificar, representar)</a:t>
            </a:r>
          </a:p>
          <a:p>
            <a:pPr marL="342900" indent="-34290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El contenido</a:t>
            </a:r>
          </a:p>
          <a:p>
            <a:pPr marL="342900" indent="-34290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La condición o producto</a:t>
            </a:r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6057FEAA-3C33-F7E8-25D4-8008D208DDB8}"/>
              </a:ext>
            </a:extLst>
          </p:cNvPr>
          <p:cNvSpPr/>
          <p:nvPr/>
        </p:nvSpPr>
        <p:spPr>
          <a:xfrm>
            <a:off x="9866946" y="2480920"/>
            <a:ext cx="208042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3</a:t>
            </a: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 2" descr="preencoded.png">
            <a:extLst>
              <a:ext uri="{FF2B5EF4-FFF2-40B4-BE49-F238E27FC236}">
                <a16:creationId xmlns:a16="http://schemas.microsoft.com/office/drawing/2014/main" id="{E8DAA2C7-F1F1-6502-C891-1ABD9A9F8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6946" y="2835965"/>
            <a:ext cx="3849053" cy="3048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E8AD31BB-5A9C-F13A-C732-C4BC5BC33F99}"/>
              </a:ext>
            </a:extLst>
          </p:cNvPr>
          <p:cNvSpPr/>
          <p:nvPr/>
        </p:nvSpPr>
        <p:spPr>
          <a:xfrm>
            <a:off x="9866946" y="3500690"/>
            <a:ext cx="3849053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200" indent="-457200">
              <a:lnSpc>
                <a:spcPts val="2650"/>
              </a:lnSpc>
              <a:buFont typeface="+mj-lt"/>
              <a:buAutoNum type="arabicPeriod" startAt="15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¿Se puede observar?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 startAt="15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¿Se puede evaluar?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 startAt="15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¿Está alineado con la destreza?</a:t>
            </a: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B0ECC003-3D7C-94AF-5B03-1D826832BFC9}"/>
              </a:ext>
            </a:extLst>
          </p:cNvPr>
          <p:cNvSpPr/>
          <p:nvPr/>
        </p:nvSpPr>
        <p:spPr>
          <a:xfrm>
            <a:off x="9866946" y="3006403"/>
            <a:ext cx="260058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Valida</a:t>
            </a:r>
            <a:endParaRPr lang="en-US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451E5BA1-F9F9-3A6C-2594-6F773805C0E7}"/>
              </a:ext>
            </a:extLst>
          </p:cNvPr>
          <p:cNvSpPr/>
          <p:nvPr/>
        </p:nvSpPr>
        <p:spPr>
          <a:xfrm>
            <a:off x="793790" y="6634737"/>
            <a:ext cx="1283671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Idea clave</a:t>
            </a:r>
            <a:r>
              <a:rPr lang="es-MX" sz="2400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: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38E44522-B85D-8A00-BABF-C6AA6039AAAA}"/>
              </a:ext>
            </a:extLst>
          </p:cNvPr>
          <p:cNvSpPr/>
          <p:nvPr/>
        </p:nvSpPr>
        <p:spPr>
          <a:xfrm>
            <a:off x="793789" y="3506572"/>
            <a:ext cx="3722454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50"/>
              </a:lnSpc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Retoma tu destreza ajustada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 startAt="12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¿Qué capacidad o habilidad se quiere desarrollar?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 startAt="12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¿Qué contenido específico se trabajará?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 startAt="12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¿Qué evidencia permitiría saber que se logró?</a:t>
            </a:r>
          </a:p>
        </p:txBody>
      </p:sp>
      <p:sp>
        <p:nvSpPr>
          <p:cNvPr id="15" name="Text 2">
            <a:extLst>
              <a:ext uri="{FF2B5EF4-FFF2-40B4-BE49-F238E27FC236}">
                <a16:creationId xmlns:a16="http://schemas.microsoft.com/office/drawing/2014/main" id="{510DDD59-7CEC-2C63-FED1-DAA076238C73}"/>
              </a:ext>
            </a:extLst>
          </p:cNvPr>
          <p:cNvSpPr/>
          <p:nvPr/>
        </p:nvSpPr>
        <p:spPr>
          <a:xfrm>
            <a:off x="793790" y="7096818"/>
            <a:ext cx="1283671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El objetivo traduce la destreza en un logro observable y evaluable.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190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7" grpId="0" animBg="1"/>
      <p:bldP spid="9" grpId="0" animBg="1"/>
      <p:bldP spid="10" grpId="0" animBg="1"/>
      <p:bldP spid="11" grpId="0" animBg="1"/>
      <p:bldP spid="14" grpId="0" animBg="1"/>
      <p:bldP spid="18" grpId="0" animBg="1"/>
      <p:bldP spid="6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494234" y="497681"/>
            <a:ext cx="8628817" cy="5272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150"/>
              </a:lnSpc>
              <a:buNone/>
            </a:pPr>
            <a:r>
              <a:rPr lang="en-US" sz="4400" b="1" dirty="0">
                <a:solidFill>
                  <a:srgbClr val="091C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7.3 Competencias e </a:t>
            </a:r>
            <a:r>
              <a:rPr lang="en-US" sz="4400" b="1" dirty="0" err="1">
                <a:solidFill>
                  <a:srgbClr val="091C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inserciones</a:t>
            </a:r>
            <a:r>
              <a:rPr lang="en-US" sz="4400" b="1" dirty="0">
                <a:solidFill>
                  <a:srgbClr val="091C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91C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curriculares</a:t>
            </a:r>
            <a:endParaRPr lang="en-US" sz="4400" b="1" dirty="0">
              <a:solidFill>
                <a:srgbClr val="091C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790" y="1354216"/>
            <a:ext cx="9894905" cy="659660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559959" y="2956560"/>
            <a:ext cx="2327492" cy="9410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Deben integrarse de forma </a:t>
            </a:r>
            <a:r>
              <a:rPr lang="en-US" sz="2000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intencional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en las actividades, no de manera decorativa. </a:t>
            </a:r>
          </a:p>
          <a:p>
            <a:pPr marL="0" indent="0" algn="l">
              <a:buNone/>
            </a:pPr>
            <a:endParaRPr lang="en-US" sz="2000" dirty="0">
              <a:solidFill>
                <a:srgbClr val="1E3063"/>
              </a:solidFill>
              <a:latin typeface="Arial" panose="020B0604020202020204" pitchFamily="34" charset="0"/>
              <a:ea typeface="Instrument Sans Medium" pitchFamily="34" charset="-122"/>
              <a:cs typeface="Arial" panose="020B0604020202020204" pitchFamily="34" charset="0"/>
            </a:endParaRPr>
          </a:p>
          <a:p>
            <a:pPr marL="0" indent="0" algn="l"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Su selección debe ser coherente con la destreza y el objetivo.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83001" y="862727"/>
            <a:ext cx="6655224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0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Ejemplo: Selección de competencias e inserciones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883001" y="3791325"/>
            <a:ext cx="525017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La </a:t>
            </a:r>
            <a:r>
              <a:rPr lang="en-US" sz="2000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competencia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aporta al desarrollo personal del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estudiante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.</a:t>
            </a:r>
          </a:p>
          <a:p>
            <a:pPr marL="0" indent="0" algn="l">
              <a:lnSpc>
                <a:spcPts val="2850"/>
              </a:lnSpc>
              <a:buNone/>
            </a:pPr>
            <a:endParaRPr lang="en-US" sz="2000" dirty="0">
              <a:solidFill>
                <a:srgbClr val="1E3063"/>
              </a:solidFill>
              <a:latin typeface="Arial" panose="020B0604020202020204" pitchFamily="34" charset="0"/>
              <a:ea typeface="Instrument Sans Medium" pitchFamily="34" charset="-122"/>
              <a:cs typeface="Arial" panose="020B0604020202020204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La </a:t>
            </a:r>
            <a:r>
              <a:rPr lang="en-US" sz="2000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inserción</a:t>
            </a:r>
            <a:r>
              <a:rPr lang="en-US" sz="2000" i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contextualiza el aprendizaje en relación con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su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entorno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.</a:t>
            </a:r>
          </a:p>
          <a:p>
            <a:pPr marL="0" indent="0" algn="l">
              <a:lnSpc>
                <a:spcPts val="2850"/>
              </a:lnSpc>
              <a:buNone/>
            </a:pPr>
            <a:endParaRPr lang="en-US" sz="2000" b="1" dirty="0">
              <a:solidFill>
                <a:srgbClr val="1E3063"/>
              </a:solidFill>
              <a:latin typeface="Arial" panose="020B0604020202020204" pitchFamily="34" charset="0"/>
              <a:ea typeface="Instrument Sans Medium" pitchFamily="34" charset="-122"/>
              <a:cs typeface="Arial" panose="020B0604020202020204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Logran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una propuesta equilibrada y significativa.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DB24A4-57FC-E056-6AC4-30A8088365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6" t="2572" r="2932" b="30340"/>
          <a:stretch>
            <a:fillRect/>
          </a:stretch>
        </p:blipFill>
        <p:spPr bwMode="auto">
          <a:xfrm>
            <a:off x="7727795" y="707522"/>
            <a:ext cx="6108815" cy="65522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A93A2AD6-4271-FE5A-C02C-62E9AB9A066A}"/>
              </a:ext>
            </a:extLst>
          </p:cNvPr>
          <p:cNvSpPr/>
          <p:nvPr/>
        </p:nvSpPr>
        <p:spPr>
          <a:xfrm rot="10800000">
            <a:off x="6400800" y="4505091"/>
            <a:ext cx="757476" cy="5910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DE6266-6ED0-12E7-20A0-46DB52B6B3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77891AB6-641D-03F0-960F-8B937630BC78}"/>
              </a:ext>
            </a:extLst>
          </p:cNvPr>
          <p:cNvSpPr/>
          <p:nvPr/>
        </p:nvSpPr>
        <p:spPr>
          <a:xfrm>
            <a:off x="793790" y="970942"/>
            <a:ext cx="1097494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Actividad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 3: </a:t>
            </a:r>
            <a:r>
              <a:rPr lang="es-MX" sz="4000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Seleciona</a:t>
            </a:r>
            <a:r>
              <a:rPr lang="es-MX" sz="4000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 competencia e inserción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24D6C9DA-2806-5EAE-6B89-6A95C7531AB4}"/>
              </a:ext>
            </a:extLst>
          </p:cNvPr>
          <p:cNvSpPr/>
          <p:nvPr/>
        </p:nvSpPr>
        <p:spPr>
          <a:xfrm>
            <a:off x="793789" y="2480920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4323C666-5BDA-7E25-8A4E-63CDFE5B64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89" y="2835965"/>
            <a:ext cx="4196358" cy="3048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98344236-6248-5D94-563C-E47C26233D77}"/>
              </a:ext>
            </a:extLst>
          </p:cNvPr>
          <p:cNvSpPr/>
          <p:nvPr/>
        </p:nvSpPr>
        <p:spPr>
          <a:xfrm>
            <a:off x="793789" y="3010272"/>
            <a:ext cx="4196358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Retoma</a:t>
            </a:r>
            <a:endParaRPr lang="en-US" b="1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3FAE8C42-184B-7A75-0DD7-D3C81AB57EF3}"/>
              </a:ext>
            </a:extLst>
          </p:cNvPr>
          <p:cNvSpPr/>
          <p:nvPr/>
        </p:nvSpPr>
        <p:spPr>
          <a:xfrm>
            <a:off x="5242040" y="2477051"/>
            <a:ext cx="236362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2</a:t>
            </a:r>
            <a:endParaRPr lang="en-US" sz="175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78C06699-2C08-E504-99A8-2433BEC7CA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2040" y="2851205"/>
            <a:ext cx="4373013" cy="30480"/>
          </a:xfrm>
          <a:prstGeom prst="rect">
            <a:avLst/>
          </a:prstGeom>
        </p:spPr>
      </p:pic>
      <p:sp>
        <p:nvSpPr>
          <p:cNvPr id="9" name="Text 5">
            <a:extLst>
              <a:ext uri="{FF2B5EF4-FFF2-40B4-BE49-F238E27FC236}">
                <a16:creationId xmlns:a16="http://schemas.microsoft.com/office/drawing/2014/main" id="{5EEE6845-3884-A201-D530-C42CCD0935EF}"/>
              </a:ext>
            </a:extLst>
          </p:cNvPr>
          <p:cNvSpPr/>
          <p:nvPr/>
        </p:nvSpPr>
        <p:spPr>
          <a:xfrm>
            <a:off x="5242040" y="3006403"/>
            <a:ext cx="295459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Selecciona del currículo</a:t>
            </a:r>
            <a:endParaRPr lang="en-US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E2830A98-2E20-DBCB-1445-D3BB7D8994EF}"/>
              </a:ext>
            </a:extLst>
          </p:cNvPr>
          <p:cNvSpPr/>
          <p:nvPr/>
        </p:nvSpPr>
        <p:spPr>
          <a:xfrm>
            <a:off x="5242039" y="3496822"/>
            <a:ext cx="3849053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650"/>
              </a:lnSpc>
              <a:buFont typeface="Wingdings" panose="05000000000000000000" pitchFamily="2" charset="2"/>
              <a:buChar char="§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Una competencia </a:t>
            </a:r>
          </a:p>
          <a:p>
            <a:pPr marL="342900" indent="-342900">
              <a:lnSpc>
                <a:spcPts val="2650"/>
              </a:lnSpc>
              <a:buFont typeface="Wingdings" panose="05000000000000000000" pitchFamily="2" charset="2"/>
              <a:buChar char="§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Una inserción</a:t>
            </a:r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6AA10542-EB61-99D9-BF2D-68E45DD0B8C1}"/>
              </a:ext>
            </a:extLst>
          </p:cNvPr>
          <p:cNvSpPr/>
          <p:nvPr/>
        </p:nvSpPr>
        <p:spPr>
          <a:xfrm>
            <a:off x="9866946" y="2480920"/>
            <a:ext cx="208042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3</a:t>
            </a: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 2" descr="preencoded.png">
            <a:extLst>
              <a:ext uri="{FF2B5EF4-FFF2-40B4-BE49-F238E27FC236}">
                <a16:creationId xmlns:a16="http://schemas.microsoft.com/office/drawing/2014/main" id="{54836B9F-FF9F-E076-4E27-85AF637245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6946" y="2835965"/>
            <a:ext cx="3849053" cy="3048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9BC8A936-5296-6F17-B596-BE642DDEACA1}"/>
              </a:ext>
            </a:extLst>
          </p:cNvPr>
          <p:cNvSpPr/>
          <p:nvPr/>
        </p:nvSpPr>
        <p:spPr>
          <a:xfrm>
            <a:off x="9866946" y="3500690"/>
            <a:ext cx="3849053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200" indent="-457200">
              <a:lnSpc>
                <a:spcPts val="2650"/>
              </a:lnSpc>
              <a:buFont typeface="+mj-lt"/>
              <a:buAutoNum type="arabicPeriod" startAt="18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¿Por qué seleccionaste esa competencia?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 startAt="18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¿Cómo se relaciona la competencia con tu destreza?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 startAt="18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¿Por qué seleccionaste esa inserción?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 startAt="18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¿Cómo se relaciona la inserción con tu destreza?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 startAt="18"/>
            </a:pPr>
            <a:endParaRPr lang="es-MX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  <a:p>
            <a:pPr marL="457200" indent="-457200">
              <a:lnSpc>
                <a:spcPts val="2650"/>
              </a:lnSpc>
              <a:buFont typeface="+mj-lt"/>
              <a:buAutoNum type="arabicPeriod" startAt="18"/>
            </a:pPr>
            <a:endParaRPr lang="es-MX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  <a:p>
            <a:pPr marL="457200" indent="-457200">
              <a:lnSpc>
                <a:spcPts val="2650"/>
              </a:lnSpc>
              <a:buFont typeface="+mj-lt"/>
              <a:buAutoNum type="arabicPeriod" startAt="18"/>
            </a:pPr>
            <a:endParaRPr lang="es-MX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  <a:p>
            <a:pPr marL="457200" indent="-457200">
              <a:lnSpc>
                <a:spcPts val="2650"/>
              </a:lnSpc>
              <a:buFont typeface="+mj-lt"/>
              <a:buAutoNum type="arabicPeriod" startAt="18"/>
            </a:pPr>
            <a:endParaRPr lang="es-MX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  <a:p>
            <a:pPr>
              <a:lnSpc>
                <a:spcPts val="2650"/>
              </a:lnSpc>
            </a:pPr>
            <a:endParaRPr lang="es-MX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1F7E76FF-4DF1-2BDD-3AB2-E3D7548827F7}"/>
              </a:ext>
            </a:extLst>
          </p:cNvPr>
          <p:cNvSpPr/>
          <p:nvPr/>
        </p:nvSpPr>
        <p:spPr>
          <a:xfrm>
            <a:off x="9866946" y="3006403"/>
            <a:ext cx="260058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2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Justifica</a:t>
            </a:r>
            <a:endParaRPr lang="en-US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F69545B0-1DD2-1169-52DE-7E8C523994B1}"/>
              </a:ext>
            </a:extLst>
          </p:cNvPr>
          <p:cNvSpPr/>
          <p:nvPr/>
        </p:nvSpPr>
        <p:spPr>
          <a:xfrm>
            <a:off x="793790" y="6634737"/>
            <a:ext cx="1283671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Idea clave</a:t>
            </a:r>
            <a:r>
              <a:rPr lang="es-MX" sz="2400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: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2E576611-D632-B152-6C4B-55A8C71314DB}"/>
              </a:ext>
            </a:extLst>
          </p:cNvPr>
          <p:cNvSpPr/>
          <p:nvPr/>
        </p:nvSpPr>
        <p:spPr>
          <a:xfrm>
            <a:off x="793789" y="3506572"/>
            <a:ext cx="3722454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Tu destreza ajustada</a:t>
            </a:r>
          </a:p>
          <a:p>
            <a:pPr marL="342900" indent="-34290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El objetivo de tu clase</a:t>
            </a:r>
          </a:p>
        </p:txBody>
      </p:sp>
      <p:sp>
        <p:nvSpPr>
          <p:cNvPr id="15" name="Text 2">
            <a:extLst>
              <a:ext uri="{FF2B5EF4-FFF2-40B4-BE49-F238E27FC236}">
                <a16:creationId xmlns:a16="http://schemas.microsoft.com/office/drawing/2014/main" id="{6F6D59BF-5D7F-537C-616F-EEE7A7D47D00}"/>
              </a:ext>
            </a:extLst>
          </p:cNvPr>
          <p:cNvSpPr/>
          <p:nvPr/>
        </p:nvSpPr>
        <p:spPr>
          <a:xfrm>
            <a:off x="793790" y="7096818"/>
            <a:ext cx="1283671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Las competencias y las inserciones no se agregan, se viven en la actividad.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548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7" grpId="0" animBg="1"/>
      <p:bldP spid="9" grpId="0" animBg="1"/>
      <p:bldP spid="10" grpId="0" animBg="1"/>
      <p:bldP spid="11" grpId="0" animBg="1"/>
      <p:bldP spid="14" grpId="0" animBg="1"/>
      <p:bldP spid="18" grpId="0" animBg="1"/>
      <p:bldP spid="6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1C4E246-9E97-FE7C-BCB4-750FA99F0C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12344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223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0C5427-00EA-F50F-7507-2EB4919293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12344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57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86397" y="813119"/>
            <a:ext cx="13051271" cy="12468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900"/>
              </a:lnSpc>
              <a:buNone/>
            </a:pPr>
            <a:r>
              <a:rPr lang="en-US" sz="44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7.4 Diseño de la secuencia didáctica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184" y="2165456"/>
            <a:ext cx="678706" cy="119693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870948" y="2364886"/>
            <a:ext cx="1696806" cy="3115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Inicio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1870949" y="2781724"/>
            <a:ext cx="4474096" cy="300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Activar conocimientos previos, motivar y </a:t>
            </a:r>
          </a:p>
          <a:p>
            <a:pPr marL="0" indent="0" algn="l">
              <a:lnSpc>
                <a:spcPts val="2350"/>
              </a:lnSpc>
              <a:buNone/>
            </a:pP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diagnosticar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saberes.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184" y="3362391"/>
            <a:ext cx="678706" cy="1415772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870948" y="3561821"/>
            <a:ext cx="1696806" cy="3115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Desarrollo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4"/>
          <p:cNvSpPr/>
          <p:nvPr/>
        </p:nvSpPr>
        <p:spPr>
          <a:xfrm>
            <a:off x="1870949" y="3978659"/>
            <a:ext cx="4474096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Implementar actividades principales: exploración, participación y construcción del aprendizaje.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184" y="4778164"/>
            <a:ext cx="678706" cy="119693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870948" y="4977593"/>
            <a:ext cx="1696806" cy="3115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Cierre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6"/>
          <p:cNvSpPr/>
          <p:nvPr/>
        </p:nvSpPr>
        <p:spPr>
          <a:xfrm>
            <a:off x="1870949" y="5394431"/>
            <a:ext cx="4474096" cy="300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Consolidar aprendizajes, reflexionar y </a:t>
            </a:r>
          </a:p>
          <a:p>
            <a:pPr marL="0" indent="0" algn="l">
              <a:lnSpc>
                <a:spcPts val="2350"/>
              </a:lnSpc>
              <a:buNone/>
            </a:pP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verificar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el logro del objetivo.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7"/>
          <p:cNvSpPr/>
          <p:nvPr/>
        </p:nvSpPr>
        <p:spPr>
          <a:xfrm>
            <a:off x="698183" y="6510166"/>
            <a:ext cx="5272145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Una secuencia bien diseñada garantiza la alineación entre </a:t>
            </a:r>
            <a:r>
              <a:rPr lang="en-US" sz="2000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qué se enseña, cómo se enseña y para qué se enseña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(Zabala, 2007; Díaz Barriga, 2006).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3D189DB-3EE8-8FA7-2F80-4843138020A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7" t="9717" r="3294" b="43655"/>
          <a:stretch>
            <a:fillRect/>
          </a:stretch>
        </p:blipFill>
        <p:spPr bwMode="auto">
          <a:xfrm>
            <a:off x="7315200" y="2429769"/>
            <a:ext cx="6792572" cy="50956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1089779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0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Ejemplo: Secuencia didáctica aplicada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793790" y="2847499"/>
            <a:ext cx="3664744" cy="2395657"/>
          </a:xfrm>
          <a:prstGeom prst="roundRect">
            <a:avLst>
              <a:gd name="adj" fmla="val 8521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s-EC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1020604" y="307431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Inicio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1020604" y="3564731"/>
            <a:ext cx="32111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Observar referentes visuales y dialogar sobre colores y emociones.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4685348" y="2847499"/>
            <a:ext cx="3664863" cy="2395657"/>
          </a:xfrm>
          <a:prstGeom prst="roundRect">
            <a:avLst>
              <a:gd name="adj" fmla="val 8521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s-EC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4912162" y="307431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Desarrollo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4912162" y="3564731"/>
            <a:ext cx="321123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Explorar el color y crear huellas en cartulina con pintura; experimentar libremente.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793790" y="5469969"/>
            <a:ext cx="7556421" cy="1669852"/>
          </a:xfrm>
          <a:prstGeom prst="roundRect">
            <a:avLst>
              <a:gd name="adj" fmla="val 12225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s-EC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1020604" y="569678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Cierre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1020604" y="6187202"/>
            <a:ext cx="710279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Socializar trabajos, reflexionar sobre el proceso y valorar el uso responsable de materiales.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604C394-FC48-EF85-FBE4-B41E051AA3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4" t="3106" r="2753" b="13903"/>
          <a:stretch>
            <a:fillRect/>
          </a:stretch>
        </p:blipFill>
        <p:spPr bwMode="auto">
          <a:xfrm>
            <a:off x="8888626" y="544889"/>
            <a:ext cx="5407238" cy="713982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6FAEF7F-58C3-C0EE-6644-B9BA00D326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49571102"/>
              </p:ext>
            </p:extLst>
          </p:nvPr>
        </p:nvGraphicFramePr>
        <p:xfrm>
          <a:off x="788019" y="5363736"/>
          <a:ext cx="13273669" cy="2169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 2">
            <a:extLst>
              <a:ext uri="{FF2B5EF4-FFF2-40B4-BE49-F238E27FC236}">
                <a16:creationId xmlns:a16="http://schemas.microsoft.com/office/drawing/2014/main" id="{C360FA4F-07B0-778F-3023-0F60B751C780}"/>
              </a:ext>
            </a:extLst>
          </p:cNvPr>
          <p:cNvSpPr/>
          <p:nvPr/>
        </p:nvSpPr>
        <p:spPr>
          <a:xfrm>
            <a:off x="877229" y="2675436"/>
            <a:ext cx="12493083" cy="5953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2000" b="1" dirty="0"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Objetivo: </a:t>
            </a:r>
            <a:r>
              <a:rPr lang="es-MX" sz="2000" dirty="0"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Diseñar un borrador de plan de clase que articule la destreza, el objetivo, las competencias, la secuencia didáctica y las estrategias metodológicas, asegurando coherencia entre los elementos curriculares y didácticos.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75F3BF83-C378-1D27-E14D-9F3FCEA7F25F}"/>
              </a:ext>
            </a:extLst>
          </p:cNvPr>
          <p:cNvSpPr/>
          <p:nvPr/>
        </p:nvSpPr>
        <p:spPr>
          <a:xfrm>
            <a:off x="788019" y="1208074"/>
            <a:ext cx="13273670" cy="1860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850"/>
              </a:lnSpc>
            </a:pPr>
            <a:r>
              <a:rPr lang="es-MX" sz="4400" b="1" dirty="0"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7. Diseño operativo del plan de clase</a:t>
            </a: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801E4EBC-1AA8-AA84-AB88-A5EBB78912CC}"/>
              </a:ext>
            </a:extLst>
          </p:cNvPr>
          <p:cNvSpPr/>
          <p:nvPr/>
        </p:nvSpPr>
        <p:spPr>
          <a:xfrm>
            <a:off x="877229" y="4565981"/>
            <a:ext cx="12493083" cy="5953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000" b="1" dirty="0" err="1">
                <a:solidFill>
                  <a:srgbClr val="384653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Subtemas</a:t>
            </a:r>
            <a:r>
              <a:rPr lang="en-US" sz="2000" b="1" dirty="0">
                <a:solidFill>
                  <a:srgbClr val="384653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: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710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3" grpId="0" animBg="1"/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69512-9BE1-26DB-FB7B-BA3FBC1FAF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B36ECFD0-27D9-4388-9B06-BF6FD2FCAC26}"/>
              </a:ext>
            </a:extLst>
          </p:cNvPr>
          <p:cNvSpPr/>
          <p:nvPr/>
        </p:nvSpPr>
        <p:spPr>
          <a:xfrm>
            <a:off x="793790" y="970942"/>
            <a:ext cx="1097494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Actividad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 4: </a:t>
            </a:r>
            <a:r>
              <a:rPr lang="es-MX" sz="4000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Crea tu secuencia didáctica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F079D950-2FB3-665D-86A5-599A2F3367C9}"/>
              </a:ext>
            </a:extLst>
          </p:cNvPr>
          <p:cNvSpPr/>
          <p:nvPr/>
        </p:nvSpPr>
        <p:spPr>
          <a:xfrm>
            <a:off x="793789" y="2480920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B5CABA8D-168F-77EB-1225-6B172AE00C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89" y="2835965"/>
            <a:ext cx="4196358" cy="3048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8E7D8A7A-02FF-8684-5B6C-7BAA9D3F87B1}"/>
              </a:ext>
            </a:extLst>
          </p:cNvPr>
          <p:cNvSpPr/>
          <p:nvPr/>
        </p:nvSpPr>
        <p:spPr>
          <a:xfrm>
            <a:off x="793789" y="3010272"/>
            <a:ext cx="4196358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Inicio</a:t>
            </a:r>
            <a:endParaRPr lang="en-US" b="1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6092F34F-9316-AE76-1DEF-0DE6568BEF7C}"/>
              </a:ext>
            </a:extLst>
          </p:cNvPr>
          <p:cNvSpPr/>
          <p:nvPr/>
        </p:nvSpPr>
        <p:spPr>
          <a:xfrm>
            <a:off x="5242040" y="2477051"/>
            <a:ext cx="236362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2</a:t>
            </a:r>
            <a:endParaRPr lang="en-US" sz="175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14E333B4-4FFC-738C-0CBA-025E281BB0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2040" y="2851205"/>
            <a:ext cx="4373013" cy="30480"/>
          </a:xfrm>
          <a:prstGeom prst="rect">
            <a:avLst/>
          </a:prstGeom>
        </p:spPr>
      </p:pic>
      <p:sp>
        <p:nvSpPr>
          <p:cNvPr id="9" name="Text 5">
            <a:extLst>
              <a:ext uri="{FF2B5EF4-FFF2-40B4-BE49-F238E27FC236}">
                <a16:creationId xmlns:a16="http://schemas.microsoft.com/office/drawing/2014/main" id="{3828B335-490E-8C08-E24F-9A98C642B103}"/>
              </a:ext>
            </a:extLst>
          </p:cNvPr>
          <p:cNvSpPr/>
          <p:nvPr/>
        </p:nvSpPr>
        <p:spPr>
          <a:xfrm>
            <a:off x="5242040" y="3006403"/>
            <a:ext cx="295459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Desarrollo</a:t>
            </a:r>
            <a:endParaRPr lang="en-US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121F636A-FC8D-5EEB-E588-611B1000FCB1}"/>
              </a:ext>
            </a:extLst>
          </p:cNvPr>
          <p:cNvSpPr/>
          <p:nvPr/>
        </p:nvSpPr>
        <p:spPr>
          <a:xfrm>
            <a:off x="5242039" y="3496822"/>
            <a:ext cx="3849053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50"/>
              </a:lnSpc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Respecto a tu clase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 startAt="23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¿Qué actividades podrías implementar para desarrollar tu destreza?</a:t>
            </a:r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6850EB64-74B4-7B16-4994-A7FC1DB2DC39}"/>
              </a:ext>
            </a:extLst>
          </p:cNvPr>
          <p:cNvSpPr/>
          <p:nvPr/>
        </p:nvSpPr>
        <p:spPr>
          <a:xfrm>
            <a:off x="9866946" y="2480920"/>
            <a:ext cx="208042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3</a:t>
            </a: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 2" descr="preencoded.png">
            <a:extLst>
              <a:ext uri="{FF2B5EF4-FFF2-40B4-BE49-F238E27FC236}">
                <a16:creationId xmlns:a16="http://schemas.microsoft.com/office/drawing/2014/main" id="{F5BE2343-2432-1ABE-A225-FF1E3BD76C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6946" y="2835965"/>
            <a:ext cx="3849053" cy="3048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4FAFDB9D-BFED-70FB-F6EC-005CE5B42CC1}"/>
              </a:ext>
            </a:extLst>
          </p:cNvPr>
          <p:cNvSpPr/>
          <p:nvPr/>
        </p:nvSpPr>
        <p:spPr>
          <a:xfrm>
            <a:off x="9866946" y="3500690"/>
            <a:ext cx="3849053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50"/>
              </a:lnSpc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Respecto a tu clase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 startAt="24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¿Qué podrías hacer para consolidar aprendizajes, reflexionar y verificar el logro de tu objetivo?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 startAt="18"/>
            </a:pPr>
            <a:endParaRPr lang="es-MX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  <a:p>
            <a:pPr marL="457200" indent="-457200">
              <a:lnSpc>
                <a:spcPts val="2650"/>
              </a:lnSpc>
              <a:buFont typeface="+mj-lt"/>
              <a:buAutoNum type="arabicPeriod" startAt="18"/>
            </a:pPr>
            <a:endParaRPr lang="es-MX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  <a:p>
            <a:pPr marL="457200" indent="-457200">
              <a:lnSpc>
                <a:spcPts val="2650"/>
              </a:lnSpc>
              <a:buFont typeface="+mj-lt"/>
              <a:buAutoNum type="arabicPeriod" startAt="18"/>
            </a:pPr>
            <a:endParaRPr lang="es-MX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  <a:p>
            <a:pPr marL="457200" indent="-457200">
              <a:lnSpc>
                <a:spcPts val="2650"/>
              </a:lnSpc>
              <a:buFont typeface="+mj-lt"/>
              <a:buAutoNum type="arabicPeriod" startAt="18"/>
            </a:pPr>
            <a:endParaRPr lang="es-MX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  <a:p>
            <a:pPr>
              <a:lnSpc>
                <a:spcPts val="2650"/>
              </a:lnSpc>
            </a:pPr>
            <a:endParaRPr lang="es-MX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8E40AE88-E158-C863-900C-EC2C4AB1C3D1}"/>
              </a:ext>
            </a:extLst>
          </p:cNvPr>
          <p:cNvSpPr/>
          <p:nvPr/>
        </p:nvSpPr>
        <p:spPr>
          <a:xfrm>
            <a:off x="9866946" y="3006403"/>
            <a:ext cx="260058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Cierre</a:t>
            </a:r>
            <a:endParaRPr lang="en-US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B7CF6515-5615-44C2-FC64-664E769DD142}"/>
              </a:ext>
            </a:extLst>
          </p:cNvPr>
          <p:cNvSpPr/>
          <p:nvPr/>
        </p:nvSpPr>
        <p:spPr>
          <a:xfrm>
            <a:off x="793789" y="6634737"/>
            <a:ext cx="1283671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Idea clave</a:t>
            </a:r>
            <a:r>
              <a:rPr lang="es-MX" sz="2400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: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FD961D36-478D-D454-22DA-3BD0F60E68A8}"/>
              </a:ext>
            </a:extLst>
          </p:cNvPr>
          <p:cNvSpPr/>
          <p:nvPr/>
        </p:nvSpPr>
        <p:spPr>
          <a:xfrm>
            <a:off x="793789" y="3506572"/>
            <a:ext cx="3722454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50"/>
              </a:lnSpc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Respecto a tu clase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 startAt="22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¿Cómo puedes activar conocimientos previos, motivar o diagnosticar saberes?</a:t>
            </a:r>
          </a:p>
        </p:txBody>
      </p:sp>
      <p:sp>
        <p:nvSpPr>
          <p:cNvPr id="15" name="Text 2">
            <a:extLst>
              <a:ext uri="{FF2B5EF4-FFF2-40B4-BE49-F238E27FC236}">
                <a16:creationId xmlns:a16="http://schemas.microsoft.com/office/drawing/2014/main" id="{41DFC8D3-FC98-0E5A-964B-CA93268D73E4}"/>
              </a:ext>
            </a:extLst>
          </p:cNvPr>
          <p:cNvSpPr/>
          <p:nvPr/>
        </p:nvSpPr>
        <p:spPr>
          <a:xfrm>
            <a:off x="793790" y="7096818"/>
            <a:ext cx="1283671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Una buena clase no es una lista de actividades, es una secuencia con intención.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635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7" grpId="0" animBg="1"/>
      <p:bldP spid="9" grpId="0" animBg="1"/>
      <p:bldP spid="10" grpId="0" animBg="1"/>
      <p:bldP spid="11" grpId="0" animBg="1"/>
      <p:bldP spid="14" grpId="0" animBg="1"/>
      <p:bldP spid="18" grpId="0" animBg="1"/>
      <p:bldP spid="6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43343" y="721910"/>
            <a:ext cx="6892647" cy="468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7.5 </a:t>
            </a:r>
            <a:r>
              <a:rPr lang="en-US" sz="4400" b="1" dirty="0" err="1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Estrategias</a:t>
            </a:r>
            <a:r>
              <a:rPr lang="en-US" sz="44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 </a:t>
            </a:r>
          </a:p>
          <a:p>
            <a:pPr marL="0" indent="0" algn="l">
              <a:buNone/>
            </a:pPr>
            <a:r>
              <a:rPr lang="en-US" sz="4400" b="1" dirty="0" err="1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metodológicas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 t="8936" b="8485"/>
          <a:stretch>
            <a:fillRect/>
          </a:stretch>
        </p:blipFill>
        <p:spPr>
          <a:xfrm>
            <a:off x="280107" y="721910"/>
            <a:ext cx="5754457" cy="712803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743343" y="2586037"/>
            <a:ext cx="7280910" cy="5443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Acciones planificadas para facilitar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el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aprendizaje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Alineadas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con la destreza y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el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objetivo</a:t>
            </a:r>
            <a:endParaRPr lang="en-US" sz="2000" dirty="0">
              <a:solidFill>
                <a:srgbClr val="1E3063"/>
              </a:solidFill>
              <a:latin typeface="Arial" panose="020B0604020202020204" pitchFamily="34" charset="0"/>
              <a:ea typeface="Instrument Sans Medium" pitchFamily="34" charset="-122"/>
              <a:cs typeface="Arial" panose="020B0604020202020204" pitchFamily="34" charset="0"/>
            </a:endParaRP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Consideran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estilos de aprendizaje, diversidad del aula y recursos disponibles.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6743343" y="5147072"/>
            <a:ext cx="7280910" cy="1583055"/>
          </a:xfrm>
          <a:prstGeom prst="roundRect">
            <a:avLst>
              <a:gd name="adj" fmla="val 13850"/>
            </a:avLst>
          </a:prstGeom>
          <a:solidFill>
            <a:srgbClr val="B5DAFC"/>
          </a:solidFill>
          <a:ln/>
        </p:spPr>
        <p:txBody>
          <a:bodyPr/>
          <a:lstStyle/>
          <a:p>
            <a:endParaRPr lang="es-EC" sz="5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3"/>
          <p:cNvSpPr/>
          <p:nvPr/>
        </p:nvSpPr>
        <p:spPr>
          <a:xfrm>
            <a:off x="7503473" y="5392459"/>
            <a:ext cx="5910298" cy="5443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Las estrategias se formulan con 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verbos en infinitivo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y promueven inclusión y participación de todos los estudiantes (Tomlinson, 2001; Vygotsky, 1978).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02449" y="8426768"/>
            <a:ext cx="283488" cy="283488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3402449" y="8781098"/>
            <a:ext cx="1473994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Observación y diálogo</a:t>
            </a:r>
            <a:endParaRPr lang="en-US" sz="1100" dirty="0"/>
          </a:p>
        </p:txBody>
      </p:sp>
      <p:sp>
        <p:nvSpPr>
          <p:cNvPr id="10" name="Text 5"/>
          <p:cNvSpPr/>
          <p:nvPr/>
        </p:nvSpPr>
        <p:spPr>
          <a:xfrm>
            <a:off x="3402449" y="8992195"/>
            <a:ext cx="2561273" cy="136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Activar saberes previos con referentes visuales.</a:t>
            </a:r>
            <a:endParaRPr lang="en-US" sz="8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34564" y="8426768"/>
            <a:ext cx="283488" cy="283488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034564" y="8781098"/>
            <a:ext cx="1417558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Exploración directa</a:t>
            </a:r>
            <a:endParaRPr lang="en-US" sz="1100" dirty="0"/>
          </a:p>
        </p:txBody>
      </p:sp>
      <p:sp>
        <p:nvSpPr>
          <p:cNvPr id="13" name="Text 7"/>
          <p:cNvSpPr/>
          <p:nvPr/>
        </p:nvSpPr>
        <p:spPr>
          <a:xfrm>
            <a:off x="6034564" y="8992195"/>
            <a:ext cx="2561273" cy="2721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Usar pintura y manos para experimentar con el color y el gesto.</a:t>
            </a:r>
            <a:endParaRPr lang="en-US" sz="85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66678" y="8426768"/>
            <a:ext cx="283488" cy="283488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8666678" y="8781098"/>
            <a:ext cx="1587222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Socialización y reflexión</a:t>
            </a:r>
            <a:endParaRPr lang="en-US" sz="1100" dirty="0"/>
          </a:p>
        </p:txBody>
      </p:sp>
      <p:sp>
        <p:nvSpPr>
          <p:cNvPr id="16" name="Text 9"/>
          <p:cNvSpPr/>
          <p:nvPr/>
        </p:nvSpPr>
        <p:spPr>
          <a:xfrm>
            <a:off x="8666678" y="8992195"/>
            <a:ext cx="2561273" cy="2721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Compartir producciones y fomentar actitudes responsables.</a:t>
            </a:r>
            <a:endParaRPr lang="en-US" sz="85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95989D-8FF4-6F17-A3D3-C9917FEC40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2B155FAF-8BE9-9FF6-31F0-307D1155532E}"/>
              </a:ext>
            </a:extLst>
          </p:cNvPr>
          <p:cNvSpPr/>
          <p:nvPr/>
        </p:nvSpPr>
        <p:spPr>
          <a:xfrm>
            <a:off x="883001" y="862727"/>
            <a:ext cx="6655224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0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Ejemplo: </a:t>
            </a:r>
            <a:r>
              <a:rPr lang="en-US" sz="4000" b="1" dirty="0" err="1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Creación</a:t>
            </a:r>
            <a:r>
              <a:rPr lang="en-US" sz="40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 de </a:t>
            </a:r>
            <a:r>
              <a:rPr lang="en-US" sz="4000" b="1" dirty="0" err="1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estrategias</a:t>
            </a:r>
            <a:r>
              <a:rPr lang="en-US" sz="40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metodológicas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007DA031-510B-2C4F-9F27-CCE8AB606114}"/>
              </a:ext>
            </a:extLst>
          </p:cNvPr>
          <p:cNvSpPr/>
          <p:nvPr/>
        </p:nvSpPr>
        <p:spPr>
          <a:xfrm>
            <a:off x="883001" y="3791325"/>
            <a:ext cx="525017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Actividades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inmersas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en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cada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momento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de la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secuencia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didáctica</a:t>
            </a:r>
            <a:endParaRPr lang="en-US" sz="2000" dirty="0">
              <a:solidFill>
                <a:srgbClr val="1E3063"/>
              </a:solidFill>
              <a:latin typeface="Arial" panose="020B0604020202020204" pitchFamily="34" charset="0"/>
              <a:ea typeface="Instrument Sans Medium" pitchFamily="34" charset="-122"/>
              <a:cs typeface="Arial" panose="020B0604020202020204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en-US" sz="2000" dirty="0">
              <a:solidFill>
                <a:srgbClr val="1E3063"/>
              </a:solidFill>
              <a:latin typeface="Arial" panose="020B0604020202020204" pitchFamily="34" charset="0"/>
              <a:ea typeface="Instrument Sans Medium" pitchFamily="34" charset="-122"/>
              <a:cs typeface="Arial" panose="020B0604020202020204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Enuncian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lo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que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harán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los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estudiantes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.</a:t>
            </a:r>
          </a:p>
          <a:p>
            <a:pPr marL="0" indent="0" algn="l">
              <a:lnSpc>
                <a:spcPts val="2850"/>
              </a:lnSpc>
              <a:buNone/>
            </a:pPr>
            <a:endParaRPr lang="en-US" sz="2000" b="1" dirty="0">
              <a:solidFill>
                <a:srgbClr val="1E3063"/>
              </a:solidFill>
              <a:latin typeface="Arial" panose="020B0604020202020204" pitchFamily="34" charset="0"/>
              <a:ea typeface="Instrument Sans Medium" pitchFamily="34" charset="-122"/>
              <a:cs typeface="Arial" panose="020B0604020202020204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Direccionadas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desarrollo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destreza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toman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cuenta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competencia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la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inserción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237CEA4C-A49F-B4C2-0BA9-B70F54A29047}"/>
              </a:ext>
            </a:extLst>
          </p:cNvPr>
          <p:cNvSpPr/>
          <p:nvPr/>
        </p:nvSpPr>
        <p:spPr>
          <a:xfrm>
            <a:off x="6400800" y="4505091"/>
            <a:ext cx="757476" cy="5910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9558B91-D793-352B-D2DA-C1623C9B951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70"/>
          <a:stretch>
            <a:fillRect/>
          </a:stretch>
        </p:blipFill>
        <p:spPr bwMode="auto">
          <a:xfrm>
            <a:off x="8218449" y="22608"/>
            <a:ext cx="6411951" cy="82069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73053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B59CA-91D6-4F05-5910-61F575024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69F2C06B-627F-F2CF-CEF1-614285A37E8C}"/>
              </a:ext>
            </a:extLst>
          </p:cNvPr>
          <p:cNvSpPr/>
          <p:nvPr/>
        </p:nvSpPr>
        <p:spPr>
          <a:xfrm>
            <a:off x="793790" y="970942"/>
            <a:ext cx="1097494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Actividad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 final: </a:t>
            </a:r>
            <a:r>
              <a:rPr lang="es-MX" sz="4000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Formula tus estrategias didácticas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4D828C32-14A6-BC0B-7B62-8C6FC9FA4C03}"/>
              </a:ext>
            </a:extLst>
          </p:cNvPr>
          <p:cNvSpPr/>
          <p:nvPr/>
        </p:nvSpPr>
        <p:spPr>
          <a:xfrm>
            <a:off x="804940" y="2122721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22D318C2-5135-A161-D25C-01E498A512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940" y="2477766"/>
            <a:ext cx="4196358" cy="3048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F5FB82AC-5D1D-E061-EBAC-EEAAFE548308}"/>
              </a:ext>
            </a:extLst>
          </p:cNvPr>
          <p:cNvSpPr/>
          <p:nvPr/>
        </p:nvSpPr>
        <p:spPr>
          <a:xfrm>
            <a:off x="804940" y="2652073"/>
            <a:ext cx="4196358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Arma la secuencia</a:t>
            </a:r>
            <a:endParaRPr lang="en-US" b="1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8E576C29-7716-89DA-4CB6-A3493347C593}"/>
              </a:ext>
            </a:extLst>
          </p:cNvPr>
          <p:cNvSpPr/>
          <p:nvPr/>
        </p:nvSpPr>
        <p:spPr>
          <a:xfrm>
            <a:off x="5253191" y="2118852"/>
            <a:ext cx="236362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2</a:t>
            </a:r>
            <a:endParaRPr lang="en-US" sz="175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50F43FE2-F156-9D2A-3EA9-0549A21914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3191" y="2493006"/>
            <a:ext cx="4373013" cy="30480"/>
          </a:xfrm>
          <a:prstGeom prst="rect">
            <a:avLst/>
          </a:prstGeom>
        </p:spPr>
      </p:pic>
      <p:sp>
        <p:nvSpPr>
          <p:cNvPr id="9" name="Text 5">
            <a:extLst>
              <a:ext uri="{FF2B5EF4-FFF2-40B4-BE49-F238E27FC236}">
                <a16:creationId xmlns:a16="http://schemas.microsoft.com/office/drawing/2014/main" id="{84FECC81-86BF-1864-F194-251865745369}"/>
              </a:ext>
            </a:extLst>
          </p:cNvPr>
          <p:cNvSpPr/>
          <p:nvPr/>
        </p:nvSpPr>
        <p:spPr>
          <a:xfrm>
            <a:off x="5253191" y="2648204"/>
            <a:ext cx="295459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Redacta</a:t>
            </a:r>
            <a:endParaRPr lang="en-US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B2391368-CE72-4847-E836-6A5D6515EA89}"/>
              </a:ext>
            </a:extLst>
          </p:cNvPr>
          <p:cNvSpPr/>
          <p:nvPr/>
        </p:nvSpPr>
        <p:spPr>
          <a:xfrm>
            <a:off x="5253190" y="3138623"/>
            <a:ext cx="3849053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Escribe lo que harán los estudiantes.</a:t>
            </a:r>
          </a:p>
          <a:p>
            <a:pPr marL="342900" indent="-34290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Inicia cada actividad con un verbo en infinitivo</a:t>
            </a:r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E8EDDB16-4C31-D730-B02F-AF70DA36B22F}"/>
              </a:ext>
            </a:extLst>
          </p:cNvPr>
          <p:cNvSpPr/>
          <p:nvPr/>
        </p:nvSpPr>
        <p:spPr>
          <a:xfrm>
            <a:off x="9878097" y="2122721"/>
            <a:ext cx="208042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3</a:t>
            </a: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 2" descr="preencoded.png">
            <a:extLst>
              <a:ext uri="{FF2B5EF4-FFF2-40B4-BE49-F238E27FC236}">
                <a16:creationId xmlns:a16="http://schemas.microsoft.com/office/drawing/2014/main" id="{6D2032FA-8DAD-7F8E-1401-3D1B26FF86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8097" y="2477766"/>
            <a:ext cx="3849053" cy="3048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B284BA49-A283-8992-69F0-7E8BE5EC8DA0}"/>
              </a:ext>
            </a:extLst>
          </p:cNvPr>
          <p:cNvSpPr/>
          <p:nvPr/>
        </p:nvSpPr>
        <p:spPr>
          <a:xfrm>
            <a:off x="9878097" y="3142491"/>
            <a:ext cx="3849053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200" indent="-457200">
              <a:lnSpc>
                <a:spcPts val="2650"/>
              </a:lnSpc>
              <a:buFont typeface="+mj-lt"/>
              <a:buAutoNum type="arabicPeriod" startAt="25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¿Permiten el desarrollo de la destreza? ¿Por qué?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 startAt="25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¿Trabajan la competencia y la inserción propuestas? ¿Por qué?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 startAt="25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¿Son apropiadas para la edad de los estudiantes? ¿Por qué?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 startAt="25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¿Mantienen un orden lógico? ¿Por qué?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 startAt="25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¿Se pueden trabajar en un período de clase? ¿Por qué?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 startAt="25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¿Están bien redactadas? ¿Por qué?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 startAt="25"/>
            </a:pPr>
            <a:endParaRPr lang="es-MX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  <a:p>
            <a:pPr marL="457200" indent="-457200">
              <a:lnSpc>
                <a:spcPts val="2650"/>
              </a:lnSpc>
              <a:buFont typeface="+mj-lt"/>
              <a:buAutoNum type="arabicPeriod" startAt="18"/>
            </a:pPr>
            <a:endParaRPr lang="es-MX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  <a:p>
            <a:pPr marL="457200" indent="-457200">
              <a:lnSpc>
                <a:spcPts val="2650"/>
              </a:lnSpc>
              <a:buFont typeface="+mj-lt"/>
              <a:buAutoNum type="arabicPeriod" startAt="18"/>
            </a:pPr>
            <a:endParaRPr lang="es-MX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  <a:p>
            <a:pPr marL="457200" indent="-457200">
              <a:lnSpc>
                <a:spcPts val="2650"/>
              </a:lnSpc>
              <a:buFont typeface="+mj-lt"/>
              <a:buAutoNum type="arabicPeriod" startAt="18"/>
            </a:pPr>
            <a:endParaRPr lang="es-MX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  <a:p>
            <a:pPr marL="457200" indent="-457200">
              <a:lnSpc>
                <a:spcPts val="2650"/>
              </a:lnSpc>
              <a:buFont typeface="+mj-lt"/>
              <a:buAutoNum type="arabicPeriod" startAt="18"/>
            </a:pPr>
            <a:endParaRPr lang="es-MX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  <a:p>
            <a:pPr>
              <a:lnSpc>
                <a:spcPts val="2650"/>
              </a:lnSpc>
            </a:pPr>
            <a:endParaRPr lang="es-MX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A1275BF0-274C-497C-F9FA-F7D11D662A63}"/>
              </a:ext>
            </a:extLst>
          </p:cNvPr>
          <p:cNvSpPr/>
          <p:nvPr/>
        </p:nvSpPr>
        <p:spPr>
          <a:xfrm>
            <a:off x="9878097" y="2648204"/>
            <a:ext cx="260058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Valida las </a:t>
            </a:r>
            <a:r>
              <a:rPr lang="en-US" sz="22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actividades</a:t>
            </a:r>
            <a:endParaRPr lang="en-US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C6FF2382-D9DD-577F-B5FA-5E9C84C17F76}"/>
              </a:ext>
            </a:extLst>
          </p:cNvPr>
          <p:cNvSpPr/>
          <p:nvPr/>
        </p:nvSpPr>
        <p:spPr>
          <a:xfrm>
            <a:off x="804940" y="5769614"/>
            <a:ext cx="1283671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Idea clave</a:t>
            </a:r>
            <a:r>
              <a:rPr lang="es-MX" sz="2400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: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59939665-D2D9-9137-0C22-73F584425356}"/>
              </a:ext>
            </a:extLst>
          </p:cNvPr>
          <p:cNvSpPr/>
          <p:nvPr/>
        </p:nvSpPr>
        <p:spPr>
          <a:xfrm>
            <a:off x="804940" y="3148373"/>
            <a:ext cx="3722454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50"/>
              </a:lnSpc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Selecciona:</a:t>
            </a:r>
          </a:p>
          <a:p>
            <a:pPr marL="342900" indent="-34290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1 estrategia para el inicio</a:t>
            </a:r>
          </a:p>
          <a:p>
            <a:pPr marL="342900" indent="-34290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2 para el desarrollo</a:t>
            </a:r>
          </a:p>
          <a:p>
            <a:pPr marL="342900" indent="-34290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1 para el cierre</a:t>
            </a:r>
          </a:p>
        </p:txBody>
      </p:sp>
      <p:sp>
        <p:nvSpPr>
          <p:cNvPr id="15" name="Text 2">
            <a:extLst>
              <a:ext uri="{FF2B5EF4-FFF2-40B4-BE49-F238E27FC236}">
                <a16:creationId xmlns:a16="http://schemas.microsoft.com/office/drawing/2014/main" id="{AEDF0624-A19D-ED57-2096-28CA26A0BBF3}"/>
              </a:ext>
            </a:extLst>
          </p:cNvPr>
          <p:cNvSpPr/>
          <p:nvPr/>
        </p:nvSpPr>
        <p:spPr>
          <a:xfrm>
            <a:off x="804941" y="6231695"/>
            <a:ext cx="7190483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Las estrategias no describen lo que se hace, sino cómo se favorece el aprendizaje.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877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7" grpId="0" animBg="1"/>
      <p:bldP spid="9" grpId="0" animBg="1"/>
      <p:bldP spid="10" grpId="0" animBg="1"/>
      <p:bldP spid="11" grpId="0" animBg="1"/>
      <p:bldP spid="14" grpId="0" animBg="1"/>
      <p:bldP spid="18" grpId="0" animBg="1"/>
      <p:bldP spid="6" grpId="0" animBg="1"/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D204409-841E-1131-3CBE-FEB102A2A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1869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772239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0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¿</a:t>
            </a:r>
            <a:r>
              <a:rPr lang="en-US" sz="4000" b="1" dirty="0" err="1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Qué</a:t>
            </a:r>
            <a:r>
              <a:rPr lang="en-US" sz="40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aprendimos</a:t>
            </a:r>
            <a:r>
              <a:rPr lang="en-US" sz="40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 hoy?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793790" y="2093476"/>
            <a:ext cx="3664744" cy="1632585"/>
          </a:xfrm>
          <a:prstGeom prst="roundRect">
            <a:avLst>
              <a:gd name="adj" fmla="val 12225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s-EC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1020604" y="232029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 err="1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Destreza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1020604" y="2810708"/>
            <a:ext cx="3211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Se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ajusta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, no se reduce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4685348" y="2093476"/>
            <a:ext cx="3664863" cy="1617106"/>
          </a:xfrm>
          <a:prstGeom prst="roundRect">
            <a:avLst>
              <a:gd name="adj" fmla="val 12225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s-EC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4912162" y="232029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 err="1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Objetivo</a:t>
            </a: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 de </a:t>
            </a:r>
            <a:r>
              <a:rPr lang="en-US" sz="2400" b="1" dirty="0" err="1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clase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4912162" y="2810708"/>
            <a:ext cx="321123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s-MX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Concreta y hace evaluable el aprendizaje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793790" y="6356626"/>
            <a:ext cx="7556421" cy="1306949"/>
          </a:xfrm>
          <a:prstGeom prst="roundRect">
            <a:avLst>
              <a:gd name="adj" fmla="val 15620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s-EC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1020604" y="658344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 err="1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Estrategias</a:t>
            </a: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metodológicas</a:t>
            </a: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1020604" y="7073858"/>
            <a:ext cx="71027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Orientan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cómo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se </a:t>
            </a:r>
            <a:r>
              <a:rPr lang="en-US" sz="2000" dirty="0" err="1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aprende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hape 2">
            <a:extLst>
              <a:ext uri="{FF2B5EF4-FFF2-40B4-BE49-F238E27FC236}">
                <a16:creationId xmlns:a16="http://schemas.microsoft.com/office/drawing/2014/main" id="{90559261-D6A7-AF8F-EE9A-E351AEBEA66F}"/>
              </a:ext>
            </a:extLst>
          </p:cNvPr>
          <p:cNvSpPr/>
          <p:nvPr/>
        </p:nvSpPr>
        <p:spPr>
          <a:xfrm>
            <a:off x="793790" y="4225051"/>
            <a:ext cx="3664744" cy="1617106"/>
          </a:xfrm>
          <a:prstGeom prst="roundRect">
            <a:avLst>
              <a:gd name="adj" fmla="val 12225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s-EC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3">
            <a:extLst>
              <a:ext uri="{FF2B5EF4-FFF2-40B4-BE49-F238E27FC236}">
                <a16:creationId xmlns:a16="http://schemas.microsoft.com/office/drawing/2014/main" id="{99A3DBB5-CD39-B629-D184-F2384C0317AA}"/>
              </a:ext>
            </a:extLst>
          </p:cNvPr>
          <p:cNvSpPr/>
          <p:nvPr/>
        </p:nvSpPr>
        <p:spPr>
          <a:xfrm>
            <a:off x="1020604" y="445186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 err="1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Competencias</a:t>
            </a: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 e </a:t>
            </a:r>
          </a:p>
          <a:p>
            <a:pPr marL="0" indent="0" algn="l">
              <a:lnSpc>
                <a:spcPts val="2750"/>
              </a:lnSpc>
              <a:buNone/>
            </a:pPr>
            <a:r>
              <a:rPr lang="en-US" sz="2400" b="1" dirty="0" err="1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inserciones</a:t>
            </a: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4">
            <a:extLst>
              <a:ext uri="{FF2B5EF4-FFF2-40B4-BE49-F238E27FC236}">
                <a16:creationId xmlns:a16="http://schemas.microsoft.com/office/drawing/2014/main" id="{FED2F7BB-C5D7-933A-3EE0-497D14FC6EAB}"/>
              </a:ext>
            </a:extLst>
          </p:cNvPr>
          <p:cNvSpPr/>
          <p:nvPr/>
        </p:nvSpPr>
        <p:spPr>
          <a:xfrm>
            <a:off x="1020604" y="5305185"/>
            <a:ext cx="3211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s-MX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Se integran con sentido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Shape 5">
            <a:extLst>
              <a:ext uri="{FF2B5EF4-FFF2-40B4-BE49-F238E27FC236}">
                <a16:creationId xmlns:a16="http://schemas.microsoft.com/office/drawing/2014/main" id="{CCB334EA-AF02-1644-C550-B39BAC0A94A6}"/>
              </a:ext>
            </a:extLst>
          </p:cNvPr>
          <p:cNvSpPr/>
          <p:nvPr/>
        </p:nvSpPr>
        <p:spPr>
          <a:xfrm>
            <a:off x="4685348" y="4225051"/>
            <a:ext cx="3664863" cy="1617106"/>
          </a:xfrm>
          <a:prstGeom prst="roundRect">
            <a:avLst>
              <a:gd name="adj" fmla="val 12225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s-EC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6">
            <a:extLst>
              <a:ext uri="{FF2B5EF4-FFF2-40B4-BE49-F238E27FC236}">
                <a16:creationId xmlns:a16="http://schemas.microsoft.com/office/drawing/2014/main" id="{03806AD8-4A5C-6176-468F-EECE7751DABE}"/>
              </a:ext>
            </a:extLst>
          </p:cNvPr>
          <p:cNvSpPr/>
          <p:nvPr/>
        </p:nvSpPr>
        <p:spPr>
          <a:xfrm>
            <a:off x="4912162" y="445186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 err="1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Secuencia</a:t>
            </a: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didáctica</a:t>
            </a: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7">
            <a:extLst>
              <a:ext uri="{FF2B5EF4-FFF2-40B4-BE49-F238E27FC236}">
                <a16:creationId xmlns:a16="http://schemas.microsoft.com/office/drawing/2014/main" id="{B163C083-8047-80E5-34A8-E827227F67D8}"/>
              </a:ext>
            </a:extLst>
          </p:cNvPr>
          <p:cNvSpPr/>
          <p:nvPr/>
        </p:nvSpPr>
        <p:spPr>
          <a:xfrm>
            <a:off x="4912162" y="4942283"/>
            <a:ext cx="321123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s-MX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Organiza el aprendizaje en inicio, desarrollo y cierre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AF59715-E77C-366B-B09D-B8D0E905CF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0546" y="-17083"/>
            <a:ext cx="5519854" cy="82797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592774"/>
            <a:ext cx="1223474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450" dirty="0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Tarea: </a:t>
            </a:r>
            <a:r>
              <a:rPr lang="en-US" sz="4450" dirty="0" err="1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Diseño</a:t>
            </a:r>
            <a:r>
              <a:rPr lang="en-US" sz="4450" dirty="0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</a:t>
            </a:r>
            <a:r>
              <a:rPr lang="en-US" sz="4450" dirty="0" err="1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preliminar</a:t>
            </a:r>
            <a:r>
              <a:rPr lang="en-US" sz="4450" dirty="0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de plan de </a:t>
            </a:r>
            <a:r>
              <a:rPr lang="en-US" sz="4450" dirty="0" err="1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clase</a:t>
            </a:r>
            <a:endParaRPr lang="en-US" sz="4450" dirty="0">
              <a:solidFill>
                <a:srgbClr val="0070C0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793789" y="148811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Objetivo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793789" y="1877489"/>
            <a:ext cx="13042821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50"/>
              </a:lnSpc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Diseñar un plan de clase articulando todos sus componentes.</a:t>
            </a:r>
          </a:p>
        </p:txBody>
      </p:sp>
      <p:sp>
        <p:nvSpPr>
          <p:cNvPr id="20" name="Text 1">
            <a:extLst>
              <a:ext uri="{FF2B5EF4-FFF2-40B4-BE49-F238E27FC236}">
                <a16:creationId xmlns:a16="http://schemas.microsoft.com/office/drawing/2014/main" id="{3A64616E-1568-EDC2-A903-5B3AF8EB451B}"/>
              </a:ext>
            </a:extLst>
          </p:cNvPr>
          <p:cNvSpPr/>
          <p:nvPr/>
        </p:nvSpPr>
        <p:spPr>
          <a:xfrm>
            <a:off x="793790" y="240421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 err="1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Instrucciones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21" name="Text 2">
            <a:extLst>
              <a:ext uri="{FF2B5EF4-FFF2-40B4-BE49-F238E27FC236}">
                <a16:creationId xmlns:a16="http://schemas.microsoft.com/office/drawing/2014/main" id="{1CA63D18-0DDC-2466-704A-9680BFD3ADD6}"/>
              </a:ext>
            </a:extLst>
          </p:cNvPr>
          <p:cNvSpPr/>
          <p:nvPr/>
        </p:nvSpPr>
        <p:spPr>
          <a:xfrm>
            <a:off x="793790" y="2793586"/>
            <a:ext cx="13042821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200" indent="-457200">
              <a:lnSpc>
                <a:spcPts val="26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Emplea los apuntes de la clase y las decisiones que tomaste.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Incorpora en el formato de plan de clase los siguientes DATOS INFORMATIVOS:</a:t>
            </a:r>
          </a:p>
          <a:p>
            <a:pPr marL="914400" lvl="1" indent="-45720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Docente (tu nombre)</a:t>
            </a:r>
          </a:p>
          <a:p>
            <a:pPr marL="914400" lvl="1" indent="-45720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Área o asignatura</a:t>
            </a:r>
          </a:p>
          <a:p>
            <a:pPr marL="914400" lvl="1" indent="-45720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Grado</a:t>
            </a:r>
          </a:p>
          <a:p>
            <a:pPr marL="914400" lvl="1" indent="-45720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Íconos de competencia e inserción</a:t>
            </a:r>
          </a:p>
          <a:p>
            <a:pPr marL="914400" lvl="1" indent="-45720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Número de horas (puede ser 1 o 2)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 la PLANIFICACIÓN incluye:</a:t>
            </a:r>
          </a:p>
          <a:p>
            <a:pPr marL="914400" lvl="1" indent="-45720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Objetivo de la clase</a:t>
            </a:r>
          </a:p>
          <a:p>
            <a:pPr marL="914400" lvl="1" indent="-45720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Destreza ajustada</a:t>
            </a:r>
          </a:p>
          <a:p>
            <a:pPr marL="914400" lvl="1" indent="-45720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Objetivo de la clase</a:t>
            </a:r>
          </a:p>
          <a:p>
            <a:pPr marL="914400" lvl="1" indent="-45720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Actividades según secuencia didáctica que selecciones.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Coloca los recursos que emplearías.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Crea una Hoja de trabajo y una Presentación (diapositivas) para dar esta clase, apoyándote en las indicaciones adjuntas.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/>
            </a:pPr>
            <a:endParaRPr lang="es-MX" sz="2000" dirty="0">
              <a:solidFill>
                <a:srgbClr val="0070C0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2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2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2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6">
            <a:extLst>
              <a:ext uri="{FF2B5EF4-FFF2-40B4-BE49-F238E27FC236}">
                <a16:creationId xmlns:a16="http://schemas.microsoft.com/office/drawing/2014/main" id="{EA89B12B-B9D0-7BF6-C548-F962C15C8BBD}"/>
              </a:ext>
            </a:extLst>
          </p:cNvPr>
          <p:cNvSpPr/>
          <p:nvPr/>
        </p:nvSpPr>
        <p:spPr>
          <a:xfrm>
            <a:off x="788968" y="894040"/>
            <a:ext cx="3183374" cy="248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3600" dirty="0" err="1">
                <a:solidFill>
                  <a:schemeClr val="tx2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Referencias</a:t>
            </a:r>
            <a:endParaRPr lang="en-US" sz="3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4">
            <a:extLst>
              <a:ext uri="{FF2B5EF4-FFF2-40B4-BE49-F238E27FC236}">
                <a16:creationId xmlns:a16="http://schemas.microsoft.com/office/drawing/2014/main" id="{16BF1F6A-1B34-4C31-519C-4155BC33635E}"/>
              </a:ext>
            </a:extLst>
          </p:cNvPr>
          <p:cNvSpPr/>
          <p:nvPr/>
        </p:nvSpPr>
        <p:spPr>
          <a:xfrm>
            <a:off x="788967" y="1661532"/>
            <a:ext cx="12336017" cy="5475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s-MX" sz="2000" dirty="0" err="1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Biggs</a:t>
            </a:r>
            <a:r>
              <a:rPr lang="es-MX" sz="2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, J. (2005). Calidad del aprendizaje universitario. Narcea. </a:t>
            </a:r>
            <a:r>
              <a:rPr lang="es-MX" sz="2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hlinkClick r:id="rId2"/>
              </a:rPr>
              <a:t>https://barajasvictor.wordpress.com/wp-content/uploads/2014/05/libro-j-biggs.pdf</a:t>
            </a:r>
            <a:endParaRPr lang="es-MX" sz="2000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endParaRPr lang="es-MX" sz="2000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r>
              <a:rPr lang="es-MX" sz="2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Coll, C. (1991). Psicología y currículo. Paidós.</a:t>
            </a:r>
          </a:p>
          <a:p>
            <a:endParaRPr lang="es-MX" sz="2000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r>
              <a:rPr lang="es-MX" sz="2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Díaz Barriga, F. (2006). Enseñanza situada: vínculo entre la escuela y la vida. McGraw-Hill. </a:t>
            </a:r>
            <a:r>
              <a:rPr lang="es-MX" sz="2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hlinkClick r:id="rId3"/>
              </a:rPr>
              <a:t>https://www.uv.mx/rmipe/files/2016/08/ensenanza-situada-vinculo-entre-la-escuela-y-la-vida.pdf</a:t>
            </a:r>
            <a:endParaRPr lang="es-MX" sz="2000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endParaRPr lang="es-MX" sz="2000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r>
              <a:rPr lang="es-MX" sz="2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Ministerio de Educación del Ecuador. (2016). Currículo de los niveles de Educación General Básica y Bachillerato General Unificado. Ministerio de Educación del Ecuador. </a:t>
            </a:r>
            <a:r>
              <a:rPr lang="es-MX" sz="2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hlinkClick r:id="rId4"/>
              </a:rPr>
              <a:t>https://educacion.gob.ec/wp-content/uploads/downloads/2016/03/Curriculo1.pdf</a:t>
            </a:r>
            <a:endParaRPr lang="es-MX" sz="2000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endParaRPr lang="es-MX" sz="2000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r>
              <a:rPr lang="es-MX" sz="2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Ministerio de Educación del Ecuador. (2025). Currículo priorizado con énfasis en competencias comunicacionales, matemáticas, digitales y socioemocionales. </a:t>
            </a:r>
            <a:r>
              <a:rPr lang="es-MX" sz="2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hlinkClick r:id="rId5"/>
              </a:rPr>
              <a:t>https://educacion.gob.ec/curriculo-priorizado</a:t>
            </a:r>
            <a:endParaRPr lang="es-MX" sz="2000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r>
              <a:rPr lang="es-MX" sz="2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</a:t>
            </a:r>
          </a:p>
          <a:p>
            <a:endParaRPr lang="es-MX" sz="2000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endParaRPr lang="es-MX" sz="2000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193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5C760B-B207-4F41-8599-F0A9FFA9A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006273E-A7BC-87ED-0C62-40D57326D2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071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3DCC9-0167-AA6B-A01A-5A973C7A2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D1B5853D-7746-EAEB-63EE-F30783BB2B24}"/>
              </a:ext>
            </a:extLst>
          </p:cNvPr>
          <p:cNvSpPr/>
          <p:nvPr/>
        </p:nvSpPr>
        <p:spPr>
          <a:xfrm>
            <a:off x="793790" y="970942"/>
            <a:ext cx="1097494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Actividad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inicial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: </a:t>
            </a:r>
            <a:r>
              <a:rPr lang="es-MX" sz="4000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Del currículo a la clase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D03B90F6-9A5D-4B13-E437-9BC34722C760}"/>
              </a:ext>
            </a:extLst>
          </p:cNvPr>
          <p:cNvSpPr/>
          <p:nvPr/>
        </p:nvSpPr>
        <p:spPr>
          <a:xfrm>
            <a:off x="793790" y="2839406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65203555-1B44-2725-B4B0-2E48E30853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3194451"/>
            <a:ext cx="4196358" cy="3048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DEA7A119-C2C3-DB18-5B62-CEBDD41D560D}"/>
              </a:ext>
            </a:extLst>
          </p:cNvPr>
          <p:cNvSpPr/>
          <p:nvPr/>
        </p:nvSpPr>
        <p:spPr>
          <a:xfrm>
            <a:off x="793790" y="3368758"/>
            <a:ext cx="4196358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Responde</a:t>
            </a:r>
            <a:endParaRPr lang="en-US" b="1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C8C11EC1-586F-4A9A-3731-F6B3D0AC9B6F}"/>
              </a:ext>
            </a:extLst>
          </p:cNvPr>
          <p:cNvSpPr/>
          <p:nvPr/>
        </p:nvSpPr>
        <p:spPr>
          <a:xfrm>
            <a:off x="5242041" y="2835537"/>
            <a:ext cx="236362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2</a:t>
            </a:r>
            <a:endParaRPr lang="en-US" sz="175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F289AD02-8624-F4A9-4B4B-0D6CC45995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2041" y="3209691"/>
            <a:ext cx="4373013" cy="30480"/>
          </a:xfrm>
          <a:prstGeom prst="rect">
            <a:avLst/>
          </a:prstGeom>
        </p:spPr>
      </p:pic>
      <p:sp>
        <p:nvSpPr>
          <p:cNvPr id="9" name="Text 5">
            <a:extLst>
              <a:ext uri="{FF2B5EF4-FFF2-40B4-BE49-F238E27FC236}">
                <a16:creationId xmlns:a16="http://schemas.microsoft.com/office/drawing/2014/main" id="{E120BA83-D7F3-AD4F-40A1-1C04BB6A98ED}"/>
              </a:ext>
            </a:extLst>
          </p:cNvPr>
          <p:cNvSpPr/>
          <p:nvPr/>
        </p:nvSpPr>
        <p:spPr>
          <a:xfrm>
            <a:off x="5242041" y="3364889"/>
            <a:ext cx="295459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Selecciona</a:t>
            </a:r>
            <a:endParaRPr lang="en-US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9C9C67AD-A655-1BBF-3510-AB9114B3F36E}"/>
              </a:ext>
            </a:extLst>
          </p:cNvPr>
          <p:cNvSpPr/>
          <p:nvPr/>
        </p:nvSpPr>
        <p:spPr>
          <a:xfrm>
            <a:off x="5242040" y="3855308"/>
            <a:ext cx="3849053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200" indent="-457200">
              <a:lnSpc>
                <a:spcPts val="2650"/>
              </a:lnSpc>
              <a:buFont typeface="+mj-lt"/>
              <a:buAutoNum type="arabicPeriod" startAt="3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¿Qué elementos deberían estar en los dos planes?</a:t>
            </a:r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DBDE2C55-5517-2E53-C51B-26BA35B344B4}"/>
              </a:ext>
            </a:extLst>
          </p:cNvPr>
          <p:cNvSpPr/>
          <p:nvPr/>
        </p:nvSpPr>
        <p:spPr>
          <a:xfrm>
            <a:off x="9866947" y="2839406"/>
            <a:ext cx="208042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3</a:t>
            </a: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 2" descr="preencoded.png">
            <a:extLst>
              <a:ext uri="{FF2B5EF4-FFF2-40B4-BE49-F238E27FC236}">
                <a16:creationId xmlns:a16="http://schemas.microsoft.com/office/drawing/2014/main" id="{8C7F65EB-C8D9-6AC6-CDF2-C85D182EE6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6947" y="3194451"/>
            <a:ext cx="3849053" cy="3048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ED2A3D09-4B3F-FBB9-B72F-7EB8BDA39304}"/>
              </a:ext>
            </a:extLst>
          </p:cNvPr>
          <p:cNvSpPr/>
          <p:nvPr/>
        </p:nvSpPr>
        <p:spPr>
          <a:xfrm>
            <a:off x="9866947" y="3859176"/>
            <a:ext cx="3849053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200" indent="-457200">
              <a:lnSpc>
                <a:spcPts val="2650"/>
              </a:lnSpc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Explica tu selección</a:t>
            </a: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F894207E-E34D-6E9A-A558-743ED2714D7A}"/>
              </a:ext>
            </a:extLst>
          </p:cNvPr>
          <p:cNvSpPr/>
          <p:nvPr/>
        </p:nvSpPr>
        <p:spPr>
          <a:xfrm>
            <a:off x="9866947" y="3364889"/>
            <a:ext cx="260058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Argumenta</a:t>
            </a:r>
            <a:endParaRPr lang="en-US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086AD011-1C63-8CF4-32AB-CB5A713742AC}"/>
              </a:ext>
            </a:extLst>
          </p:cNvPr>
          <p:cNvSpPr/>
          <p:nvPr/>
        </p:nvSpPr>
        <p:spPr>
          <a:xfrm>
            <a:off x="793790" y="6356887"/>
            <a:ext cx="1283671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Idea clave</a:t>
            </a:r>
            <a:r>
              <a:rPr lang="es-MX" sz="2400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: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A04E364E-8AB2-7F2C-821C-2AB00FAA8C37}"/>
              </a:ext>
            </a:extLst>
          </p:cNvPr>
          <p:cNvSpPr/>
          <p:nvPr/>
        </p:nvSpPr>
        <p:spPr>
          <a:xfrm>
            <a:off x="793790" y="3865058"/>
            <a:ext cx="3722454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200" indent="-457200">
              <a:lnSpc>
                <a:spcPts val="26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¿Qué elementos recuerdas que forman parte de un plan de unidad </a:t>
            </a:r>
            <a:r>
              <a:rPr lang="es-MX" sz="2000" dirty="0" err="1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microcurricular</a:t>
            </a: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?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¿Qué crees que cambia cuando pasamos al plan de clase?</a:t>
            </a:r>
          </a:p>
        </p:txBody>
      </p:sp>
      <p:sp>
        <p:nvSpPr>
          <p:cNvPr id="15" name="Text 2">
            <a:extLst>
              <a:ext uri="{FF2B5EF4-FFF2-40B4-BE49-F238E27FC236}">
                <a16:creationId xmlns:a16="http://schemas.microsoft.com/office/drawing/2014/main" id="{47EBBF7B-4837-211F-F22A-6CA0F3676F57}"/>
              </a:ext>
            </a:extLst>
          </p:cNvPr>
          <p:cNvSpPr/>
          <p:nvPr/>
        </p:nvSpPr>
        <p:spPr>
          <a:xfrm>
            <a:off x="793790" y="6818968"/>
            <a:ext cx="1283671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Lo planificado en la unidad se concreta en la clase.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315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7" grpId="0" animBg="1"/>
      <p:bldP spid="9" grpId="0" animBg="1"/>
      <p:bldP spid="10" grpId="0" animBg="1"/>
      <p:bldP spid="11" grpId="0" animBg="1"/>
      <p:bldP spid="14" grpId="0" animBg="1"/>
      <p:bldP spid="18" grpId="0" animBg="1"/>
      <p:bldP spid="6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E6A5F2-97A8-7875-774D-530B97194B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980" y="186734"/>
            <a:ext cx="12222240" cy="784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422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C400103-C498-8AA4-7294-37ABBB52F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332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07614" y="989550"/>
            <a:ext cx="4591764" cy="16009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44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7.1 Selección y </a:t>
            </a:r>
            <a:r>
              <a:rPr lang="en-US" sz="4400" b="1" dirty="0" err="1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ajuste</a:t>
            </a:r>
            <a:r>
              <a:rPr lang="en-US" sz="44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 </a:t>
            </a:r>
          </a:p>
          <a:p>
            <a:pPr marL="0" indent="0" algn="l">
              <a:buNone/>
            </a:pPr>
            <a:r>
              <a:rPr lang="en-US" sz="44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de la destreza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 b="20549"/>
          <a:stretch>
            <a:fillRect/>
          </a:stretch>
        </p:blipFill>
        <p:spPr>
          <a:xfrm>
            <a:off x="8086344" y="1501252"/>
            <a:ext cx="4989671" cy="594651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817649" y="3244765"/>
            <a:ext cx="3268820" cy="24594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La </a:t>
            </a:r>
            <a:r>
              <a:rPr lang="en-US" sz="2000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destreza con criterio de desempeño (DCD)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es el punto de partida del plan de clase. Como está diseñada para períodos amplios, debe </a:t>
            </a:r>
            <a:r>
              <a:rPr lang="en-US" sz="2000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ajustarse</a:t>
            </a: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Arial" panose="020B0604020202020204" pitchFamily="34" charset="0"/>
              </a:rPr>
              <a:t> al tiempo y contexto de la sesión.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3402449" y="8426768"/>
            <a:ext cx="3884414" cy="740450"/>
          </a:xfrm>
          <a:prstGeom prst="roundRect">
            <a:avLst>
              <a:gd name="adj" fmla="val 9879"/>
            </a:avLst>
          </a:prstGeom>
          <a:solidFill>
            <a:srgbClr val="FFFFFF"/>
          </a:solidFill>
          <a:ln w="1524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6" name="Shape 3"/>
          <p:cNvSpPr/>
          <p:nvPr/>
        </p:nvSpPr>
        <p:spPr>
          <a:xfrm>
            <a:off x="3387209" y="8426768"/>
            <a:ext cx="60960" cy="740450"/>
          </a:xfrm>
          <a:prstGeom prst="roundRect">
            <a:avLst>
              <a:gd name="adj" fmla="val 167442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7" name="Text 4"/>
          <p:cNvSpPr/>
          <p:nvPr/>
        </p:nvSpPr>
        <p:spPr>
          <a:xfrm>
            <a:off x="3576757" y="8555355"/>
            <a:ext cx="1509712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¿Qué implica el ajuste?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3576757" y="8766453"/>
            <a:ext cx="3581519" cy="136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Delimitar el alcance sin reducir la destreza a una simple actividad.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7343537" y="8426768"/>
            <a:ext cx="3884414" cy="740450"/>
          </a:xfrm>
          <a:prstGeom prst="roundRect">
            <a:avLst>
              <a:gd name="adj" fmla="val 9879"/>
            </a:avLst>
          </a:prstGeom>
          <a:solidFill>
            <a:srgbClr val="FFFFFF"/>
          </a:solidFill>
          <a:ln w="1524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10" name="Shape 7"/>
          <p:cNvSpPr/>
          <p:nvPr/>
        </p:nvSpPr>
        <p:spPr>
          <a:xfrm>
            <a:off x="7328297" y="8426768"/>
            <a:ext cx="60960" cy="740450"/>
          </a:xfrm>
          <a:prstGeom prst="roundRect">
            <a:avLst>
              <a:gd name="adj" fmla="val 167442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es-EC"/>
          </a:p>
        </p:txBody>
      </p:sp>
      <p:sp>
        <p:nvSpPr>
          <p:cNvPr id="11" name="Text 8"/>
          <p:cNvSpPr/>
          <p:nvPr/>
        </p:nvSpPr>
        <p:spPr>
          <a:xfrm>
            <a:off x="7517844" y="8555355"/>
            <a:ext cx="1417558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¿Qué se mantiene?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7517844" y="8766453"/>
            <a:ext cx="3581519" cy="2721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La esencia de la capacidad a desarrollar, garantizando viabilidad pedagógica.</a:t>
            </a:r>
            <a:endParaRPr lang="en-US" sz="850" dirty="0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0CB3DC9B-5E36-8213-876E-8DCF37B3DDF4}"/>
              </a:ext>
            </a:extLst>
          </p:cNvPr>
          <p:cNvSpPr/>
          <p:nvPr/>
        </p:nvSpPr>
        <p:spPr>
          <a:xfrm>
            <a:off x="5776332" y="4014439"/>
            <a:ext cx="1381944" cy="5910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804715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000" b="1" dirty="0">
                <a:solidFill>
                  <a:srgbClr val="091C5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Ejemplo: Ajuste de la destreza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F2F6F0B-C059-830C-6F9A-C4E7DE6E2B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3629" y="1494263"/>
            <a:ext cx="9751741" cy="65011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776863-1229-EF1B-5D2F-C356760A4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54CAADC9-409D-173B-14C8-A5E89037DD18}"/>
              </a:ext>
            </a:extLst>
          </p:cNvPr>
          <p:cNvSpPr/>
          <p:nvPr/>
        </p:nvSpPr>
        <p:spPr>
          <a:xfrm>
            <a:off x="793790" y="970942"/>
            <a:ext cx="1097494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Actividad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 1: </a:t>
            </a:r>
            <a:r>
              <a:rPr lang="es-MX" sz="4000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Ajusta tu destreza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F24D4B3C-B4E3-0FCB-02EB-DC1457ACBA29}"/>
              </a:ext>
            </a:extLst>
          </p:cNvPr>
          <p:cNvSpPr/>
          <p:nvPr/>
        </p:nvSpPr>
        <p:spPr>
          <a:xfrm>
            <a:off x="793790" y="2124797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46C097AE-4765-38B2-ED76-E6DC888C6A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479842"/>
            <a:ext cx="4196358" cy="3048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64A8740A-B29D-759F-207F-5513665F1BB9}"/>
              </a:ext>
            </a:extLst>
          </p:cNvPr>
          <p:cNvSpPr/>
          <p:nvPr/>
        </p:nvSpPr>
        <p:spPr>
          <a:xfrm>
            <a:off x="793790" y="2654149"/>
            <a:ext cx="4196358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Selecciona</a:t>
            </a:r>
            <a:endParaRPr lang="en-US" b="1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839F7F3A-A522-8950-B823-47226BE14E8A}"/>
              </a:ext>
            </a:extLst>
          </p:cNvPr>
          <p:cNvSpPr/>
          <p:nvPr/>
        </p:nvSpPr>
        <p:spPr>
          <a:xfrm>
            <a:off x="5242041" y="2120928"/>
            <a:ext cx="236362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2</a:t>
            </a:r>
            <a:endParaRPr lang="en-US" sz="175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36C1BDCB-BBAC-5906-6777-2837D630B1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2041" y="2495082"/>
            <a:ext cx="4373013" cy="30480"/>
          </a:xfrm>
          <a:prstGeom prst="rect">
            <a:avLst/>
          </a:prstGeom>
        </p:spPr>
      </p:pic>
      <p:sp>
        <p:nvSpPr>
          <p:cNvPr id="9" name="Text 5">
            <a:extLst>
              <a:ext uri="{FF2B5EF4-FFF2-40B4-BE49-F238E27FC236}">
                <a16:creationId xmlns:a16="http://schemas.microsoft.com/office/drawing/2014/main" id="{2ECA638A-7359-9113-4868-78F4204B7134}"/>
              </a:ext>
            </a:extLst>
          </p:cNvPr>
          <p:cNvSpPr/>
          <p:nvPr/>
        </p:nvSpPr>
        <p:spPr>
          <a:xfrm>
            <a:off x="5242041" y="2650280"/>
            <a:ext cx="295459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2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Identifica</a:t>
            </a:r>
            <a:endParaRPr lang="en-US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D364102B-DAF8-1A34-7C47-6D48DC7FD2BF}"/>
              </a:ext>
            </a:extLst>
          </p:cNvPr>
          <p:cNvSpPr/>
          <p:nvPr/>
        </p:nvSpPr>
        <p:spPr>
          <a:xfrm>
            <a:off x="5242040" y="3140699"/>
            <a:ext cx="3849053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200" indent="-457200">
              <a:lnSpc>
                <a:spcPts val="2650"/>
              </a:lnSpc>
              <a:buFont typeface="+mj-lt"/>
              <a:buAutoNum type="arabicPeriod" startAt="7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¿Qué elementos incluye la destreza que elegiste (contenido, acción, recursos)?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 startAt="7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¿Qué partes serían difíciles de abordar en una sola clase?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 startAt="7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¿Qué elementos no serían apropiados para el grado seleccionado?</a:t>
            </a:r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306CCC8C-626F-56D5-638C-5155A36E8EB8}"/>
              </a:ext>
            </a:extLst>
          </p:cNvPr>
          <p:cNvSpPr/>
          <p:nvPr/>
        </p:nvSpPr>
        <p:spPr>
          <a:xfrm>
            <a:off x="9866947" y="2124797"/>
            <a:ext cx="208042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Light" pitchFamily="34" charset="-122"/>
                <a:cs typeface="Arial" panose="020B0604020202020204" pitchFamily="34" charset="0"/>
              </a:rPr>
              <a:t>3</a:t>
            </a: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 2" descr="preencoded.png">
            <a:extLst>
              <a:ext uri="{FF2B5EF4-FFF2-40B4-BE49-F238E27FC236}">
                <a16:creationId xmlns:a16="http://schemas.microsoft.com/office/drawing/2014/main" id="{4802FEF6-314D-EE6E-1B1E-BD5CE8E23D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6947" y="2479842"/>
            <a:ext cx="3849053" cy="3048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2D0A1F82-943F-7851-98F5-EFE9B012335B}"/>
              </a:ext>
            </a:extLst>
          </p:cNvPr>
          <p:cNvSpPr/>
          <p:nvPr/>
        </p:nvSpPr>
        <p:spPr>
          <a:xfrm>
            <a:off x="9866947" y="3144567"/>
            <a:ext cx="3849053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200" indent="-457200">
              <a:lnSpc>
                <a:spcPts val="2650"/>
              </a:lnSpc>
              <a:buFont typeface="+mj-lt"/>
              <a:buAutoNum type="arabicPeriod" startAt="10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¿Qué elementos sí vas a tomar en cuenta?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 startAt="10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¿Cómo quedaría ajustada la destreza?</a:t>
            </a: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09FA409C-E159-0908-E84E-CAB3992B2244}"/>
              </a:ext>
            </a:extLst>
          </p:cNvPr>
          <p:cNvSpPr/>
          <p:nvPr/>
        </p:nvSpPr>
        <p:spPr>
          <a:xfrm>
            <a:off x="9866947" y="2650280"/>
            <a:ext cx="260058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200" b="1" dirty="0" err="1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Ajusta</a:t>
            </a:r>
            <a:endParaRPr lang="en-US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C3C38EE1-4044-0B82-7389-DCD70040760C}"/>
              </a:ext>
            </a:extLst>
          </p:cNvPr>
          <p:cNvSpPr/>
          <p:nvPr/>
        </p:nvSpPr>
        <p:spPr>
          <a:xfrm>
            <a:off x="793790" y="6634737"/>
            <a:ext cx="1283671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400" b="1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Idea clave</a:t>
            </a:r>
            <a:r>
              <a:rPr lang="es-MX" sz="2400" dirty="0">
                <a:solidFill>
                  <a:srgbClr val="0070C0"/>
                </a:solidFill>
                <a:latin typeface="Arial" panose="020B0604020202020204" pitchFamily="34" charset="0"/>
                <a:ea typeface="Host Grotesk Medium" pitchFamily="34" charset="-122"/>
                <a:cs typeface="Arial" panose="020B0604020202020204" pitchFamily="34" charset="0"/>
              </a:rPr>
              <a:t>: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6BE97604-13EE-7E97-1F24-79E8FB334363}"/>
              </a:ext>
            </a:extLst>
          </p:cNvPr>
          <p:cNvSpPr/>
          <p:nvPr/>
        </p:nvSpPr>
        <p:spPr>
          <a:xfrm>
            <a:off x="793790" y="3150449"/>
            <a:ext cx="3722454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200" indent="-457200">
              <a:lnSpc>
                <a:spcPts val="2650"/>
              </a:lnSpc>
              <a:buFont typeface="+mj-lt"/>
              <a:buAutoNum type="arabicPeriod" startAt="4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¿Qué asignatura te gustaría planificar?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 startAt="4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¿Qué subnivel y grado?</a:t>
            </a:r>
          </a:p>
          <a:p>
            <a:pPr marL="457200" indent="-457200">
              <a:lnSpc>
                <a:spcPts val="2650"/>
              </a:lnSpc>
              <a:buFont typeface="+mj-lt"/>
              <a:buAutoNum type="arabicPeriod" startAt="4"/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¿Qué destreza del currículo?</a:t>
            </a:r>
          </a:p>
        </p:txBody>
      </p:sp>
      <p:sp>
        <p:nvSpPr>
          <p:cNvPr id="15" name="Text 2">
            <a:extLst>
              <a:ext uri="{FF2B5EF4-FFF2-40B4-BE49-F238E27FC236}">
                <a16:creationId xmlns:a16="http://schemas.microsoft.com/office/drawing/2014/main" id="{0707B417-8834-F207-5720-6595F3E2343C}"/>
              </a:ext>
            </a:extLst>
          </p:cNvPr>
          <p:cNvSpPr/>
          <p:nvPr/>
        </p:nvSpPr>
        <p:spPr>
          <a:xfrm>
            <a:off x="793790" y="7096818"/>
            <a:ext cx="1283671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s-MX" sz="2000" dirty="0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Ajustar la destreza no es simplificarla, sino hacerla viable sin perder su esencia.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ea typeface="Roboto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884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7" grpId="0" animBg="1"/>
      <p:bldP spid="9" grpId="0" animBg="1"/>
      <p:bldP spid="10" grpId="0" animBg="1"/>
      <p:bldP spid="11" grpId="0" animBg="1"/>
      <p:bldP spid="14" grpId="0" animBg="1"/>
      <p:bldP spid="18" grpId="0" animBg="1"/>
      <p:bldP spid="6" grpId="0" animBg="1"/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3901</TotalTime>
  <Words>1509</Words>
  <Application>Microsoft Office PowerPoint</Application>
  <PresentationFormat>Custom</PresentationFormat>
  <Paragraphs>252</Paragraphs>
  <Slides>27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Wingdings</vt:lpstr>
      <vt:lpstr>Roboto</vt:lpstr>
      <vt:lpstr>Arial</vt:lpstr>
      <vt:lpstr>Host Grotesk Medium</vt:lpstr>
      <vt:lpstr>Instrument Sans Semi Bold</vt:lpstr>
      <vt:lpstr>Instrument Sans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Ma. Lorena Alvarez</dc:creator>
  <cp:lastModifiedBy>Ma. Lorena Alvarez</cp:lastModifiedBy>
  <cp:revision>42</cp:revision>
  <dcterms:created xsi:type="dcterms:W3CDTF">2026-03-09T23:46:06Z</dcterms:created>
  <dcterms:modified xsi:type="dcterms:W3CDTF">2026-05-06T18:35:42Z</dcterms:modified>
</cp:coreProperties>
</file>