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60" r:id="rId7"/>
    <p:sldId id="268" r:id="rId8"/>
    <p:sldId id="261" r:id="rId9"/>
    <p:sldId id="263" r:id="rId10"/>
    <p:sldId id="264" r:id="rId11"/>
    <p:sldId id="265" r:id="rId12"/>
    <p:sldId id="267" r:id="rId13"/>
    <p:sldId id="258" r:id="rId1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D5E"/>
    <a:srgbClr val="EEF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37" d="100"/>
          <a:sy n="37" d="100"/>
        </p:scale>
        <p:origin x="72" y="10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30B97-773A-4B3F-8C0C-22284DA2251A}" type="datetimeFigureOut">
              <a:t>30/4/2026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28BFD-5DEB-4536-A865-F14C3DBA440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C23F7-BDC7-512E-68AA-166D64CB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7074B5-7B48-2790-1123-97C5DAA11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D6B-4306-DEC1-A35B-B784A50C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723366-BF78-6FF7-EC4B-0B09E032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4B88F-6A5A-9B89-163D-58B104A7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40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D3A45-B41B-E05E-82A3-D85DD015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7ACD17-56FA-AA3B-F856-5727DACE6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2002AA-483C-8A67-EB23-C8978ED3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6A4E2A-43F8-B51B-05E4-00F7F9F8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E6F32-1C5A-4897-19C1-7DD9CE22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0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83E3B6-1923-E411-B4AE-022FB0132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D02EF4-DCD8-9F5C-E73F-4C80855AC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BB7525-B164-C6BA-D1B2-3C4B43D5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839110-5FC8-F3DA-107F-10F54EA75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7B8003-3B07-D52A-947B-2330C14E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561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8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82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41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746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93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677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82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36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9FE5-0967-8A6F-E6E7-BF0CB963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DDFE0D-7F91-BE48-CA15-8EFA5E06D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2C83D-D1FF-D410-AA7A-F8E80482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A4DE1-5DD8-8203-6157-8D485B32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10DB94-97C3-716E-59D2-CD98939A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742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143C4-7B0E-B12C-1B39-F624FF22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03C14-AA81-AA1A-BAE1-5091FE45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6149FF-B738-C5DD-4062-F4F10E8D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45EB1B-D7E1-380B-E357-7944C2E6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DD6706-AB6E-D840-6290-C6392F2CF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013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9AB8C-7D4A-3BA8-2287-1654D21C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AC10E6-49C5-43A0-0EFA-22CDC7F83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E2B14D-4B57-E013-C337-F749AC868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4488E2-3231-C046-ECE6-08B93B1B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E9B944-B0DA-6FA1-20D1-7ABC5C58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7146C5-CC63-F03D-A7C1-B7A25A38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566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1E60F-77BE-4495-77EE-727BF461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E8A86-4E7A-3A6E-89A3-D2757803E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B6339E-0D60-C27D-367E-10E5503F7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1F35D6-0794-EB9E-7709-3674D4BBB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EBBE8A-8E69-B062-7DCD-52AD8BBA0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AF9172-029D-D172-AF9E-D45BBD1D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8B7C5D-402D-F653-BF6C-6B52EBDA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F087DD0-E9DC-C0DC-F8FC-9E9D83C0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627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A920-50EE-149D-5CD7-FB9485F18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48AE95-463F-5EF8-BCD7-9D6CF72A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DE4F59-E0C0-A34E-4EAF-0A891A9D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1AAAE7-A235-6F13-F97D-98B4FAFE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00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F428463-6173-F2B0-5085-617BF53B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A4F096-E0C7-2D81-5D28-BC03CEDB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59CD3B-A940-DE83-A4B9-7DEA121F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367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2F2D-D39F-217F-6393-4B1B7CD0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484CC4-59F4-E9EF-E960-478D6218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401A5-5A11-8FB9-C92F-3A0D65E74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31595E-F459-C675-5835-F613B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B634D6-5F85-A454-3149-9CE09B54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C33089-E22C-2339-1CB6-71EF9990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6023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6F1BF-BEC6-0F2D-0D7C-C4C39FC3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EB6072-5FA5-7D6C-0782-D9C3D4AF5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3C78ED-2B57-AD35-2EE2-534C72BEC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A0DBC3-1FB6-7A57-BBE4-8C230724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CA6B43-3552-DB93-A67B-1D7F4FBF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6C35D0-988B-F28E-CCCC-ABC051A1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79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2404B3-5C54-6C7D-3C6C-F869B9A34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B478AC-EFF2-CA80-F2A2-184BD5215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C68A01-E529-60DA-13EE-B26AC03E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7F18C9-247A-DC42-82B2-4D1AF08DEDF9}" type="datetimeFigureOut">
              <a:rPr lang="es-EC" smtClean="0"/>
              <a:t>30/4/2026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E96E81-D648-E2B6-BEDC-542FA6496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58E39-96A0-AAD7-6BEA-231DBDA3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2063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386785E-1C48-BDD2-F551-92327BC6D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2333463"/>
            <a:ext cx="4822257" cy="413887"/>
          </a:xfrm>
        </p:spPr>
        <p:txBody>
          <a:bodyPr>
            <a:normAutofit lnSpcReduction="10000"/>
          </a:bodyPr>
          <a:lstStyle/>
          <a:p>
            <a:pPr algn="l"/>
            <a:r>
              <a:rPr lang="es-EC" dirty="0"/>
              <a:t>Nombre del recurso: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DFBFD45-6EE4-EA62-09A0-28B5A5279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5681"/>
            <a:ext cx="9144000" cy="927818"/>
          </a:xfrm>
        </p:spPr>
        <p:txBody>
          <a:bodyPr anchor="t">
            <a:normAutofit/>
          </a:bodyPr>
          <a:lstStyle/>
          <a:p>
            <a:r>
              <a:rPr lang="es-EC" sz="4000" b="1" dirty="0"/>
              <a:t>Formato </a:t>
            </a:r>
            <a:r>
              <a:rPr lang="es-EC" sz="4000" b="1" dirty="0" err="1"/>
              <a:t>Presentacion</a:t>
            </a:r>
            <a:r>
              <a:rPr lang="es-EC" sz="4000" b="1"/>
              <a:t> PPT</a:t>
            </a:r>
            <a:br>
              <a:rPr lang="es-EC" sz="4000" b="1"/>
            </a:br>
            <a:r>
              <a:rPr lang="es-EC" sz="1800" b="1"/>
              <a:t>Tipos: </a:t>
            </a:r>
            <a:r>
              <a:rPr lang="es-EC" sz="1800"/>
              <a:t>Presentaciones, presentaciones interactivas </a:t>
            </a:r>
            <a:endParaRPr lang="es-EC" sz="4000" b="1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1E34025-8628-70BB-F96D-B7B8775BF05A}"/>
              </a:ext>
            </a:extLst>
          </p:cNvPr>
          <p:cNvSpPr txBox="1">
            <a:spLocks/>
          </p:cNvSpPr>
          <p:nvPr/>
        </p:nvSpPr>
        <p:spPr>
          <a:xfrm>
            <a:off x="896752" y="5527011"/>
            <a:ext cx="5173580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Presentaciones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5574BD9-AAE0-7344-A15B-94D1D3D227F9}"/>
              </a:ext>
            </a:extLst>
          </p:cNvPr>
          <p:cNvSpPr txBox="1">
            <a:spLocks/>
          </p:cNvSpPr>
          <p:nvPr/>
        </p:nvSpPr>
        <p:spPr>
          <a:xfrm>
            <a:off x="770019" y="5032550"/>
            <a:ext cx="4822257" cy="413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/>
              <a:t>Tipo de recurso: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DF31FB66-01BE-4E34-DB08-C6E7E88D4AA0}"/>
              </a:ext>
            </a:extLst>
          </p:cNvPr>
          <p:cNvSpPr txBox="1">
            <a:spLocks/>
          </p:cNvSpPr>
          <p:nvPr/>
        </p:nvSpPr>
        <p:spPr>
          <a:xfrm>
            <a:off x="922420" y="2969533"/>
            <a:ext cx="5173580" cy="1750996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805E14C-A795-6DB3-F4C0-EA45D728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F16FAD27-3AC5-14D7-0572-31019853DAC0}"/>
              </a:ext>
            </a:extLst>
          </p:cNvPr>
          <p:cNvSpPr txBox="1">
            <a:spLocks/>
          </p:cNvSpPr>
          <p:nvPr/>
        </p:nvSpPr>
        <p:spPr>
          <a:xfrm>
            <a:off x="6599724" y="4225491"/>
            <a:ext cx="4555956" cy="1958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ayuda en la creación de los recursos educativos multimedia de su materia.</a:t>
            </a:r>
          </a:p>
          <a:p>
            <a:pPr algn="l"/>
            <a:endParaRPr lang="es-EC" sz="18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C" sz="1900"/>
              <a:t>Cada imagen, gráfico o texto debe estar correctamente citado y referenciado en APA 7</a:t>
            </a:r>
            <a:r>
              <a:rPr lang="es-EC" sz="1900" baseline="30000"/>
              <a:t>ma</a:t>
            </a:r>
            <a:r>
              <a:rPr lang="es-EC" sz="1900"/>
              <a:t> Edición, </a:t>
            </a:r>
            <a:r>
              <a:rPr lang="es-EC" sz="2000"/>
              <a:t>utilizando citas válidas.</a:t>
            </a:r>
            <a:endParaRPr lang="es-EC" sz="19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B4E513-0EFF-E4ED-DAB2-6FC86873554F}"/>
              </a:ext>
            </a:extLst>
          </p:cNvPr>
          <p:cNvSpPr txBox="1"/>
          <p:nvPr/>
        </p:nvSpPr>
        <p:spPr>
          <a:xfrm>
            <a:off x="6599724" y="2333463"/>
            <a:ext cx="4555956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Programa de estudio: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Asignatura: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Psicología del aprendizaje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Clase</a:t>
            </a:r>
            <a:r>
              <a:rPr lang="es-EC" dirty="0">
                <a:effectLst/>
              </a:rPr>
              <a:t>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13681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F803D-B964-E3F5-5B5D-2C050BBF9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399E3767-3584-06F1-CEA5-D7D2A8C44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92" y="1054986"/>
            <a:ext cx="10456241" cy="646331"/>
          </a:xfrm>
        </p:spPr>
        <p:txBody>
          <a:bodyPr anchor="t">
            <a:normAutofit/>
          </a:bodyPr>
          <a:lstStyle/>
          <a:p>
            <a:pPr algn="l"/>
            <a:r>
              <a:rPr lang="es-EC" sz="4000" b="1"/>
              <a:t>Referencias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981CE57-1E2C-FABC-3B34-A3A7C6CB38D2}"/>
              </a:ext>
            </a:extLst>
          </p:cNvPr>
          <p:cNvSpPr txBox="1">
            <a:spLocks/>
          </p:cNvSpPr>
          <p:nvPr/>
        </p:nvSpPr>
        <p:spPr>
          <a:xfrm>
            <a:off x="872693" y="1906604"/>
            <a:ext cx="10456242" cy="3828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 dirty="0"/>
              <a:t>Skinner, B. F. (1974). </a:t>
            </a:r>
            <a:r>
              <a:rPr lang="es-ES" sz="2000" i="1" dirty="0"/>
              <a:t>Sobre el conductismo</a:t>
            </a:r>
            <a:r>
              <a:rPr lang="es-ES" sz="2000" dirty="0"/>
              <a:t>. Barcelona: Fontanella.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Pavlov</a:t>
            </a:r>
            <a:r>
              <a:rPr lang="es-ES" sz="2000" dirty="0"/>
              <a:t>, I. P. (1927). </a:t>
            </a:r>
            <a:r>
              <a:rPr lang="es-ES" sz="2000" i="1" dirty="0"/>
              <a:t>Los reflejos condicionados</a:t>
            </a:r>
            <a:r>
              <a:rPr lang="es-ES" sz="2000" dirty="0"/>
              <a:t>. Madrid: Morata.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Piaget</a:t>
            </a:r>
            <a:r>
              <a:rPr lang="es-ES" sz="2000" dirty="0"/>
              <a:t>, J. (1978). </a:t>
            </a:r>
            <a:r>
              <a:rPr lang="es-ES" sz="2000" i="1" dirty="0"/>
              <a:t>La equilibración de las estructuras cognitivas: Problema central del desarrollo</a:t>
            </a:r>
            <a:r>
              <a:rPr lang="es-ES" sz="2000" dirty="0"/>
              <a:t>. Madrid: Siglo XXI.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Ausubel</a:t>
            </a:r>
            <a:r>
              <a:rPr lang="es-ES" sz="2000" dirty="0"/>
              <a:t>, D. P. (2002). </a:t>
            </a:r>
            <a:r>
              <a:rPr lang="es-ES" sz="2000" i="1" dirty="0"/>
              <a:t>Adquisición y retención del conocimiento: Una perspectiva cognitiva</a:t>
            </a:r>
            <a:r>
              <a:rPr lang="es-ES" sz="2000" dirty="0"/>
              <a:t>. Barcelona: Paidós.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Bruner</a:t>
            </a:r>
            <a:r>
              <a:rPr lang="es-ES" sz="2000" dirty="0"/>
              <a:t>, J. (1997). </a:t>
            </a:r>
            <a:r>
              <a:rPr lang="es-ES" sz="2000" i="1" dirty="0"/>
              <a:t>La educación, puerta de la cultura</a:t>
            </a:r>
            <a:r>
              <a:rPr lang="es-ES" sz="2000" dirty="0"/>
              <a:t>. Madrid: Visor.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Vygotsky</a:t>
            </a:r>
            <a:r>
              <a:rPr lang="es-ES" sz="2000" dirty="0"/>
              <a:t>, L. S. (1979). </a:t>
            </a:r>
            <a:r>
              <a:rPr lang="es-ES" sz="2000" i="1" dirty="0"/>
              <a:t>El desarrollo de los procesos psicológicos superiores</a:t>
            </a:r>
            <a:r>
              <a:rPr lang="es-ES" sz="2000" dirty="0"/>
              <a:t>. Barcelona: Crítica.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Coll</a:t>
            </a:r>
            <a:r>
              <a:rPr lang="es-ES" sz="2000" dirty="0"/>
              <a:t>, C., Palacios, J., &amp; Marchesi, Á. (2007). </a:t>
            </a:r>
            <a:r>
              <a:rPr lang="es-ES" sz="2000" i="1" dirty="0"/>
              <a:t>Desarrollo psicológico y educación</a:t>
            </a:r>
            <a:r>
              <a:rPr lang="es-ES" sz="2000" dirty="0"/>
              <a:t>. Madrid: Alianza. </a:t>
            </a:r>
          </a:p>
          <a:p>
            <a:pPr algn="l"/>
            <a:br>
              <a:rPr lang="es-ES" sz="2000" dirty="0"/>
            </a:br>
            <a:r>
              <a:rPr lang="es-ES" sz="2000" dirty="0" err="1"/>
              <a:t>Bandura</a:t>
            </a:r>
            <a:r>
              <a:rPr lang="es-ES" sz="2000" dirty="0"/>
              <a:t>, A. (1987). </a:t>
            </a:r>
            <a:r>
              <a:rPr lang="es-ES" sz="2000" i="1" dirty="0"/>
              <a:t>Teoría del aprendizaje social</a:t>
            </a:r>
            <a:r>
              <a:rPr lang="es-ES" sz="2000" dirty="0"/>
              <a:t>. Madrid: Espasa-Calpe. </a:t>
            </a:r>
          </a:p>
          <a:p>
            <a:pPr algn="l"/>
            <a:endParaRPr lang="es-EC" sz="19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6B35F5B-EFCD-8245-D16D-3FFC555E1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2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8054A-6730-C0BF-E458-B3EA13B6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5A42CCB-F4C5-CA21-8A74-24D8E9B64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560" y="1229359"/>
            <a:ext cx="5313680" cy="519687"/>
          </a:xfrm>
        </p:spPr>
        <p:txBody>
          <a:bodyPr anchor="t">
            <a:noAutofit/>
          </a:bodyPr>
          <a:lstStyle/>
          <a:p>
            <a:r>
              <a:rPr lang="es-EC" sz="6600" b="1" dirty="0"/>
              <a:t>Teorías de desarrollo y aprendizaje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4E643EE-2D6B-4482-143A-17B1D44A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EB4A8CD2-F94F-5E08-1022-3A74B509507C}"/>
              </a:ext>
            </a:extLst>
          </p:cNvPr>
          <p:cNvSpPr txBox="1">
            <a:spLocks/>
          </p:cNvSpPr>
          <p:nvPr/>
        </p:nvSpPr>
        <p:spPr>
          <a:xfrm>
            <a:off x="8097625" y="5708491"/>
            <a:ext cx="2946295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Docente: Ivonne Pazmiño</a:t>
            </a:r>
          </a:p>
        </p:txBody>
      </p:sp>
      <p:pic>
        <p:nvPicPr>
          <p:cNvPr id="1030" name="Picture 6" descr="Aprendizaje significativo">
            <a:extLst>
              <a:ext uri="{FF2B5EF4-FFF2-40B4-BE49-F238E27FC236}">
                <a16:creationId xmlns:a16="http://schemas.microsoft.com/office/drawing/2014/main" id="{C94022BC-0038-F94C-822D-13CFF7C3E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853440"/>
            <a:ext cx="3434080" cy="515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3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FC1D6C-C1D1-82D9-1068-3C96D78F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Teorías del aprendizaje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C625E59A-5EEF-B2CE-A1B4-4F0E681A4074}"/>
              </a:ext>
            </a:extLst>
          </p:cNvPr>
          <p:cNvSpPr/>
          <p:nvPr/>
        </p:nvSpPr>
        <p:spPr>
          <a:xfrm>
            <a:off x="247205" y="1690688"/>
            <a:ext cx="2636875" cy="1325563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800" b="1" dirty="0"/>
              <a:t>Conductismo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EF4D496-E1E7-C04B-BBBA-20C00D6C1366}"/>
              </a:ext>
            </a:extLst>
          </p:cNvPr>
          <p:cNvSpPr/>
          <p:nvPr/>
        </p:nvSpPr>
        <p:spPr>
          <a:xfrm>
            <a:off x="3110908" y="1690687"/>
            <a:ext cx="2636875" cy="13255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800" b="1" dirty="0"/>
              <a:t>Cognitivismo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9D3D1F02-42DB-DEFD-713F-19F2F60A6748}"/>
              </a:ext>
            </a:extLst>
          </p:cNvPr>
          <p:cNvSpPr/>
          <p:nvPr/>
        </p:nvSpPr>
        <p:spPr>
          <a:xfrm>
            <a:off x="6096000" y="1690687"/>
            <a:ext cx="2636875" cy="13255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b="1" dirty="0"/>
              <a:t>Constructivismo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DFED9589-2C67-1EEA-6956-6A0F17CF2880}"/>
              </a:ext>
            </a:extLst>
          </p:cNvPr>
          <p:cNvSpPr/>
          <p:nvPr/>
        </p:nvSpPr>
        <p:spPr>
          <a:xfrm>
            <a:off x="9081092" y="1690687"/>
            <a:ext cx="2636875" cy="132556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800" b="1" dirty="0"/>
              <a:t>Sociocultural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E1E7FD0C-EEB4-CEC4-6F29-175754F7299E}"/>
              </a:ext>
            </a:extLst>
          </p:cNvPr>
          <p:cNvSpPr/>
          <p:nvPr/>
        </p:nvSpPr>
        <p:spPr>
          <a:xfrm>
            <a:off x="247205" y="3327661"/>
            <a:ext cx="2636875" cy="316521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7927834-380C-591A-6868-E9DB8691EC53}"/>
              </a:ext>
            </a:extLst>
          </p:cNvPr>
          <p:cNvSpPr/>
          <p:nvPr/>
        </p:nvSpPr>
        <p:spPr>
          <a:xfrm>
            <a:off x="3110907" y="3327661"/>
            <a:ext cx="2636875" cy="3159995"/>
          </a:xfrm>
          <a:prstGeom prst="roundRect">
            <a:avLst/>
          </a:prstGeom>
          <a:solidFill>
            <a:srgbClr val="EEF4C0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80D7B3ED-4E89-E1FF-D8CF-084C907DC28B}"/>
              </a:ext>
            </a:extLst>
          </p:cNvPr>
          <p:cNvSpPr/>
          <p:nvPr/>
        </p:nvSpPr>
        <p:spPr>
          <a:xfrm>
            <a:off x="6096000" y="3429000"/>
            <a:ext cx="2636875" cy="3026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58B7FAB-E9D7-6AB2-F541-82B6F80C6CB4}"/>
              </a:ext>
            </a:extLst>
          </p:cNvPr>
          <p:cNvSpPr/>
          <p:nvPr/>
        </p:nvSpPr>
        <p:spPr>
          <a:xfrm>
            <a:off x="9081092" y="3429000"/>
            <a:ext cx="2636875" cy="30260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C6BCF805-4337-2F62-C467-1CE9FC1A3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68" y="3260941"/>
            <a:ext cx="209195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Aprendizaje como cambio de conducta.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Basado en estímulos, respuestas y refuerzos.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Docente dirige, estudiante responde. 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1B438CEA-666B-C010-FC23-E4193ACE9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828" y="3074571"/>
            <a:ext cx="2064088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Enfoque en procesos mentales (memoria, atención, pensamiento).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estudiante procesa información activamente.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Importancia de los conocimientos previos.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A84BC729-4923-623A-4BE7-D5A9E55BA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4977" y="3382348"/>
            <a:ext cx="2135859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estudiante construye su conocimiento.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Aprendizaje activo y significativo.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Uso de metodologías activas 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9A3F23ED-55AE-FE9E-EBC7-A18705B67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7482" y="3494441"/>
            <a:ext cx="206631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aprendizaje es social y contextual.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Importancia de la interacción y el lenguaje.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Apoyo del docente (andamiaje). </a:t>
            </a:r>
          </a:p>
        </p:txBody>
      </p:sp>
    </p:spTree>
    <p:extLst>
      <p:ext uri="{BB962C8B-B14F-4D97-AF65-F5344CB8AC3E}">
        <p14:creationId xmlns:p14="http://schemas.microsoft.com/office/powerpoint/2010/main" val="45677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056D69C-42E9-55C3-27C5-22A792F5E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83" y="191057"/>
            <a:ext cx="5423633" cy="609409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E625C12-4A06-69BD-148D-586CD348B7E4}"/>
              </a:ext>
            </a:extLst>
          </p:cNvPr>
          <p:cNvSpPr txBox="1"/>
          <p:nvPr/>
        </p:nvSpPr>
        <p:spPr>
          <a:xfrm>
            <a:off x="3143054" y="6285147"/>
            <a:ext cx="6094428" cy="49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1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Nota.  Adaptado de</a:t>
            </a:r>
            <a:r>
              <a:rPr lang="es-EC" sz="12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Teorías del aprendizaje </a:t>
            </a:r>
            <a:r>
              <a:rPr lang="es-EC" sz="1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(2026)</a:t>
            </a:r>
            <a:r>
              <a:rPr lang="es-EC" sz="12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</a:t>
            </a:r>
            <a:r>
              <a:rPr lang="es-EC" sz="1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s-EC" sz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infografía educativa. 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364863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4D7FD-5042-8240-635C-43C7BACA6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E0E40-BDAA-BFE8-5DFC-6A96C1AB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Análisis de caso</a:t>
            </a:r>
            <a:br>
              <a:rPr lang="es-EC" b="1" dirty="0"/>
            </a:br>
            <a:endParaRPr lang="es-EC" b="1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CB1BF34-3454-3592-206E-42CE596BEB1C}"/>
              </a:ext>
            </a:extLst>
          </p:cNvPr>
          <p:cNvSpPr/>
          <p:nvPr/>
        </p:nvSpPr>
        <p:spPr>
          <a:xfrm>
            <a:off x="186509" y="3533932"/>
            <a:ext cx="2636875" cy="316521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80B9747-8FA8-E39B-FAD6-C8C2D2017B2F}"/>
              </a:ext>
            </a:extLst>
          </p:cNvPr>
          <p:cNvSpPr/>
          <p:nvPr/>
        </p:nvSpPr>
        <p:spPr>
          <a:xfrm>
            <a:off x="3141254" y="3525899"/>
            <a:ext cx="2636875" cy="3159995"/>
          </a:xfrm>
          <a:prstGeom prst="roundRect">
            <a:avLst/>
          </a:prstGeom>
          <a:solidFill>
            <a:srgbClr val="EEF4C0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12DDA750-1814-2BD3-43C3-A2853222BFB2}"/>
              </a:ext>
            </a:extLst>
          </p:cNvPr>
          <p:cNvSpPr/>
          <p:nvPr/>
        </p:nvSpPr>
        <p:spPr>
          <a:xfrm>
            <a:off x="6126347" y="3466871"/>
            <a:ext cx="2636875" cy="3026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847F9BF-1E43-960A-F43C-34C6DAAA5323}"/>
              </a:ext>
            </a:extLst>
          </p:cNvPr>
          <p:cNvSpPr/>
          <p:nvPr/>
        </p:nvSpPr>
        <p:spPr>
          <a:xfrm>
            <a:off x="9111440" y="3525899"/>
            <a:ext cx="2636875" cy="30260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80D4EA87-A24E-A44C-2065-078EBC0A0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5" y="4279271"/>
            <a:ext cx="209195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¿Qué teorías del aprendizaje están presentes?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6DCFC091-B95B-F344-9A5A-A0D521E6F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7647" y="4556270"/>
            <a:ext cx="20640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¿Qué rol cumple el docente?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101AD83-0DED-5823-3391-AC2578641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257" y="4140771"/>
            <a:ext cx="2135859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¿Qué tipo de aprendizaje se evidencia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89A21166-140B-05DD-302D-18656512E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7482" y="4279271"/>
            <a:ext cx="206631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¿Cómo mejora esta estrategia el aprendizaje?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2076EF5-6D93-C054-8ADC-50DD70047220}"/>
              </a:ext>
            </a:extLst>
          </p:cNvPr>
          <p:cNvSpPr txBox="1"/>
          <p:nvPr/>
        </p:nvSpPr>
        <p:spPr>
          <a:xfrm>
            <a:off x="381419" y="2837534"/>
            <a:ext cx="60924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3200" b="1" dirty="0"/>
              <a:t>Reflexiona y responde: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68C874D5-972B-DD95-21B3-1F0EB95E2B77}"/>
              </a:ext>
            </a:extLst>
          </p:cNvPr>
          <p:cNvSpPr/>
          <p:nvPr/>
        </p:nvSpPr>
        <p:spPr>
          <a:xfrm>
            <a:off x="534217" y="1286747"/>
            <a:ext cx="11123566" cy="13255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>
                <a:solidFill>
                  <a:schemeClr val="tx1"/>
                </a:solidFill>
              </a:rPr>
              <a:t>Una docente propone a sus estudiantes resolver un problema real en grupos, guiándolos con preguntas, promoviendo el diálogo y relacionando el tema con experiencias previas.</a:t>
            </a:r>
            <a:endParaRPr lang="es-EC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11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2A018-AFF6-F988-54A2-269C5A6F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D8719001-4B9F-41EB-4EEC-F577FB84D0F5}"/>
              </a:ext>
            </a:extLst>
          </p:cNvPr>
          <p:cNvSpPr/>
          <p:nvPr/>
        </p:nvSpPr>
        <p:spPr>
          <a:xfrm>
            <a:off x="2988297" y="278726"/>
            <a:ext cx="6381946" cy="90905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800" b="1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EA02B5-EF13-FB4E-C624-1460AB32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Actividad comparativa</a:t>
            </a:r>
            <a:br>
              <a:rPr lang="es-EC" b="1" dirty="0"/>
            </a:br>
            <a:endParaRPr lang="es-EC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5A8A78F-A4AA-5BA3-2FCC-84508B326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050205"/>
              </p:ext>
            </p:extLst>
          </p:nvPr>
        </p:nvGraphicFramePr>
        <p:xfrm>
          <a:off x="2032000" y="1690688"/>
          <a:ext cx="8127999" cy="4766735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8350821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220475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0746525"/>
                    </a:ext>
                  </a:extLst>
                </a:gridCol>
              </a:tblGrid>
              <a:tr h="953347"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Teoría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¿Cómo aprende el estudiante?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Rol del docente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006288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/>
                        <a:t>Conductismo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35104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Cognitivismo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968939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Constructivismo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874764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Sociocultural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20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49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18A81-6F5A-A75A-B1F4-22B8E5CC9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52A08F-87A3-8710-E9FB-BACD9115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Reflexión crítica</a:t>
            </a:r>
            <a:br>
              <a:rPr lang="es-EC" b="1" dirty="0"/>
            </a:br>
            <a:endParaRPr lang="es-EC" b="1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BEC778A-DEEC-BD43-9638-DCC9F1AE7F93}"/>
              </a:ext>
            </a:extLst>
          </p:cNvPr>
          <p:cNvSpPr/>
          <p:nvPr/>
        </p:nvSpPr>
        <p:spPr>
          <a:xfrm>
            <a:off x="853194" y="5036303"/>
            <a:ext cx="11123566" cy="1325563"/>
          </a:xfrm>
          <a:prstGeom prst="roundRect">
            <a:avLst/>
          </a:prstGeom>
          <a:solidFill>
            <a:srgbClr val="F8ED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>
                <a:solidFill>
                  <a:schemeClr val="tx1"/>
                </a:solidFill>
              </a:rPr>
              <a:t>Las teorías no se excluyen, sino que se complementan. Un docente efectivo integra distintas perspectivas para responder a las necesidades de sus estudiantes.</a:t>
            </a:r>
            <a:endParaRPr lang="es-EC" sz="2400" b="1" dirty="0">
              <a:solidFill>
                <a:schemeClr val="tx1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6BD9EC8-3E9A-3AC2-CF19-AB4ACDF1FEBE}"/>
              </a:ext>
            </a:extLst>
          </p:cNvPr>
          <p:cNvSpPr/>
          <p:nvPr/>
        </p:nvSpPr>
        <p:spPr>
          <a:xfrm>
            <a:off x="2031147" y="1444327"/>
            <a:ext cx="3132173" cy="2920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8E2F8DA-9659-04E3-0F0F-35C4C87F423E}"/>
              </a:ext>
            </a:extLst>
          </p:cNvPr>
          <p:cNvSpPr/>
          <p:nvPr/>
        </p:nvSpPr>
        <p:spPr>
          <a:xfrm>
            <a:off x="6791121" y="1339198"/>
            <a:ext cx="2934878" cy="3026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D265C4-18D1-B995-5F6E-B8521990D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116" y="2362603"/>
            <a:ext cx="248259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¿Cuál teoría consideras más efectiva en la educación actual?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7D8BF153-1932-BC18-6210-BD3AC4BB2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7811" y="2018430"/>
            <a:ext cx="236416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¿Se pueden combinar varias teorías? ¿Por qué?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0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667C5-BF7E-9013-9F59-CA899B8E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Respuestas: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392A98A-3C62-977B-6CB4-BBF64726D696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C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F5C90EC-DD1A-C231-BD8E-C44B353B3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75191"/>
            <a:ext cx="9387272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¿Qué teorías del aprendizaje están presentes?</a:t>
            </a:r>
            <a:b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 evidencian principalmente el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constructivismo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sociocultural</a:t>
            </a:r>
            <a:endParaRPr lang="es-EC" altLang="es-EC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aprendizaje se construye activamente y se favorece la interacción social.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También hay elementos del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cognitivismo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al activar conocimientos previos y promover la reflexión.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¿Qué rol cumple el docente?</a:t>
            </a:r>
            <a:b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docente actúa como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mediador y guía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orientando el aprendizaje mediante preguntas, brindando apoyo (andamiaje) y facilitando la construcción del conocimiento.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¿Qué tipo de aprendizaje se evidencia?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Aprendizaje significativo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(relación con experiencias previas)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Aprendizaje social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(trabajo en grupo)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Aprendizaje por descubrimiento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(resolución de problemas)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¿Cómo mejora esta estrategia el aprendizaje?</a:t>
            </a:r>
            <a:b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Mejora el aprendizaje porque lo hace </a:t>
            </a:r>
            <a:r>
              <a:rPr kumimoji="0" lang="es-EC" altLang="es-EC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activo, contextualizado y colaborativo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favoreciendo una comprensión más profunda y duradera. </a:t>
            </a:r>
          </a:p>
        </p:txBody>
      </p:sp>
    </p:spTree>
    <p:extLst>
      <p:ext uri="{BB962C8B-B14F-4D97-AF65-F5344CB8AC3E}">
        <p14:creationId xmlns:p14="http://schemas.microsoft.com/office/powerpoint/2010/main" val="3467161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5E07F-7427-E574-51ED-C375F1FBB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A1633-7755-306C-7146-FFE20226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Actividad comparativa</a:t>
            </a:r>
            <a:br>
              <a:rPr lang="es-EC" b="1" dirty="0"/>
            </a:br>
            <a:endParaRPr lang="es-EC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79A0C28-F43A-DEC5-5E42-A948BDFFE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42049"/>
              </p:ext>
            </p:extLst>
          </p:nvPr>
        </p:nvGraphicFramePr>
        <p:xfrm>
          <a:off x="2032000" y="1690688"/>
          <a:ext cx="8127999" cy="4766735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8350821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220475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0746525"/>
                    </a:ext>
                  </a:extLst>
                </a:gridCol>
              </a:tblGrid>
              <a:tr h="953347"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Teoría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¿Cómo aprende el estudiante?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Rol del docente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006288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/>
                        <a:t>Conductismo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dirty="0"/>
                        <a:t>Mediante estímulos, respuestas y refuerzos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Dirige, controla y refuerza conductas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35104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Cognitivismo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Procesando información y relacionando conocimientos previos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Organiza, explica y guía procesos mentales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968939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Constructivismo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Construyendo activamente su conocimiento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Facilita, orienta y propone actividades significativas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874764"/>
                  </a:ext>
                </a:extLst>
              </a:tr>
              <a:tr h="953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dirty="0"/>
                        <a:t>sociocultural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A través de la interacción social y el contexto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Mediador que brinda apoyo (andamiaje)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20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2516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7f4799-d4df-4992-8573-f6fa15790d48" xsi:nil="true"/>
    <lcf76f155ced4ddcb4097134ff3c332f xmlns="e51f6c10-7597-4725-8bbe-6fe35db67d3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B6B559-62F0-4C98-9678-D89E29F4CC2B}">
  <ds:schemaRefs>
    <ds:schemaRef ds:uri="e51f6c10-7597-4725-8bbe-6fe35db67d3f"/>
    <ds:schemaRef ds:uri="e97f4799-d4df-4992-8573-f6fa15790d4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80972ED-B363-4049-A883-BD65A0D0485A}">
  <ds:schemaRefs>
    <ds:schemaRef ds:uri="e51f6c10-7597-4725-8bbe-6fe35db67d3f"/>
    <ds:schemaRef ds:uri="e97f4799-d4df-4992-8573-f6fa15790d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123545F-CEBB-4262-97A1-8E0457594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107</TotalTime>
  <Words>697</Words>
  <Application>Microsoft Office PowerPoint</Application>
  <PresentationFormat>Panorámica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Cambria</vt:lpstr>
      <vt:lpstr>Tema de Office</vt:lpstr>
      <vt:lpstr>Formato Presentacion PPT Tipos: Presentaciones, presentaciones interactivas </vt:lpstr>
      <vt:lpstr>Teorías de desarrollo y aprendizaje</vt:lpstr>
      <vt:lpstr>Teorías del aprendizaje</vt:lpstr>
      <vt:lpstr>Presentación de PowerPoint</vt:lpstr>
      <vt:lpstr>Análisis de caso </vt:lpstr>
      <vt:lpstr>Actividad comparativa </vt:lpstr>
      <vt:lpstr>Reflexión crítica </vt:lpstr>
      <vt:lpstr>Respuestas:</vt:lpstr>
      <vt:lpstr>Actividad comparativa </vt:lpstr>
      <vt:lpstr>Referencias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YEPEZ LIUT HANS ROUSELL</dc:creator>
  <cp:lastModifiedBy>IVONNE ANABEL PAZMIÑO CARDENAS</cp:lastModifiedBy>
  <cp:revision>3</cp:revision>
  <dcterms:created xsi:type="dcterms:W3CDTF">2026-01-15T21:04:15Z</dcterms:created>
  <dcterms:modified xsi:type="dcterms:W3CDTF">2026-04-30T22:14:07Z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  <property fmtid="{D5CDD505-2E9C-101B-9397-08002B2CF9AE}" pid="3" name="MediaServiceImageTags">
    <vt:lpwstr/>
  </property>
</Properties>
</file>