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sldIdLst>
    <p:sldId id="256" r:id="rId5"/>
    <p:sldId id="259" r:id="rId6"/>
    <p:sldId id="260" r:id="rId7"/>
    <p:sldId id="261" r:id="rId8"/>
    <p:sldId id="262" r:id="rId9"/>
    <p:sldId id="263" r:id="rId10"/>
    <p:sldId id="266" r:id="rId11"/>
    <p:sldId id="265" r:id="rId12"/>
    <p:sldId id="264" r:id="rId13"/>
    <p:sldId id="267" r:id="rId14"/>
    <p:sldId id="269" r:id="rId15"/>
    <p:sldId id="270" r:id="rId16"/>
    <p:sldId id="258" r:id="rId17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ED5E"/>
    <a:srgbClr val="EEF4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660"/>
  </p:normalViewPr>
  <p:slideViewPr>
    <p:cSldViewPr snapToGrid="0">
      <p:cViewPr>
        <p:scale>
          <a:sx n="73" d="100"/>
          <a:sy n="73" d="100"/>
        </p:scale>
        <p:origin x="1224" y="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130B97-773A-4B3F-8C0C-22284DA2251A}" type="datetimeFigureOut">
              <a:t>1/5/2026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028BFD-5DEB-4536-A865-F14C3DBA440E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231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7C23F7-BDC7-512E-68AA-166D64CB6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77074B5-7B48-2790-1123-97C5DAA110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57AD6B-4306-DEC1-A35B-B784A50C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1/5/2026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B723366-BF78-6FF7-EC4B-0B09E0327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1B4B88F-6A5A-9B89-163D-58B104A7C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114057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ED3A45-B41B-E05E-82A3-D85DD0155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57ACD17-56FA-AA3B-F856-5727DACE62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B2002AA-483C-8A67-EB23-C8978ED32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1/5/2026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6A4E2A-43F8-B51B-05E4-00F7F9F81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E6F32-1C5A-4897-19C1-7DD9CE22D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553700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F83E3B6-1923-E411-B4AE-022FB0132B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CD02EF4-DCD8-9F5C-E73F-4C80855AC9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BB7525-B164-C6BA-D1B2-3C4B43D56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1/5/2026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839110-5FC8-F3DA-107F-10F54EA75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B7B8003-3B07-D52A-947B-2330C14EF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056155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48885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182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3418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37460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9930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46775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48204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9361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F89FE5-0967-8A6F-E6E7-BF0CB9631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DDFE0D-7F91-BE48-CA15-8EFA5E06D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AC2C83D-D1FF-D410-AA7A-F8E804829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1/5/2026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CCA4DE1-5DD8-8203-6157-8D485B325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10DB94-97C3-716E-59D2-CD98939AA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77425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0143C4-7B0E-B12C-1B39-F624FF226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1D03C14-AA81-AA1A-BAE1-5091FE457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6149FF-B738-C5DD-4062-F4F10E8DC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1/5/2026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45EB1B-D7E1-380B-E357-7944C2E6C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8DD6706-AB6E-D840-6290-C6392F2CF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80130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29AB8C-7D4A-3BA8-2287-1654D21C8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AC10E6-49C5-43A0-0EFA-22CDC7F836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CE2B14D-4B57-E013-C337-F749AC868F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C4488E2-3231-C046-ECE6-08B93B1B1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1/5/2026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DE9B944-B0DA-6FA1-20D1-7ABC5C580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87146C5-CC63-F03D-A7C1-B7A25A380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85663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F1E60F-77BE-4495-77EE-727BF4616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7AE8A86-4E7A-3A6E-89A3-D2757803E6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FB6339E-0D60-C27D-367E-10E5503F7A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11F35D6-0794-EB9E-7709-3674D4BBB1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4EBBE8A-8E69-B062-7DCD-52AD8BBA02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1AF9172-029D-D172-AF9E-D45BBD1D3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1/5/2026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C8B7C5D-402D-F653-BF6C-6B52EBDA7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F087DD0-E9DC-C0DC-F8FC-9E9D83C07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56275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E6A920-50EE-149D-5CD7-FB9485F18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748AE95-463F-5EF8-BCD7-9D6CF72A1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1/5/2026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DDE4F59-E0C0-A34E-4EAF-0A891A9DB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91AAAE7-A235-6F13-F97D-98B4FAFEB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80007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F428463-6173-F2B0-5085-617BF53BE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1/5/2026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1A4F096-E0C7-2D81-5D28-BC03CEDB6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B59CD3B-A940-DE83-A4B9-7DEA121FB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653678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142F2D-D39F-217F-6393-4B1B7CD0A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484CC4-59F4-E9EF-E960-478D6218A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BC401A5-5A11-8FB9-C92F-3A0D65E74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31595E-F459-C675-5835-F613B0E8C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1/5/2026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1B634D6-5F85-A454-3149-9CE09B549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DC33089-E22C-2339-1CB6-71EF99909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460239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66F1BF-BEC6-0F2D-0D7C-C4C39FC3B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6EB6072-5FA5-7D6C-0782-D9C3D4AF54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73C78ED-2B57-AD35-2EE2-534C72BEC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AA0DBC3-1FB6-7A57-BBE4-8C2307248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1/5/2026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1CA6B43-3552-DB93-A67B-1D7F4FBFE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A6C35D0-988B-F28E-CCCC-ABC051A1C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057968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F2404B3-5C54-6C7D-3C6C-F869B9A34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B478AC-EFF2-CA80-F2A2-184BD5215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2C68A01-E529-60DA-13EE-B26AC03EE1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7F18C9-247A-DC42-82B2-4D1AF08DEDF9}" type="datetimeFigureOut">
              <a:rPr lang="es-EC" smtClean="0"/>
              <a:t>1/5/2026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E96E81-D648-E2B6-BEDC-542FA64965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B58E39-96A0-AAD7-6BEA-231DBDA3F3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20632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ttyimages.es/detail/foto/father-and-son-on-a-bicycle-lane-imagen-libre-de-derechos/860038590" TargetMode="External"/><Relationship Id="rId3" Type="http://schemas.openxmlformats.org/officeDocument/2006/relationships/image" Target="../media/image2.emf"/><Relationship Id="rId7" Type="http://schemas.openxmlformats.org/officeDocument/2006/relationships/hyperlink" Target="https://www.gettyimages.es/detail/foto/happy-extended-family-celebrating-imagen-libre-de-derechos/217667557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ettyimages.es/detail/foto/sad-boy-sitting-on-a-bench-imagen-libre-de-derechos/1448982115" TargetMode="External"/><Relationship Id="rId5" Type="http://schemas.openxmlformats.org/officeDocument/2006/relationships/hyperlink" Target="https://www.gettyimages.es/search/2/image-film?phrase=el%20apego&amp;family=creative" TargetMode="External"/><Relationship Id="rId10" Type="http://schemas.openxmlformats.org/officeDocument/2006/relationships/hyperlink" Target="https://create.kahoot.it/my-library/kahoots/drafts" TargetMode="External"/><Relationship Id="rId4" Type="http://schemas.openxmlformats.org/officeDocument/2006/relationships/hyperlink" Target="https://www.gettyimages.es/search/2/image-film?family=creative&amp;phrase=el%20apego%20ni%C3%B1od&amp;sort=mostpopular" TargetMode="External"/><Relationship Id="rId9" Type="http://schemas.openxmlformats.org/officeDocument/2006/relationships/hyperlink" Target="https://www.gettyimages.es/detail/foto/grandfather-and-grandson-in-garden-imagen-libre-de-derechos/971388782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C386785E-1C48-BDD2-F551-92327BC6DD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021" y="2333463"/>
            <a:ext cx="4822257" cy="413887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es-EC" dirty="0"/>
              <a:t>Nombre del recurso:  </a:t>
            </a:r>
            <a:r>
              <a:rPr lang="es-EC" b="1" dirty="0"/>
              <a:t>Desarrollo infantil y el rol del contexto</a:t>
            </a:r>
            <a:endParaRPr lang="es-EC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6DFBFD45-6EE4-EA62-09A0-28B5A5279C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55681"/>
            <a:ext cx="9144000" cy="927818"/>
          </a:xfrm>
        </p:spPr>
        <p:txBody>
          <a:bodyPr anchor="t">
            <a:normAutofit/>
          </a:bodyPr>
          <a:lstStyle/>
          <a:p>
            <a:r>
              <a:rPr lang="es-EC" sz="4000" b="1" dirty="0"/>
              <a:t>Formato </a:t>
            </a:r>
            <a:r>
              <a:rPr lang="es-EC" sz="4000" b="1" dirty="0" err="1"/>
              <a:t>Presentacion</a:t>
            </a:r>
            <a:r>
              <a:rPr lang="es-EC" sz="4000" b="1"/>
              <a:t> PPT</a:t>
            </a:r>
            <a:br>
              <a:rPr lang="es-EC" sz="4000" b="1"/>
            </a:br>
            <a:r>
              <a:rPr lang="es-EC" sz="1800" b="1"/>
              <a:t>Tipos: </a:t>
            </a:r>
            <a:r>
              <a:rPr lang="es-EC" sz="1800"/>
              <a:t>Presentaciones, presentaciones interactivas </a:t>
            </a:r>
            <a:endParaRPr lang="es-EC" sz="4000" b="1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11E34025-8628-70BB-F96D-B7B8775BF05A}"/>
              </a:ext>
            </a:extLst>
          </p:cNvPr>
          <p:cNvSpPr txBox="1">
            <a:spLocks/>
          </p:cNvSpPr>
          <p:nvPr/>
        </p:nvSpPr>
        <p:spPr>
          <a:xfrm>
            <a:off x="896752" y="5527011"/>
            <a:ext cx="5173580" cy="656560"/>
          </a:xfrm>
          <a:prstGeom prst="rect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C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Presentaciones</a:t>
            </a:r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D5574BD9-AAE0-7344-A15B-94D1D3D227F9}"/>
              </a:ext>
            </a:extLst>
          </p:cNvPr>
          <p:cNvSpPr txBox="1">
            <a:spLocks/>
          </p:cNvSpPr>
          <p:nvPr/>
        </p:nvSpPr>
        <p:spPr>
          <a:xfrm>
            <a:off x="770019" y="5032550"/>
            <a:ext cx="4822257" cy="41388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C"/>
              <a:t>Tipo de recurso:</a:t>
            </a: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DF31FB66-01BE-4E34-DB08-C6E7E88D4AA0}"/>
              </a:ext>
            </a:extLst>
          </p:cNvPr>
          <p:cNvSpPr txBox="1">
            <a:spLocks/>
          </p:cNvSpPr>
          <p:nvPr/>
        </p:nvSpPr>
        <p:spPr>
          <a:xfrm>
            <a:off x="922420" y="2969533"/>
            <a:ext cx="5173580" cy="1750996"/>
          </a:xfrm>
          <a:prstGeom prst="rect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C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C805E14C-A795-6DB3-F4C0-EA45D728E4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684" y="264991"/>
            <a:ext cx="1651232" cy="321786"/>
          </a:xfrm>
          <a:prstGeom prst="rect">
            <a:avLst/>
          </a:prstGeom>
        </p:spPr>
      </p:pic>
      <p:sp>
        <p:nvSpPr>
          <p:cNvPr id="2" name="Subtítulo 2">
            <a:extLst>
              <a:ext uri="{FF2B5EF4-FFF2-40B4-BE49-F238E27FC236}">
                <a16:creationId xmlns:a16="http://schemas.microsoft.com/office/drawing/2014/main" id="{F16FAD27-3AC5-14D7-0572-31019853DAC0}"/>
              </a:ext>
            </a:extLst>
          </p:cNvPr>
          <p:cNvSpPr txBox="1">
            <a:spLocks/>
          </p:cNvSpPr>
          <p:nvPr/>
        </p:nvSpPr>
        <p:spPr>
          <a:xfrm>
            <a:off x="6599724" y="4225491"/>
            <a:ext cx="4555956" cy="195808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C" sz="1800">
                <a:solidFill>
                  <a:schemeClr val="tx1">
                    <a:lumMod val="50000"/>
                    <a:lumOff val="50000"/>
                  </a:schemeClr>
                </a:solidFill>
              </a:rPr>
              <a:t>Este formato ayuda en la creación de los recursos educativos multimedia de su materia.</a:t>
            </a:r>
          </a:p>
          <a:p>
            <a:pPr algn="l"/>
            <a:endParaRPr lang="es-EC" sz="180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r>
              <a:rPr lang="es-EC" sz="1900"/>
              <a:t>Cada imagen, gráfico o texto debe estar correctamente citado y referenciado en APA 7</a:t>
            </a:r>
            <a:r>
              <a:rPr lang="es-EC" sz="1900" baseline="30000"/>
              <a:t>ma</a:t>
            </a:r>
            <a:r>
              <a:rPr lang="es-EC" sz="1900"/>
              <a:t> Edición, </a:t>
            </a:r>
            <a:r>
              <a:rPr lang="es-EC" sz="2000"/>
              <a:t>utilizando citas válidas.</a:t>
            </a:r>
            <a:endParaRPr lang="es-EC" sz="190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1B4E513-0EFF-E4ED-DAB2-6FC86873554F}"/>
              </a:ext>
            </a:extLst>
          </p:cNvPr>
          <p:cNvSpPr txBox="1"/>
          <p:nvPr/>
        </p:nvSpPr>
        <p:spPr>
          <a:xfrm>
            <a:off x="6599724" y="2333463"/>
            <a:ext cx="4555956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EC" sz="1800" dirty="0">
                <a:effectLst/>
                <a:latin typeface="Calibri"/>
                <a:ea typeface="Aptos" panose="020B0004020202020204" pitchFamily="34" charset="0"/>
                <a:cs typeface="Calibri"/>
              </a:rPr>
              <a:t>Programa de estudio:</a:t>
            </a:r>
            <a:r>
              <a:rPr lang="es-EC" dirty="0">
                <a:latin typeface="Calibri"/>
                <a:ea typeface="Aptos" panose="020B0004020202020204" pitchFamily="34" charset="0"/>
                <a:cs typeface="Calibri"/>
              </a:rPr>
              <a:t> </a:t>
            </a:r>
            <a:br>
              <a:rPr lang="es-EC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es-EC" sz="1800" dirty="0">
                <a:effectLst/>
                <a:latin typeface="Calibri"/>
                <a:ea typeface="Aptos" panose="020B0004020202020204" pitchFamily="34" charset="0"/>
                <a:cs typeface="Calibri"/>
              </a:rPr>
              <a:t>Asignatura:</a:t>
            </a:r>
            <a:r>
              <a:rPr lang="es-EC" dirty="0">
                <a:latin typeface="Calibri"/>
                <a:ea typeface="Aptos" panose="020B0004020202020204" pitchFamily="34" charset="0"/>
                <a:cs typeface="Calibri"/>
              </a:rPr>
              <a:t> Psicología del aprendizaje</a:t>
            </a:r>
            <a:br>
              <a:rPr lang="es-EC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es-EC" sz="1800" dirty="0">
                <a:effectLst/>
                <a:latin typeface="Calibri"/>
                <a:ea typeface="Aptos" panose="020B0004020202020204" pitchFamily="34" charset="0"/>
                <a:cs typeface="Calibri"/>
              </a:rPr>
              <a:t>Clase</a:t>
            </a:r>
            <a:r>
              <a:rPr lang="es-EC" dirty="0">
                <a:effectLst/>
              </a:rPr>
              <a:t> 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136815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610DE9-31AC-C0D0-A120-7216FD27A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9F99D0-9B88-2183-FCA0-C32726FE1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>
            <a:off x="7856884" y="5836845"/>
            <a:ext cx="2762840" cy="636309"/>
          </a:xfrm>
        </p:spPr>
        <p:txBody>
          <a:bodyPr>
            <a:noAutofit/>
          </a:bodyPr>
          <a:lstStyle/>
          <a:p>
            <a:r>
              <a:rPr lang="es-EC" sz="1050" dirty="0"/>
              <a:t>Respuesta: rojo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66D2D7-A42C-50E2-171F-77CF3F2758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957" y="97332"/>
            <a:ext cx="9011643" cy="5739513"/>
          </a:xfrm>
          <a:prstGeom prst="rect">
            <a:avLst/>
          </a:prstGeom>
        </p:spPr>
      </p:pic>
      <p:pic>
        <p:nvPicPr>
          <p:cNvPr id="5122" name="Picture 2" descr="aprender a través del juego - niño profesor fotografías e imágenes de stock">
            <a:extLst>
              <a:ext uri="{FF2B5EF4-FFF2-40B4-BE49-F238E27FC236}">
                <a16:creationId xmlns:a16="http://schemas.microsoft.com/office/drawing/2014/main" id="{7AE54F5D-DD01-7AEA-D429-4773DEEF8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420" y="785211"/>
            <a:ext cx="3965683" cy="2643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2455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33ADD-950D-458F-6FF2-D7B55F12A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E0586A-8687-7A14-754F-DD260EF7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>
            <a:off x="7856884" y="5836845"/>
            <a:ext cx="2762840" cy="636309"/>
          </a:xfrm>
        </p:spPr>
        <p:txBody>
          <a:bodyPr>
            <a:noAutofit/>
          </a:bodyPr>
          <a:lstStyle/>
          <a:p>
            <a:r>
              <a:rPr lang="es-EC" sz="1050" dirty="0"/>
              <a:t>Respuesta: amarillo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1B7F657-98F8-DB20-BEBF-8D11985A0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947" y="133967"/>
            <a:ext cx="9150777" cy="5904227"/>
          </a:xfrm>
          <a:prstGeom prst="rect">
            <a:avLst/>
          </a:prstGeom>
        </p:spPr>
      </p:pic>
      <p:pic>
        <p:nvPicPr>
          <p:cNvPr id="4098" name="Picture 2" descr="él no sentirse seguras en su propio hogar - niño con miedo fotografías e imágenes de stock">
            <a:extLst>
              <a:ext uri="{FF2B5EF4-FFF2-40B4-BE49-F238E27FC236}">
                <a16:creationId xmlns:a16="http://schemas.microsoft.com/office/drawing/2014/main" id="{6E514C0D-16A1-9807-8632-88E44BA0B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764" y="971572"/>
            <a:ext cx="4685138" cy="2633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3745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26692-DF33-2149-15CD-1267A7233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9231FD-C3BD-7C91-9C69-6078F77AD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>
            <a:off x="7867395" y="6014045"/>
            <a:ext cx="2762840" cy="636309"/>
          </a:xfrm>
        </p:spPr>
        <p:txBody>
          <a:bodyPr>
            <a:noAutofit/>
          </a:bodyPr>
          <a:lstStyle/>
          <a:p>
            <a:r>
              <a:rPr lang="es-EC" sz="1050" dirty="0"/>
              <a:t>Respuesta: verde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33A1976-BE78-CDC4-D6F7-B03ECCBC86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276" y="205490"/>
            <a:ext cx="8841753" cy="5631355"/>
          </a:xfrm>
          <a:prstGeom prst="rect">
            <a:avLst/>
          </a:prstGeom>
        </p:spPr>
      </p:pic>
      <p:pic>
        <p:nvPicPr>
          <p:cNvPr id="3074" name="Picture 2" descr="estudiantes felices en el patio de la escuela - emocion amigos niños fotografías e imágenes de stock">
            <a:extLst>
              <a:ext uri="{FF2B5EF4-FFF2-40B4-BE49-F238E27FC236}">
                <a16:creationId xmlns:a16="http://schemas.microsoft.com/office/drawing/2014/main" id="{6EEAC391-C539-3AA1-AB7B-1896481C0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482" y="855558"/>
            <a:ext cx="4066970" cy="2717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90043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CF803D-B964-E3F5-5B5D-2C050BBF9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399E3767-3584-06F1-CEA5-D7D2A8C449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2692" y="1054986"/>
            <a:ext cx="10456241" cy="646331"/>
          </a:xfrm>
        </p:spPr>
        <p:txBody>
          <a:bodyPr anchor="t">
            <a:normAutofit/>
          </a:bodyPr>
          <a:lstStyle/>
          <a:p>
            <a:pPr algn="l"/>
            <a:r>
              <a:rPr lang="es-EC" sz="4000" b="1"/>
              <a:t>Referencias</a:t>
            </a: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3981CE57-1E2C-FABC-3B34-A3A7C6CB38D2}"/>
              </a:ext>
            </a:extLst>
          </p:cNvPr>
          <p:cNvSpPr txBox="1">
            <a:spLocks/>
          </p:cNvSpPr>
          <p:nvPr/>
        </p:nvSpPr>
        <p:spPr>
          <a:xfrm>
            <a:off x="872693" y="1906604"/>
            <a:ext cx="10456242" cy="3828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EC" sz="19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F6B35F5B-EFCD-8245-D16D-3FFC555E1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684" y="264991"/>
            <a:ext cx="1651232" cy="32178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A73A58B-C7E8-6CB4-931D-C453BE62E582}"/>
              </a:ext>
            </a:extLst>
          </p:cNvPr>
          <p:cNvSpPr txBox="1"/>
          <p:nvPr/>
        </p:nvSpPr>
        <p:spPr>
          <a:xfrm>
            <a:off x="756745" y="1906604"/>
            <a:ext cx="1045624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dirty="0"/>
              <a:t>Getty Images. (s. f.). </a:t>
            </a:r>
            <a:r>
              <a:rPr lang="es-ES" sz="1200" i="1" dirty="0"/>
              <a:t>El apego - niños: imágenes creativas</a:t>
            </a:r>
            <a:r>
              <a:rPr lang="es-ES" sz="1200" dirty="0"/>
              <a:t>. </a:t>
            </a:r>
            <a:r>
              <a:rPr lang="es-ES" sz="1200" dirty="0">
                <a:hlinkClick r:id="rId4"/>
              </a:rPr>
              <a:t>https://www.gettyimages.es/search/2/image-film?family=creative&amp;phrase=el%20apego%20ni%C3%B1od&amp;sort=mostpopular</a:t>
            </a:r>
            <a:endParaRPr lang="es-ES" sz="1200" dirty="0"/>
          </a:p>
          <a:p>
            <a:endParaRPr lang="es-ES" sz="1200" dirty="0"/>
          </a:p>
          <a:p>
            <a:r>
              <a:rPr lang="es-ES" sz="1200" dirty="0"/>
              <a:t>Getty Images. (s. f.). </a:t>
            </a:r>
            <a:r>
              <a:rPr lang="es-ES" sz="1200" i="1" dirty="0"/>
              <a:t>El apego: Imágenes y fotografías</a:t>
            </a:r>
            <a:r>
              <a:rPr lang="es-ES" sz="1200" dirty="0"/>
              <a:t>. </a:t>
            </a:r>
            <a:r>
              <a:rPr lang="es-ES" sz="1200" dirty="0">
                <a:hlinkClick r:id="rId5"/>
              </a:rPr>
              <a:t>https://www.gettyimages.es/search/2/image-film?phrase=el%20apego&amp;family=creative</a:t>
            </a:r>
            <a:endParaRPr lang="es-ES" sz="1200" dirty="0"/>
          </a:p>
          <a:p>
            <a:endParaRPr lang="es-EC" sz="1200" dirty="0"/>
          </a:p>
          <a:p>
            <a:r>
              <a:rPr lang="en-US" sz="1200" dirty="0"/>
              <a:t>Getty Images. (s. f.). </a:t>
            </a:r>
            <a:r>
              <a:rPr lang="en-US" sz="1200" i="1" dirty="0"/>
              <a:t>Sad boy sitting on a bench</a:t>
            </a:r>
            <a:r>
              <a:rPr lang="en-US" sz="1200" dirty="0"/>
              <a:t> [</a:t>
            </a:r>
            <a:r>
              <a:rPr lang="en-US" sz="1200" dirty="0" err="1"/>
              <a:t>Fotografía</a:t>
            </a:r>
            <a:r>
              <a:rPr lang="en-US" sz="1200" dirty="0"/>
              <a:t>]. </a:t>
            </a:r>
            <a:r>
              <a:rPr lang="en-US" sz="1200" dirty="0">
                <a:hlinkClick r:id="rId6"/>
              </a:rPr>
              <a:t>https://www.gettyimages.es/detail/foto/sad-boy-sitting-on-a-bench-imagen-libre-de-derechos/1448982115</a:t>
            </a:r>
            <a:endParaRPr lang="es-ES" sz="1200" dirty="0"/>
          </a:p>
          <a:p>
            <a:endParaRPr lang="es-ES" sz="1200" dirty="0"/>
          </a:p>
          <a:p>
            <a:r>
              <a:rPr lang="en-US" sz="1200" dirty="0"/>
              <a:t>Getty Images. (s. f.). </a:t>
            </a:r>
            <a:r>
              <a:rPr lang="en-US" sz="1200" i="1" dirty="0"/>
              <a:t>Happy extended family celebrating</a:t>
            </a:r>
            <a:r>
              <a:rPr lang="en-US" sz="1200" dirty="0"/>
              <a:t> [</a:t>
            </a:r>
            <a:r>
              <a:rPr lang="en-US" sz="1200" dirty="0" err="1"/>
              <a:t>Fotografía</a:t>
            </a:r>
            <a:r>
              <a:rPr lang="en-US" sz="1200" dirty="0"/>
              <a:t>]. Getty Images. </a:t>
            </a:r>
            <a:r>
              <a:rPr lang="en-US" sz="1200" dirty="0">
                <a:hlinkClick r:id="rId7"/>
              </a:rPr>
              <a:t>https://www.gettyimages.es/detail/foto/happy-extended-family-celebrating-imagen-libre-de-derechos/2176675573</a:t>
            </a:r>
            <a:endParaRPr lang="es-ES" sz="1200" dirty="0"/>
          </a:p>
          <a:p>
            <a:endParaRPr lang="es-ES" sz="1200" dirty="0"/>
          </a:p>
          <a:p>
            <a:r>
              <a:rPr lang="en-US" sz="1200" dirty="0"/>
              <a:t>Getty Images. (s. f.). </a:t>
            </a:r>
            <a:r>
              <a:rPr lang="en-US" sz="1200" i="1" dirty="0"/>
              <a:t>Father and son on a bicycle lane</a:t>
            </a:r>
            <a:r>
              <a:rPr lang="en-US" sz="1200" dirty="0"/>
              <a:t> [</a:t>
            </a:r>
            <a:r>
              <a:rPr lang="en-US" sz="1200" dirty="0" err="1"/>
              <a:t>Fotografía</a:t>
            </a:r>
            <a:r>
              <a:rPr lang="en-US" sz="1200" dirty="0"/>
              <a:t>]. </a:t>
            </a:r>
            <a:r>
              <a:rPr lang="en-US" sz="1200" dirty="0">
                <a:hlinkClick r:id="rId8"/>
              </a:rPr>
              <a:t>https://www.gettyimages.es/detail/foto/father-and-son-on-a-bicycle-lane-imagen-libre-de-derechos/860038590</a:t>
            </a:r>
            <a:endParaRPr lang="en-US" sz="1200" dirty="0"/>
          </a:p>
          <a:p>
            <a:endParaRPr lang="es-ES" sz="1200" dirty="0"/>
          </a:p>
          <a:p>
            <a:r>
              <a:rPr lang="en-US" sz="1200" dirty="0"/>
              <a:t>Getty Images. (s. f.). Sad boy sitting on a bench [</a:t>
            </a:r>
            <a:r>
              <a:rPr lang="en-US" sz="1200" dirty="0" err="1"/>
              <a:t>Fotografía</a:t>
            </a:r>
            <a:r>
              <a:rPr lang="en-US" sz="1200" dirty="0"/>
              <a:t>]. </a:t>
            </a:r>
            <a:r>
              <a:rPr lang="en-US" sz="1200" dirty="0">
                <a:hlinkClick r:id="rId6"/>
              </a:rPr>
              <a:t>https://www.gettyimages.es/detail/foto/sad-boy-sitting-on-a-bench-imagen-libre-de-derechos</a:t>
            </a:r>
            <a:r>
              <a:rPr lang="en-US" sz="1200">
                <a:hlinkClick r:id="rId6"/>
              </a:rPr>
              <a:t>/1448982115</a:t>
            </a:r>
            <a:endParaRPr lang="en-US" sz="1200"/>
          </a:p>
          <a:p>
            <a:endParaRPr lang="en-US" sz="1200" dirty="0"/>
          </a:p>
          <a:p>
            <a:r>
              <a:rPr lang="en-US" sz="1200" dirty="0"/>
              <a:t>Getty Images. (s. f.). </a:t>
            </a:r>
            <a:r>
              <a:rPr lang="en-US" sz="1200" i="1" dirty="0"/>
              <a:t>Grandfather and grandson in garden</a:t>
            </a:r>
            <a:r>
              <a:rPr lang="en-US" sz="1200" dirty="0"/>
              <a:t> [</a:t>
            </a:r>
            <a:r>
              <a:rPr lang="en-US" sz="1200" dirty="0" err="1"/>
              <a:t>Fotografía</a:t>
            </a:r>
            <a:r>
              <a:rPr lang="en-US" sz="1200" dirty="0"/>
              <a:t>]. </a:t>
            </a:r>
            <a:r>
              <a:rPr lang="en-US" sz="1200" dirty="0">
                <a:hlinkClick r:id="rId9"/>
              </a:rPr>
              <a:t>https://www.gettyimages.es/detail/foto/grandfather-and-grandson-in-garden-imagen-libre-de-derechos/971388782</a:t>
            </a:r>
            <a:endParaRPr lang="en-US" sz="1200" dirty="0"/>
          </a:p>
          <a:p>
            <a:endParaRPr lang="en-US" sz="1200" dirty="0"/>
          </a:p>
          <a:p>
            <a:r>
              <a:rPr lang="en-US" sz="1200" dirty="0"/>
              <a:t>Kahoot!. (s. f.). </a:t>
            </a:r>
            <a:r>
              <a:rPr lang="en-US" sz="1200" i="1" dirty="0"/>
              <a:t>My library: </a:t>
            </a:r>
            <a:r>
              <a:rPr lang="en-US" sz="1200" i="1" dirty="0" err="1"/>
              <a:t>Kahoots</a:t>
            </a:r>
            <a:r>
              <a:rPr lang="en-US" sz="1200" i="1" dirty="0"/>
              <a:t> drafts</a:t>
            </a:r>
            <a:r>
              <a:rPr lang="en-US" sz="1200" dirty="0"/>
              <a:t>. </a:t>
            </a:r>
            <a:r>
              <a:rPr lang="en-US" sz="1200" dirty="0">
                <a:hlinkClick r:id="rId10"/>
              </a:rPr>
              <a:t>https://create.kahoot.it/my-library/kahoots/drafts</a:t>
            </a:r>
            <a:endParaRPr lang="en-US" sz="1200" dirty="0"/>
          </a:p>
          <a:p>
            <a:endParaRPr lang="es-EC" sz="1200" dirty="0"/>
          </a:p>
        </p:txBody>
      </p:sp>
    </p:spTree>
    <p:extLst>
      <p:ext uri="{BB962C8B-B14F-4D97-AF65-F5344CB8AC3E}">
        <p14:creationId xmlns:p14="http://schemas.microsoft.com/office/powerpoint/2010/main" val="4045727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38054A-6730-C0BF-E458-B3EA13B69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A5A42CCB-F4C5-CA21-8A74-24D8E9B648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9660" y="1933552"/>
            <a:ext cx="5313680" cy="519687"/>
          </a:xfrm>
        </p:spPr>
        <p:txBody>
          <a:bodyPr anchor="t">
            <a:noAutofit/>
          </a:bodyPr>
          <a:lstStyle/>
          <a:p>
            <a:r>
              <a:rPr lang="es-EC" b="1" dirty="0"/>
              <a:t>Desarrollo infantil y el rol del contexto</a:t>
            </a:r>
            <a:endParaRPr lang="es-EC" sz="6600" b="1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84E643EE-2D6B-4482-143A-17B1D44AFE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684" y="264991"/>
            <a:ext cx="1651232" cy="321786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EB4A8CD2-F94F-5E08-1022-3A74B509507C}"/>
              </a:ext>
            </a:extLst>
          </p:cNvPr>
          <p:cNvSpPr txBox="1">
            <a:spLocks/>
          </p:cNvSpPr>
          <p:nvPr/>
        </p:nvSpPr>
        <p:spPr>
          <a:xfrm>
            <a:off x="8097625" y="5708491"/>
            <a:ext cx="2946295" cy="656560"/>
          </a:xfrm>
          <a:prstGeom prst="rect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C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Docente: Ivonne Pazmiño</a:t>
            </a:r>
          </a:p>
        </p:txBody>
      </p:sp>
      <p:pic>
        <p:nvPicPr>
          <p:cNvPr id="11266" name="Picture 2" descr="young mother playing with children while sitting on floor at home with wooden toys - el apego niñod fotografías e imágenes de stock">
            <a:extLst>
              <a:ext uri="{FF2B5EF4-FFF2-40B4-BE49-F238E27FC236}">
                <a16:creationId xmlns:a16="http://schemas.microsoft.com/office/drawing/2014/main" id="{3ACDCEAA-9ADD-0FFC-5887-4216CE057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60" y="1485900"/>
            <a:ext cx="58293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3730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12F40D-5478-A771-4833-E86E823A8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>
            <a:off x="7856884" y="5836845"/>
            <a:ext cx="2762840" cy="636309"/>
          </a:xfrm>
        </p:spPr>
        <p:txBody>
          <a:bodyPr>
            <a:noAutofit/>
          </a:bodyPr>
          <a:lstStyle/>
          <a:p>
            <a:r>
              <a:rPr lang="es-EC" sz="1050" dirty="0"/>
              <a:t>Respuesta: azul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242AB19-5098-4659-3F83-000D858F74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275" y="274854"/>
            <a:ext cx="9047449" cy="5810147"/>
          </a:xfrm>
          <a:prstGeom prst="rect">
            <a:avLst/>
          </a:prstGeom>
        </p:spPr>
      </p:pic>
      <p:pic>
        <p:nvPicPr>
          <p:cNvPr id="1026" name="Picture 2" descr="vista trasera de la pareja de la tercera edad abrazada mirando a su familia en la naturaleza. - el apego y la familia fotografías e imágenes de stock">
            <a:extLst>
              <a:ext uri="{FF2B5EF4-FFF2-40B4-BE49-F238E27FC236}">
                <a16:creationId xmlns:a16="http://schemas.microsoft.com/office/drawing/2014/main" id="{90F5755F-9AB2-CEB0-8E26-216C64C99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952" y="999796"/>
            <a:ext cx="4099034" cy="2732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4269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25FEC-4BEF-9994-D66F-67770F7C2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ED54E6-F793-C65C-D7E5-3244A8F14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>
            <a:off x="8059175" y="6088433"/>
            <a:ext cx="2762840" cy="636309"/>
          </a:xfrm>
        </p:spPr>
        <p:txBody>
          <a:bodyPr>
            <a:noAutofit/>
          </a:bodyPr>
          <a:lstStyle/>
          <a:p>
            <a:r>
              <a:rPr lang="es-EC" sz="1050" dirty="0"/>
              <a:t>Respuesta: amarillo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E9876D9-9EED-C0C5-AECC-41C231E24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985" y="315043"/>
            <a:ext cx="9498269" cy="6091545"/>
          </a:xfrm>
          <a:prstGeom prst="rect">
            <a:avLst/>
          </a:prstGeom>
        </p:spPr>
      </p:pic>
      <p:pic>
        <p:nvPicPr>
          <p:cNvPr id="10242" name="Picture 2" descr="maestra con un grupo de alumnos de primaria jugando con bloques de juguetes - niño profesor fotografías e imágenes de stock">
            <a:extLst>
              <a:ext uri="{FF2B5EF4-FFF2-40B4-BE49-F238E27FC236}">
                <a16:creationId xmlns:a16="http://schemas.microsoft.com/office/drawing/2014/main" id="{11B3AA31-6919-CCD0-9459-E0BFB674D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956" y="1039498"/>
            <a:ext cx="4402088" cy="293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457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6FF93-126B-5471-CB6B-DBC04DD83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079BAF-289B-57DC-1A65-C784C05C9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>
            <a:off x="7856884" y="5836845"/>
            <a:ext cx="2762840" cy="636309"/>
          </a:xfrm>
        </p:spPr>
        <p:txBody>
          <a:bodyPr>
            <a:noAutofit/>
          </a:bodyPr>
          <a:lstStyle/>
          <a:p>
            <a:r>
              <a:rPr lang="es-EC" sz="1050" dirty="0"/>
              <a:t>Respuesta: azul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4A9FFB2-6759-07A3-9295-454B0FDC31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276" y="90998"/>
            <a:ext cx="9308311" cy="5947196"/>
          </a:xfrm>
          <a:prstGeom prst="rect">
            <a:avLst/>
          </a:prstGeom>
        </p:spPr>
      </p:pic>
      <p:pic>
        <p:nvPicPr>
          <p:cNvPr id="9218" name="Picture 2" descr="padre e hijo en un carril de bicicleta - niño padres fotografías e imágenes de stock">
            <a:extLst>
              <a:ext uri="{FF2B5EF4-FFF2-40B4-BE49-F238E27FC236}">
                <a16:creationId xmlns:a16="http://schemas.microsoft.com/office/drawing/2014/main" id="{5FDDD101-F449-8C22-EA89-5DA3DA033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9322" y="819805"/>
            <a:ext cx="4209395" cy="280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138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7009A-8381-EA6B-7AB6-B9148A9FA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48255C-E4DE-5DFC-81C0-15C511BD4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>
            <a:off x="7856884" y="5836845"/>
            <a:ext cx="2762840" cy="636309"/>
          </a:xfrm>
        </p:spPr>
        <p:txBody>
          <a:bodyPr>
            <a:noAutofit/>
          </a:bodyPr>
          <a:lstStyle/>
          <a:p>
            <a:r>
              <a:rPr lang="es-EC" sz="1050" dirty="0"/>
              <a:t>Respuesta: azul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1387793-B7F0-2728-C756-EDB8132F1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338" y="206124"/>
            <a:ext cx="9028386" cy="5819318"/>
          </a:xfrm>
          <a:prstGeom prst="rect">
            <a:avLst/>
          </a:prstGeom>
        </p:spPr>
      </p:pic>
      <p:pic>
        <p:nvPicPr>
          <p:cNvPr id="2052" name="Picture 4" descr="abuelo y nieto en jardín - el apego y la familia fotografías e imágenes de stock">
            <a:extLst>
              <a:ext uri="{FF2B5EF4-FFF2-40B4-BE49-F238E27FC236}">
                <a16:creationId xmlns:a16="http://schemas.microsoft.com/office/drawing/2014/main" id="{57F9E36A-E941-5EDC-F6EF-98271B7DA0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971" y="832558"/>
            <a:ext cx="4279353" cy="2852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587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2F759-393B-22A9-1108-42A68069A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9D5B46-98F4-316D-FEA0-A9CC68FF6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>
            <a:off x="7856884" y="5836845"/>
            <a:ext cx="2762840" cy="636309"/>
          </a:xfrm>
        </p:spPr>
        <p:txBody>
          <a:bodyPr>
            <a:noAutofit/>
          </a:bodyPr>
          <a:lstStyle/>
          <a:p>
            <a:r>
              <a:rPr lang="es-EC" sz="1050" dirty="0"/>
              <a:t>Respuesta: amarillo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4B85B5C-ADC1-9FC4-6B3A-9E5E545F5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4206" y="284357"/>
            <a:ext cx="8984939" cy="5732815"/>
          </a:xfrm>
          <a:prstGeom prst="rect">
            <a:avLst/>
          </a:prstGeom>
        </p:spPr>
      </p:pic>
      <p:pic>
        <p:nvPicPr>
          <p:cNvPr id="8194" name="Picture 2" descr="feliz familia extendida celebrando el día de acción de gracias en la mesa del comedor. - familia compartiendo fotografías e imágenes de stock">
            <a:extLst>
              <a:ext uri="{FF2B5EF4-FFF2-40B4-BE49-F238E27FC236}">
                <a16:creationId xmlns:a16="http://schemas.microsoft.com/office/drawing/2014/main" id="{1AFD2615-1063-5EB2-D0BF-B12CF9089F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833" y="952061"/>
            <a:ext cx="4091808" cy="272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4157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B2E3A-22DF-EE55-0543-6301EA868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D9F532-50FA-9802-1D47-A93ABF653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>
            <a:off x="8080552" y="6155000"/>
            <a:ext cx="2762840" cy="636309"/>
          </a:xfrm>
        </p:spPr>
        <p:txBody>
          <a:bodyPr>
            <a:noAutofit/>
          </a:bodyPr>
          <a:lstStyle/>
          <a:p>
            <a:r>
              <a:rPr lang="es-EC" sz="1050" dirty="0"/>
              <a:t>Respuesta: azul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7A0394D-A8F9-02E8-2871-8877E58AA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4525" y="133573"/>
            <a:ext cx="9494784" cy="6122276"/>
          </a:xfrm>
          <a:prstGeom prst="rect">
            <a:avLst/>
          </a:prstGeom>
        </p:spPr>
      </p:pic>
      <p:pic>
        <p:nvPicPr>
          <p:cNvPr id="7170" name="Picture 2" descr="niño triste sentado en un banco - niño triste fotografías e imágenes de stock">
            <a:extLst>
              <a:ext uri="{FF2B5EF4-FFF2-40B4-BE49-F238E27FC236}">
                <a16:creationId xmlns:a16="http://schemas.microsoft.com/office/drawing/2014/main" id="{238135BD-8504-6A39-E2EB-CE583067A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095" y="890314"/>
            <a:ext cx="4261287" cy="2840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6249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02E15-FDF9-5F5E-4AFF-7C0B19C62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15B17B-648D-9FF6-6E68-39B4A4DE1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>
            <a:off x="7856884" y="5836845"/>
            <a:ext cx="2762840" cy="636309"/>
          </a:xfrm>
        </p:spPr>
        <p:txBody>
          <a:bodyPr>
            <a:noAutofit/>
          </a:bodyPr>
          <a:lstStyle/>
          <a:p>
            <a:r>
              <a:rPr lang="es-EC" sz="1050" dirty="0"/>
              <a:t>Respuesta: verde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95D1D5E-CA6D-F7AB-2E8D-6ACBC1DEBB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648" y="170803"/>
            <a:ext cx="9239781" cy="5909432"/>
          </a:xfrm>
          <a:prstGeom prst="rect">
            <a:avLst/>
          </a:prstGeom>
        </p:spPr>
      </p:pic>
      <p:pic>
        <p:nvPicPr>
          <p:cNvPr id="6146" name="Picture 2" descr="familia montando en bicicleta en el bosque - familia fotografías e imágenes de stock">
            <a:extLst>
              <a:ext uri="{FF2B5EF4-FFF2-40B4-BE49-F238E27FC236}">
                <a16:creationId xmlns:a16="http://schemas.microsoft.com/office/drawing/2014/main" id="{0338DE32-0BE2-9A63-9FCF-C078B0B527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929" y="924910"/>
            <a:ext cx="4101005" cy="2734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6649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98002A12B009940B62EF3E6219D5D29" ma:contentTypeVersion="12" ma:contentTypeDescription="Crear nuevo documento." ma:contentTypeScope="" ma:versionID="aff17114c51fc694662431d5ad3743ce">
  <xsd:schema xmlns:xsd="http://www.w3.org/2001/XMLSchema" xmlns:xs="http://www.w3.org/2001/XMLSchema" xmlns:p="http://schemas.microsoft.com/office/2006/metadata/properties" xmlns:ns2="e51f6c10-7597-4725-8bbe-6fe35db67d3f" xmlns:ns3="e97f4799-d4df-4992-8573-f6fa15790d48" targetNamespace="http://schemas.microsoft.com/office/2006/metadata/properties" ma:root="true" ma:fieldsID="96e781cea37cba932c4adc1d4179c69f" ns2:_="" ns3:_="">
    <xsd:import namespace="e51f6c10-7597-4725-8bbe-6fe35db67d3f"/>
    <xsd:import namespace="e97f4799-d4df-4992-8573-f6fa15790d4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1f6c10-7597-4725-8bbe-6fe35db67d3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791a93fd-85eb-4ed5-a455-f8b0a62379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7f4799-d4df-4992-8573-f6fa15790d4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a667b06-f995-4466-a27c-7e520ca4daf5}" ma:internalName="TaxCatchAll" ma:showField="CatchAllData" ma:web="e97f4799-d4df-4992-8573-f6fa15790d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97f4799-d4df-4992-8573-f6fa15790d48" xsi:nil="true"/>
    <lcf76f155ced4ddcb4097134ff3c332f xmlns="e51f6c10-7597-4725-8bbe-6fe35db67d3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80972ED-B363-4049-A883-BD65A0D0485A}">
  <ds:schemaRefs>
    <ds:schemaRef ds:uri="e51f6c10-7597-4725-8bbe-6fe35db67d3f"/>
    <ds:schemaRef ds:uri="e97f4799-d4df-4992-8573-f6fa15790d4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DB6B559-62F0-4C98-9678-D89E29F4CC2B}">
  <ds:schemaRefs>
    <ds:schemaRef ds:uri="e51f6c10-7597-4725-8bbe-6fe35db67d3f"/>
    <ds:schemaRef ds:uri="e97f4799-d4df-4992-8573-f6fa15790d48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123545F-CEBB-4262-97A1-8E04575944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Dividend</Template>
  <TotalTime>164</TotalTime>
  <Words>391</Words>
  <Application>Microsoft Office PowerPoint</Application>
  <PresentationFormat>Panorámica</PresentationFormat>
  <Paragraphs>37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Tema de Office</vt:lpstr>
      <vt:lpstr>Formato Presentacion PPT Tipos: Presentaciones, presentaciones interactivas </vt:lpstr>
      <vt:lpstr>Desarrollo infantil y el rol del contexto</vt:lpstr>
      <vt:lpstr>Respuesta: azul</vt:lpstr>
      <vt:lpstr>Respuesta: amarillo</vt:lpstr>
      <vt:lpstr>Respuesta: azul</vt:lpstr>
      <vt:lpstr>Respuesta: azul</vt:lpstr>
      <vt:lpstr>Respuesta: amarillo</vt:lpstr>
      <vt:lpstr>Respuesta: azul</vt:lpstr>
      <vt:lpstr>Respuesta: verde</vt:lpstr>
      <vt:lpstr>Respuesta: rojo</vt:lpstr>
      <vt:lpstr>Respuesta: amarillo</vt:lpstr>
      <vt:lpstr>Respuesta: verde</vt:lpstr>
      <vt:lpstr>Referencias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YEPEZ LIUT HANS ROUSELL</dc:creator>
  <cp:lastModifiedBy>IVONNE ANABEL PAZMIÑO CARDENAS</cp:lastModifiedBy>
  <cp:revision>5</cp:revision>
  <dcterms:created xsi:type="dcterms:W3CDTF">2026-01-15T21:04:15Z</dcterms:created>
  <dcterms:modified xsi:type="dcterms:W3CDTF">2026-05-01T16:34:10Z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0x010100B98002A12B009940B62EF3E6219D5D29</vt:lpwstr>
  </property>
  <property fmtid="{D5CDD505-2E9C-101B-9397-08002B2CF9AE}" pid="3" name="MediaServiceImageTags">
    <vt:lpwstr/>
  </property>
</Properties>
</file>