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1"/>
  </p:notesMasterIdLst>
  <p:sldIdLst>
    <p:sldId id="256" r:id="rId5"/>
    <p:sldId id="259" r:id="rId6"/>
    <p:sldId id="260" r:id="rId7"/>
    <p:sldId id="261" r:id="rId8"/>
    <p:sldId id="262" r:id="rId9"/>
    <p:sldId id="263" r:id="rId10"/>
  </p:sldIdLst>
  <p:sldSz cx="12192000" cy="6858000"/>
  <p:notesSz cx="6858000" cy="9144000"/>
  <p:defaultTextStyle>
    <a:defPPr>
      <a:defRPr lang="es-EC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ED5E"/>
    <a:srgbClr val="EEF4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Estilo claro 1 - Acento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51" autoAdjust="0"/>
    <p:restoredTop sz="94660"/>
  </p:normalViewPr>
  <p:slideViewPr>
    <p:cSldViewPr snapToGrid="0">
      <p:cViewPr>
        <p:scale>
          <a:sx n="98" d="100"/>
          <a:sy n="98" d="100"/>
        </p:scale>
        <p:origin x="264" y="-29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130B97-773A-4B3F-8C0C-22284DA2251A}" type="datetimeFigureOut">
              <a:t>9/5/2026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028BFD-5DEB-4536-A865-F14C3DBA440E}" type="slidenum"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231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7C23F7-BDC7-512E-68AA-166D64CB63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EC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77074B5-7B48-2790-1123-97C5DAA110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257AD6B-4306-DEC1-A35B-B784A50CE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F18C9-247A-DC42-82B2-4D1AF08DEDF9}" type="datetimeFigureOut">
              <a:rPr lang="es-EC" smtClean="0"/>
              <a:t>9/5/2026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B723366-BF78-6FF7-EC4B-0B09E0327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1B4B88F-6A5A-9B89-163D-58B104A7C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AB74E-5FF7-5145-9A04-28DB4B748FF9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1140574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ED3A45-B41B-E05E-82A3-D85DD0155F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EC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57ACD17-56FA-AA3B-F856-5727DACE62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B2002AA-483C-8A67-EB23-C8978ED320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F18C9-247A-DC42-82B2-4D1AF08DEDF9}" type="datetimeFigureOut">
              <a:rPr lang="es-EC" smtClean="0"/>
              <a:t>9/5/2026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F6A4E2A-43F8-B51B-05E4-00F7F9F81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3E6F32-1C5A-4897-19C1-7DD9CE22D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AB74E-5FF7-5145-9A04-28DB4B748FF9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553700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F83E3B6-1923-E411-B4AE-022FB0132B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s-EC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CD02EF4-DCD8-9F5C-E73F-4C80855AC9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CBB7525-B164-C6BA-D1B2-3C4B43D566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F18C9-247A-DC42-82B2-4D1AF08DEDF9}" type="datetimeFigureOut">
              <a:rPr lang="es-EC" smtClean="0"/>
              <a:t>9/5/2026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6839110-5FC8-F3DA-107F-10F54EA757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B7B8003-3B07-D52A-947B-2330C14EF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AB74E-5FF7-5145-9A04-28DB4B748FF9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6056155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48885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18286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4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34181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5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37460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6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599308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8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46775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9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48204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0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9361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BF89FE5-0967-8A6F-E6E7-BF0CB9631B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5DDFE0D-7F91-BE48-CA15-8EFA5E06D3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AC2C83D-D1FF-D410-AA7A-F8E8048293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F18C9-247A-DC42-82B2-4D1AF08DEDF9}" type="datetimeFigureOut">
              <a:rPr lang="es-EC" smtClean="0"/>
              <a:t>9/5/2026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CCA4DE1-5DD8-8203-6157-8D485B325C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E10DB94-97C3-716E-59D2-CD98939AA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AB74E-5FF7-5145-9A04-28DB4B748FF9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774254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0143C4-7B0E-B12C-1B39-F624FF226F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EC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1D03C14-AA81-AA1A-BAE1-5091FE4572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C6149FF-B738-C5DD-4062-F4F10E8DCA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F18C9-247A-DC42-82B2-4D1AF08DEDF9}" type="datetimeFigureOut">
              <a:rPr lang="es-EC" smtClean="0"/>
              <a:t>9/5/2026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A45EB1B-D7E1-380B-E357-7944C2E6C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8DD6706-AB6E-D840-6290-C6392F2CF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AB74E-5FF7-5145-9A04-28DB4B748FF9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2801303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29AB8C-7D4A-3BA8-2287-1654D21C8C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EAC10E6-49C5-43A0-0EFA-22CDC7F836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EC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CE2B14D-4B57-E013-C337-F749AC868F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EC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C4488E2-3231-C046-ECE6-08B93B1B16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F18C9-247A-DC42-82B2-4D1AF08DEDF9}" type="datetimeFigureOut">
              <a:rPr lang="es-EC" smtClean="0"/>
              <a:t>9/5/2026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DE9B944-B0DA-6FA1-20D1-7ABC5C580E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87146C5-CC63-F03D-A7C1-B7A25A380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AB74E-5FF7-5145-9A04-28DB4B748FF9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085663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F1E60F-77BE-4495-77EE-727BF4616E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s-EC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7AE8A86-4E7A-3A6E-89A3-D2757803E6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FB6339E-0D60-C27D-367E-10E5503F7A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EC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511F35D6-0794-EB9E-7709-3674D4BBB1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4EBBE8A-8E69-B062-7DCD-52AD8BBA029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EC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01AF9172-029D-D172-AF9E-D45BBD1D3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F18C9-247A-DC42-82B2-4D1AF08DEDF9}" type="datetimeFigureOut">
              <a:rPr lang="es-EC" smtClean="0"/>
              <a:t>9/5/2026</a:t>
            </a:fld>
            <a:endParaRPr lang="es-EC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C8B7C5D-402D-F653-BF6C-6B52EBDA7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4F087DD0-E9DC-C0DC-F8FC-9E9D83C07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AB74E-5FF7-5145-9A04-28DB4B748FF9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562755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E6A920-50EE-149D-5CD7-FB9485F18A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EC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748AE95-463F-5EF8-BCD7-9D6CF72A12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F18C9-247A-DC42-82B2-4D1AF08DEDF9}" type="datetimeFigureOut">
              <a:rPr lang="es-EC" smtClean="0"/>
              <a:t>9/5/2026</a:t>
            </a:fld>
            <a:endParaRPr lang="es-EC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DDE4F59-E0C0-A34E-4EAF-0A891A9DB7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91AAAE7-A235-6F13-F97D-98B4FAFEB8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AB74E-5FF7-5145-9A04-28DB4B748FF9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6800070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1F428463-6173-F2B0-5085-617BF53BE2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F18C9-247A-DC42-82B2-4D1AF08DEDF9}" type="datetimeFigureOut">
              <a:rPr lang="es-EC" smtClean="0"/>
              <a:t>9/5/2026</a:t>
            </a:fld>
            <a:endParaRPr lang="es-EC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21A4F096-E0C7-2D81-5D28-BC03CEDB6E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B59CD3B-A940-DE83-A4B9-7DEA121FB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AB74E-5FF7-5145-9A04-28DB4B748FF9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6536789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142F2D-D39F-217F-6393-4B1B7CD0A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8484CC4-59F4-E9EF-E960-478D6218A5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EC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BC401A5-5A11-8FB9-C92F-3A0D65E74E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631595E-F459-C675-5835-F613B0E8CA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F18C9-247A-DC42-82B2-4D1AF08DEDF9}" type="datetimeFigureOut">
              <a:rPr lang="es-EC" smtClean="0"/>
              <a:t>9/5/2026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1B634D6-5F85-A454-3149-9CE09B5499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DC33089-E22C-2339-1CB6-71EF99909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AB74E-5FF7-5145-9A04-28DB4B748FF9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4602393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E66F1BF-BEC6-0F2D-0D7C-C4C39FC3B5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EC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6EB6072-5FA5-7D6C-0782-D9C3D4AF54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C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73C78ED-2B57-AD35-2EE2-534C72BECD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AA0DBC3-1FB6-7A57-BBE4-8C2307248F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F18C9-247A-DC42-82B2-4D1AF08DEDF9}" type="datetimeFigureOut">
              <a:rPr lang="es-EC" smtClean="0"/>
              <a:t>9/5/2026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1CA6B43-3552-DB93-A67B-1D7F4FBFE7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A6C35D0-988B-F28E-CCCC-ABC051A1C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AB74E-5FF7-5145-9A04-28DB4B748FF9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057968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2F2404B3-5C54-6C7D-3C6C-F869B9A34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EC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1B478AC-EFF2-CA80-F2A2-184BD52154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2C68A01-E529-60DA-13EE-B26AC03EE1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67F18C9-247A-DC42-82B2-4D1AF08DEDF9}" type="datetimeFigureOut">
              <a:rPr lang="es-EC" smtClean="0"/>
              <a:t>9/5/2026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7E96E81-D648-E2B6-BEDC-542FA64965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B58E39-96A0-AAD7-6BEA-231DBDA3F3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AB74E-5FF7-5145-9A04-28DB4B748FF9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020632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hyperlink" Target="https://www.gettyimages.com.mx/detail/foto/children-in-playroom-dance-with-scarves-in-imagen-libre-de-derechos/2184922177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gettyimages.com.mx/detail/foto/toddler-boy-enjoys-playing-with-toys-in-imagen-libre-de-derechos/1056360056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books.google.com/books?id=OCmbzWka6HcC" TargetMode="External"/><Relationship Id="rId3" Type="http://schemas.openxmlformats.org/officeDocument/2006/relationships/hyperlink" Target="https://www.youtube.com/watch?v=D4VCY4upfNQ" TargetMode="External"/><Relationship Id="rId7" Type="http://schemas.openxmlformats.org/officeDocument/2006/relationships/hyperlink" Target="https://books.google.com/books?id=8m3WAAAAMAAJ" TargetMode="External"/><Relationship Id="rId12" Type="http://schemas.openxmlformats.org/officeDocument/2006/relationships/hyperlink" Target="https://www.gettyimages.com.mx/detail/foto/toddler-boy-enjoys-playing-with-toys-in-imagen-libre-de-derechos/1056360056" TargetMode="External"/><Relationship Id="rId2" Type="http://schemas.openxmlformats.org/officeDocument/2006/relationships/hyperlink" Target="https://www.clinicaneurologika.com/estimulacion-temprana-oportuna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mheducation.es/educacion-superior/psicologia-del-desarrollo-papalia-9786071511892-spain" TargetMode="External"/><Relationship Id="rId11" Type="http://schemas.openxmlformats.org/officeDocument/2006/relationships/hyperlink" Target="https://www.gettyimages.com.mx/detail/foto/children-in-playroom-dance-with-scarves-in-imagen-libre-de-derechos/2184922177" TargetMode="External"/><Relationship Id="rId5" Type="http://schemas.openxmlformats.org/officeDocument/2006/relationships/hyperlink" Target="https://books.google.com/books?id=Vdo9AAAAIAAJ" TargetMode="External"/><Relationship Id="rId10" Type="http://schemas.openxmlformats.org/officeDocument/2006/relationships/hyperlink" Target="https://unesdoc.unesco.org/ark:/48223/pf0000379707_spa" TargetMode="External"/><Relationship Id="rId4" Type="http://schemas.openxmlformats.org/officeDocument/2006/relationships/hyperlink" Target="https://www.youtube.com/watch?v=b6pkiBm0b74" TargetMode="External"/><Relationship Id="rId9" Type="http://schemas.openxmlformats.org/officeDocument/2006/relationships/hyperlink" Target="https://books.google.com/books?id=RxjjUefz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C386785E-1C48-BDD2-F551-92327BC6DD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0021" y="2333463"/>
            <a:ext cx="4822257" cy="413887"/>
          </a:xfrm>
        </p:spPr>
        <p:txBody>
          <a:bodyPr>
            <a:normAutofit fontScale="55000" lnSpcReduction="20000"/>
          </a:bodyPr>
          <a:lstStyle/>
          <a:p>
            <a:pPr algn="l"/>
            <a:r>
              <a:rPr lang="es-EC" dirty="0"/>
              <a:t>Nombre del </a:t>
            </a:r>
            <a:r>
              <a:rPr lang="es-EC" dirty="0" err="1"/>
              <a:t>recurso:</a:t>
            </a:r>
            <a:r>
              <a:rPr lang="es-EC" b="1" dirty="0" err="1"/>
              <a:t>Principios</a:t>
            </a:r>
            <a:r>
              <a:rPr lang="es-EC" b="1" dirty="0"/>
              <a:t> de estimulación oportuna según etapa evolutiva</a:t>
            </a:r>
            <a:endParaRPr lang="es-EC" dirty="0"/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6DFBFD45-6EE4-EA62-09A0-28B5A5279C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55681"/>
            <a:ext cx="9144000" cy="927818"/>
          </a:xfrm>
        </p:spPr>
        <p:txBody>
          <a:bodyPr anchor="t">
            <a:normAutofit/>
          </a:bodyPr>
          <a:lstStyle/>
          <a:p>
            <a:r>
              <a:rPr lang="es-EC" sz="4000" b="1" dirty="0"/>
              <a:t>Formato </a:t>
            </a:r>
            <a:r>
              <a:rPr lang="es-EC" sz="4000" b="1" dirty="0" err="1"/>
              <a:t>Presentacion</a:t>
            </a:r>
            <a:r>
              <a:rPr lang="es-EC" sz="4000" b="1"/>
              <a:t> PPT</a:t>
            </a:r>
            <a:br>
              <a:rPr lang="es-EC" sz="4000" b="1"/>
            </a:br>
            <a:r>
              <a:rPr lang="es-EC" sz="1800" b="1"/>
              <a:t>Tipos: </a:t>
            </a:r>
            <a:r>
              <a:rPr lang="es-EC" sz="1800"/>
              <a:t>Presentaciones, presentaciones interactivas </a:t>
            </a:r>
            <a:endParaRPr lang="es-EC" sz="4000" b="1"/>
          </a:p>
        </p:txBody>
      </p:sp>
      <p:sp>
        <p:nvSpPr>
          <p:cNvPr id="7" name="Subtítulo 2">
            <a:extLst>
              <a:ext uri="{FF2B5EF4-FFF2-40B4-BE49-F238E27FC236}">
                <a16:creationId xmlns:a16="http://schemas.microsoft.com/office/drawing/2014/main" id="{11E34025-8628-70BB-F96D-B7B8775BF05A}"/>
              </a:ext>
            </a:extLst>
          </p:cNvPr>
          <p:cNvSpPr txBox="1">
            <a:spLocks/>
          </p:cNvSpPr>
          <p:nvPr/>
        </p:nvSpPr>
        <p:spPr>
          <a:xfrm>
            <a:off x="896752" y="5527011"/>
            <a:ext cx="5173580" cy="656560"/>
          </a:xfrm>
          <a:prstGeom prst="rect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C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Presentaciones</a:t>
            </a:r>
          </a:p>
        </p:txBody>
      </p:sp>
      <p:sp>
        <p:nvSpPr>
          <p:cNvPr id="12" name="Subtítulo 2">
            <a:extLst>
              <a:ext uri="{FF2B5EF4-FFF2-40B4-BE49-F238E27FC236}">
                <a16:creationId xmlns:a16="http://schemas.microsoft.com/office/drawing/2014/main" id="{D5574BD9-AAE0-7344-A15B-94D1D3D227F9}"/>
              </a:ext>
            </a:extLst>
          </p:cNvPr>
          <p:cNvSpPr txBox="1">
            <a:spLocks/>
          </p:cNvSpPr>
          <p:nvPr/>
        </p:nvSpPr>
        <p:spPr>
          <a:xfrm>
            <a:off x="770019" y="5032550"/>
            <a:ext cx="4822257" cy="41388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C"/>
              <a:t>Tipo de recurso:</a:t>
            </a:r>
          </a:p>
        </p:txBody>
      </p:sp>
      <p:sp>
        <p:nvSpPr>
          <p:cNvPr id="13" name="Subtítulo 2">
            <a:extLst>
              <a:ext uri="{FF2B5EF4-FFF2-40B4-BE49-F238E27FC236}">
                <a16:creationId xmlns:a16="http://schemas.microsoft.com/office/drawing/2014/main" id="{DF31FB66-01BE-4E34-DB08-C6E7E88D4AA0}"/>
              </a:ext>
            </a:extLst>
          </p:cNvPr>
          <p:cNvSpPr txBox="1">
            <a:spLocks/>
          </p:cNvSpPr>
          <p:nvPr/>
        </p:nvSpPr>
        <p:spPr>
          <a:xfrm>
            <a:off x="922420" y="2969533"/>
            <a:ext cx="5173580" cy="1750996"/>
          </a:xfrm>
          <a:prstGeom prst="rect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C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C805E14C-A795-6DB3-F4C0-EA45D728E4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684" y="264991"/>
            <a:ext cx="1651232" cy="321786"/>
          </a:xfrm>
          <a:prstGeom prst="rect">
            <a:avLst/>
          </a:prstGeom>
        </p:spPr>
      </p:pic>
      <p:sp>
        <p:nvSpPr>
          <p:cNvPr id="2" name="Subtítulo 2">
            <a:extLst>
              <a:ext uri="{FF2B5EF4-FFF2-40B4-BE49-F238E27FC236}">
                <a16:creationId xmlns:a16="http://schemas.microsoft.com/office/drawing/2014/main" id="{F16FAD27-3AC5-14D7-0572-31019853DAC0}"/>
              </a:ext>
            </a:extLst>
          </p:cNvPr>
          <p:cNvSpPr txBox="1">
            <a:spLocks/>
          </p:cNvSpPr>
          <p:nvPr/>
        </p:nvSpPr>
        <p:spPr>
          <a:xfrm>
            <a:off x="6599724" y="4225491"/>
            <a:ext cx="4555956" cy="195808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C" sz="1800">
                <a:solidFill>
                  <a:schemeClr val="tx1">
                    <a:lumMod val="50000"/>
                    <a:lumOff val="50000"/>
                  </a:schemeClr>
                </a:solidFill>
              </a:rPr>
              <a:t>Este formato ayuda en la creación de los recursos educativos multimedia de su materia.</a:t>
            </a:r>
          </a:p>
          <a:p>
            <a:pPr algn="l"/>
            <a:endParaRPr lang="es-EC" sz="180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l"/>
            <a:r>
              <a:rPr lang="es-EC" sz="1900"/>
              <a:t>Cada imagen, gráfico o texto debe estar correctamente citado y referenciado en APA 7</a:t>
            </a:r>
            <a:r>
              <a:rPr lang="es-EC" sz="1900" baseline="30000"/>
              <a:t>ma</a:t>
            </a:r>
            <a:r>
              <a:rPr lang="es-EC" sz="1900"/>
              <a:t> Edición, </a:t>
            </a:r>
            <a:r>
              <a:rPr lang="es-EC" sz="2000"/>
              <a:t>utilizando citas válidas.</a:t>
            </a:r>
            <a:endParaRPr lang="es-EC" sz="190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1B4E513-0EFF-E4ED-DAB2-6FC86873554F}"/>
              </a:ext>
            </a:extLst>
          </p:cNvPr>
          <p:cNvSpPr txBox="1"/>
          <p:nvPr/>
        </p:nvSpPr>
        <p:spPr>
          <a:xfrm>
            <a:off x="6599724" y="2333463"/>
            <a:ext cx="4555956" cy="92333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s-EC" sz="1800" dirty="0">
                <a:effectLst/>
                <a:latin typeface="Calibri"/>
                <a:ea typeface="Aptos" panose="020B0004020202020204" pitchFamily="34" charset="0"/>
                <a:cs typeface="Calibri"/>
              </a:rPr>
              <a:t>Programa de estudio:</a:t>
            </a:r>
            <a:r>
              <a:rPr lang="es-EC" dirty="0">
                <a:latin typeface="Calibri"/>
                <a:ea typeface="Aptos" panose="020B0004020202020204" pitchFamily="34" charset="0"/>
                <a:cs typeface="Calibri"/>
              </a:rPr>
              <a:t> </a:t>
            </a:r>
            <a:br>
              <a:rPr lang="es-EC" sz="18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es-EC" sz="1800" dirty="0">
                <a:effectLst/>
                <a:latin typeface="Calibri"/>
                <a:ea typeface="Aptos" panose="020B0004020202020204" pitchFamily="34" charset="0"/>
                <a:cs typeface="Calibri"/>
              </a:rPr>
              <a:t>Asignatura:</a:t>
            </a:r>
            <a:r>
              <a:rPr lang="es-EC" dirty="0">
                <a:latin typeface="Calibri"/>
                <a:ea typeface="Aptos" panose="020B0004020202020204" pitchFamily="34" charset="0"/>
                <a:cs typeface="Calibri"/>
              </a:rPr>
              <a:t> Psicología del aprendizaje</a:t>
            </a:r>
            <a:br>
              <a:rPr lang="es-EC" sz="18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es-EC" sz="1800" dirty="0">
                <a:effectLst/>
                <a:latin typeface="Calibri"/>
                <a:ea typeface="Aptos" panose="020B0004020202020204" pitchFamily="34" charset="0"/>
                <a:cs typeface="Calibri"/>
              </a:rPr>
              <a:t>Clase</a:t>
            </a:r>
            <a:r>
              <a:rPr lang="es-EC" dirty="0">
                <a:effectLst/>
              </a:rPr>
              <a:t> </a:t>
            </a:r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31368152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B38054A-6730-C0BF-E458-B3EA13B69F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A5A42CCB-F4C5-CA21-8A74-24D8E9B648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9187" y="1580261"/>
            <a:ext cx="5313680" cy="519687"/>
          </a:xfrm>
        </p:spPr>
        <p:txBody>
          <a:bodyPr anchor="t">
            <a:noAutofit/>
          </a:bodyPr>
          <a:lstStyle/>
          <a:p>
            <a:r>
              <a:rPr lang="es-EC" sz="4800" b="1" dirty="0"/>
              <a:t>Principios de estimulación oportuna según etapa evolutiva</a:t>
            </a:r>
            <a:endParaRPr lang="es-EC" sz="5400" b="1" dirty="0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84E643EE-2D6B-4482-143A-17B1D44AFE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684" y="264991"/>
            <a:ext cx="1651232" cy="321786"/>
          </a:xfrm>
          <a:prstGeom prst="rect">
            <a:avLst/>
          </a:prstGeom>
        </p:spPr>
      </p:pic>
      <p:sp>
        <p:nvSpPr>
          <p:cNvPr id="9" name="Subtítulo 2">
            <a:extLst>
              <a:ext uri="{FF2B5EF4-FFF2-40B4-BE49-F238E27FC236}">
                <a16:creationId xmlns:a16="http://schemas.microsoft.com/office/drawing/2014/main" id="{EB4A8CD2-F94F-5E08-1022-3A74B509507C}"/>
              </a:ext>
            </a:extLst>
          </p:cNvPr>
          <p:cNvSpPr txBox="1">
            <a:spLocks/>
          </p:cNvSpPr>
          <p:nvPr/>
        </p:nvSpPr>
        <p:spPr>
          <a:xfrm>
            <a:off x="1525208" y="6060038"/>
            <a:ext cx="2946295" cy="656560"/>
          </a:xfrm>
          <a:prstGeom prst="rect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C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Docente: Ivonne Pazmiño</a:t>
            </a:r>
          </a:p>
        </p:txBody>
      </p:sp>
      <p:pic>
        <p:nvPicPr>
          <p:cNvPr id="1026" name="Picture 2" descr="los niños en la sala de juegos bailan con bufandas en las manos - estimulación temprana de niños fotografías e imágenes de stock">
            <a:extLst>
              <a:ext uri="{FF2B5EF4-FFF2-40B4-BE49-F238E27FC236}">
                <a16:creationId xmlns:a16="http://schemas.microsoft.com/office/drawing/2014/main" id="{F4B442C8-8B00-2A52-2B8F-54C65A517C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0117" y="425884"/>
            <a:ext cx="4009159" cy="2672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niño niño le gusta jugar con juguetes en la sala de espera - estimulación temprana de niños fotografías e imágenes de stock">
            <a:extLst>
              <a:ext uri="{FF2B5EF4-FFF2-40B4-BE49-F238E27FC236}">
                <a16:creationId xmlns:a16="http://schemas.microsoft.com/office/drawing/2014/main" id="{19D9383C-5CCD-1261-498C-3B2406E246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7877" y="3783303"/>
            <a:ext cx="3587502" cy="2391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D2B6A2FB-E59F-B91F-DFEB-9A339142E457}"/>
              </a:ext>
            </a:extLst>
          </p:cNvPr>
          <p:cNvSpPr txBox="1"/>
          <p:nvPr/>
        </p:nvSpPr>
        <p:spPr>
          <a:xfrm>
            <a:off x="6401252" y="6244928"/>
            <a:ext cx="4516839" cy="4568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s-EC" sz="7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Nota. </a:t>
            </a:r>
            <a:r>
              <a:rPr lang="es-EC" sz="700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A</a:t>
            </a:r>
            <a:r>
              <a:rPr lang="es-EC" sz="7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daptado</a:t>
            </a:r>
            <a:r>
              <a:rPr lang="es-EC" sz="700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de </a:t>
            </a:r>
            <a:r>
              <a:rPr lang="es-EC" sz="700" i="1" noProof="0" dirty="0"/>
              <a:t>Niño con juguete educativo</a:t>
            </a:r>
            <a:r>
              <a:rPr lang="es-EC" sz="700" noProof="0" dirty="0"/>
              <a:t> [Fotografía], por </a:t>
            </a:r>
            <a:r>
              <a:rPr lang="en-US" sz="700" dirty="0"/>
              <a:t>Getty Images (s. f</a:t>
            </a:r>
            <a:r>
              <a:rPr lang="es-EC" sz="700" dirty="0"/>
              <a:t>.). </a:t>
            </a:r>
            <a:r>
              <a:rPr lang="es-EC" sz="700" noProof="0" dirty="0">
                <a:hlinkClick r:id="rId6"/>
              </a:rPr>
              <a:t>https://www.gettyimages.com.mx/detail/foto/toddler-boy-enjoys-playing-with-toys-in-imagen-libre-de-derechos</a:t>
            </a:r>
            <a:r>
              <a:rPr lang="en-US" sz="700" dirty="0">
                <a:hlinkClick r:id="rId6"/>
              </a:rPr>
              <a:t>/1056360056</a:t>
            </a:r>
            <a:endParaRPr lang="es-EC" sz="7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957B37E-62FD-34E4-3A3C-06C2CD6A8BA4}"/>
              </a:ext>
            </a:extLst>
          </p:cNvPr>
          <p:cNvSpPr txBox="1"/>
          <p:nvPr/>
        </p:nvSpPr>
        <p:spPr>
          <a:xfrm>
            <a:off x="6342637" y="3212552"/>
            <a:ext cx="4516839" cy="7055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s-EC" sz="7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Nota. Adaptado</a:t>
            </a:r>
            <a:r>
              <a:rPr lang="es-EC" sz="700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de </a:t>
            </a:r>
            <a:r>
              <a:rPr lang="es-EC" sz="700" i="1" dirty="0"/>
              <a:t>Los niños bailando en la sala de juegos bailan con bufandas</a:t>
            </a:r>
            <a:r>
              <a:rPr lang="es-EC" sz="700" noProof="0" dirty="0"/>
              <a:t> [Fotografía], por Getty Images</a:t>
            </a:r>
            <a:r>
              <a:rPr lang="es-EC" sz="700" dirty="0"/>
              <a:t>. </a:t>
            </a:r>
            <a:r>
              <a:rPr lang="es-EC" sz="700" dirty="0">
                <a:hlinkClick r:id="rId7"/>
              </a:rPr>
              <a:t>https://www.gettyimages.com.mx/detail/foto/children-in-playroom-dance-with-scarves-in-imagen-libre-de-derechos/2184922177</a:t>
            </a:r>
            <a:endParaRPr lang="es-EC" sz="700" dirty="0"/>
          </a:p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endParaRPr lang="es-EC" sz="7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37304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52A5DB-2D33-BC9D-AC56-4E4C8A753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615" y="0"/>
            <a:ext cx="10515600" cy="624689"/>
          </a:xfrm>
        </p:spPr>
        <p:txBody>
          <a:bodyPr>
            <a:normAutofit/>
          </a:bodyPr>
          <a:lstStyle/>
          <a:p>
            <a:r>
              <a:rPr lang="es-ES" sz="3200" b="1" dirty="0">
                <a:solidFill>
                  <a:srgbClr val="0070C0"/>
                </a:solidFill>
              </a:rPr>
              <a:t>Principios de estimulación oportuna según etapa evolutiva</a:t>
            </a:r>
            <a:endParaRPr lang="es-EC" sz="3200" b="1" dirty="0">
              <a:solidFill>
                <a:srgbClr val="0070C0"/>
              </a:solidFill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B6ADB33-85B1-A898-B3C9-BB9D07A30B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1727" y="571000"/>
            <a:ext cx="9023255" cy="6015504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A5A103EC-21A5-C209-4376-9E2A26B280DD}"/>
              </a:ext>
            </a:extLst>
          </p:cNvPr>
          <p:cNvSpPr txBox="1"/>
          <p:nvPr/>
        </p:nvSpPr>
        <p:spPr>
          <a:xfrm>
            <a:off x="8201318" y="6404787"/>
            <a:ext cx="3793503" cy="3634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s-EC" sz="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Nota. Adaptado de </a:t>
            </a:r>
            <a:r>
              <a:rPr lang="es-EC" sz="800" i="1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Principios de estimulación oportuna según etapa evolutiva </a:t>
            </a:r>
            <a:r>
              <a:rPr lang="es-EC" sz="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(2026), infografía educativa. [Imagen] generada con inteligencia artificial.</a:t>
            </a:r>
          </a:p>
        </p:txBody>
      </p:sp>
    </p:spTree>
    <p:extLst>
      <p:ext uri="{BB962C8B-B14F-4D97-AF65-F5344CB8AC3E}">
        <p14:creationId xmlns:p14="http://schemas.microsoft.com/office/powerpoint/2010/main" val="4900354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5498AA02-E013-A412-924D-F789EDBF0D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6948" y="56298"/>
            <a:ext cx="10202552" cy="6801701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CC54FC1A-2160-62EC-25BA-AA5A4983F6E9}"/>
              </a:ext>
            </a:extLst>
          </p:cNvPr>
          <p:cNvSpPr txBox="1"/>
          <p:nvPr/>
        </p:nvSpPr>
        <p:spPr>
          <a:xfrm>
            <a:off x="8785781" y="6476214"/>
            <a:ext cx="3209040" cy="3634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s-EC" sz="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Nota. Adaptado de </a:t>
            </a:r>
            <a:r>
              <a:rPr lang="es-EC" sz="800" i="1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Rol preventivo y ético del docente</a:t>
            </a:r>
            <a:r>
              <a:rPr lang="es-EC" sz="800" i="1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s-EC" sz="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(2026), infografía educativa. [Imagen] generada con inteligencia artificial.</a:t>
            </a:r>
          </a:p>
        </p:txBody>
      </p:sp>
    </p:spTree>
    <p:extLst>
      <p:ext uri="{BB962C8B-B14F-4D97-AF65-F5344CB8AC3E}">
        <p14:creationId xmlns:p14="http://schemas.microsoft.com/office/powerpoint/2010/main" val="35018459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39773B2F-6F0C-61DD-992A-E6BB075D86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5D5C34EE-8A74-975D-A995-D743352606E5}"/>
              </a:ext>
            </a:extLst>
          </p:cNvPr>
          <p:cNvSpPr txBox="1"/>
          <p:nvPr/>
        </p:nvSpPr>
        <p:spPr>
          <a:xfrm>
            <a:off x="8785781" y="6476214"/>
            <a:ext cx="3209040" cy="3634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s-EC" sz="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Nota. Adaptado de </a:t>
            </a:r>
            <a:r>
              <a:rPr lang="es-EC" sz="800" i="1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Análisis de casos en contextos educativos </a:t>
            </a:r>
            <a:r>
              <a:rPr lang="es-EC" sz="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(2026), infografía educativa. [Imagen] generada con inteligencia artificial.</a:t>
            </a:r>
          </a:p>
        </p:txBody>
      </p:sp>
    </p:spTree>
    <p:extLst>
      <p:ext uri="{BB962C8B-B14F-4D97-AF65-F5344CB8AC3E}">
        <p14:creationId xmlns:p14="http://schemas.microsoft.com/office/powerpoint/2010/main" val="37296950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755E0C-40EB-3817-6B0C-F1C8E0072A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/>
              <a:t>Referencias bibliográfica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F460CC-E756-5F08-0E20-398DC10525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0046" y="1333255"/>
            <a:ext cx="10593754" cy="4676776"/>
          </a:xfrm>
        </p:spPr>
        <p:txBody>
          <a:bodyPr>
            <a:normAutofit fontScale="55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s-EC" sz="1600" dirty="0">
                <a:latin typeface="Cambria" panose="02040503050406030204" pitchFamily="18" charset="0"/>
                <a:ea typeface="Cambria" panose="02040503050406030204" pitchFamily="18" charset="0"/>
              </a:rPr>
              <a:t>Clínica </a:t>
            </a:r>
            <a:r>
              <a:rPr lang="es-EC" sz="1600" dirty="0" err="1">
                <a:latin typeface="Cambria" panose="02040503050406030204" pitchFamily="18" charset="0"/>
                <a:ea typeface="Cambria" panose="02040503050406030204" pitchFamily="18" charset="0"/>
              </a:rPr>
              <a:t>Neurologika</a:t>
            </a:r>
            <a:r>
              <a:rPr lang="es-EC" sz="1600" dirty="0">
                <a:latin typeface="Cambria" panose="02040503050406030204" pitchFamily="18" charset="0"/>
                <a:ea typeface="Cambria" panose="02040503050406030204" pitchFamily="18" charset="0"/>
              </a:rPr>
              <a:t>. (s. f.). Estimulación temprana oportuna. </a:t>
            </a:r>
            <a:r>
              <a:rPr lang="es-EC" sz="1600" u="sng" dirty="0">
                <a:latin typeface="Cambria" panose="02040503050406030204" pitchFamily="18" charset="0"/>
                <a:ea typeface="Cambria" panose="02040503050406030204" pitchFamily="18" charset="0"/>
                <a:hlinkClick r:id="rId2"/>
              </a:rPr>
              <a:t>https://www.clinicaneurologika.com/estimulacion-temprana-oportuna/</a:t>
            </a:r>
            <a:endParaRPr lang="es-EC" sz="1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s-EC" sz="1600" dirty="0">
                <a:latin typeface="Cambria" panose="02040503050406030204" pitchFamily="18" charset="0"/>
                <a:ea typeface="Cambria" panose="02040503050406030204" pitchFamily="18" charset="0"/>
              </a:rPr>
              <a:t> 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s-EC" sz="1600" dirty="0">
                <a:latin typeface="Cambria" panose="02040503050406030204" pitchFamily="18" charset="0"/>
                <a:ea typeface="Cambria" panose="02040503050406030204" pitchFamily="18" charset="0"/>
              </a:rPr>
              <a:t>YouTube. (s. f.). Estimulación temprana [Video]. YouTube. </a:t>
            </a:r>
            <a:r>
              <a:rPr lang="es-EC" sz="1600" u="sng" dirty="0">
                <a:latin typeface="Cambria" panose="02040503050406030204" pitchFamily="18" charset="0"/>
                <a:ea typeface="Cambria" panose="02040503050406030204" pitchFamily="18" charset="0"/>
                <a:hlinkClick r:id="rId3"/>
              </a:rPr>
              <a:t>https://www.youtube.com/watch?v=D4VCY4upfNQ</a:t>
            </a:r>
            <a:endParaRPr lang="es-EC" sz="1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s-EC" sz="1600" dirty="0">
                <a:latin typeface="Cambria" panose="02040503050406030204" pitchFamily="18" charset="0"/>
                <a:ea typeface="Cambria" panose="02040503050406030204" pitchFamily="18" charset="0"/>
              </a:rPr>
              <a:t> 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s-EC" sz="1600" dirty="0">
                <a:latin typeface="Cambria" panose="02040503050406030204" pitchFamily="18" charset="0"/>
                <a:ea typeface="Cambria" panose="02040503050406030204" pitchFamily="18" charset="0"/>
              </a:rPr>
              <a:t>YouTube. (s. f.). ¿Qué es la estimulación temprana? [Video]. YouTube. </a:t>
            </a:r>
            <a:r>
              <a:rPr lang="es-EC" sz="1600" u="sng" dirty="0">
                <a:latin typeface="Cambria" panose="02040503050406030204" pitchFamily="18" charset="0"/>
                <a:ea typeface="Cambria" panose="02040503050406030204" pitchFamily="18" charset="0"/>
                <a:hlinkClick r:id="rId4"/>
              </a:rPr>
              <a:t>https://www.youtube.com/watch?v=b6pkiBm0b74</a:t>
            </a:r>
            <a:endParaRPr lang="es-EC" sz="1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s-EC" sz="1600" dirty="0">
                <a:latin typeface="Cambria" panose="02040503050406030204" pitchFamily="18" charset="0"/>
                <a:ea typeface="Cambria" panose="02040503050406030204" pitchFamily="18" charset="0"/>
              </a:rPr>
              <a:t> 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s-EC" sz="1600" dirty="0">
                <a:latin typeface="Cambria" panose="02040503050406030204" pitchFamily="18" charset="0"/>
                <a:ea typeface="Cambria" panose="02040503050406030204" pitchFamily="18" charset="0"/>
              </a:rPr>
              <a:t>Universidad Regional Autónoma de los Andes (UNIANDES). (s. f.). </a:t>
            </a:r>
            <a:r>
              <a:rPr lang="es-EC" sz="1600" dirty="0" err="1">
                <a:latin typeface="Cambria" panose="02040503050406030204" pitchFamily="18" charset="0"/>
                <a:ea typeface="Cambria" panose="02040503050406030204" pitchFamily="18" charset="0"/>
              </a:rPr>
              <a:t>Webinar</a:t>
            </a:r>
            <a:r>
              <a:rPr lang="es-EC" sz="1600" dirty="0">
                <a:latin typeface="Cambria" panose="02040503050406030204" pitchFamily="18" charset="0"/>
                <a:ea typeface="Cambria" panose="02040503050406030204" pitchFamily="18" charset="0"/>
              </a:rPr>
              <a:t>: Docentes unidos por la ética – Mesa de valores. https://unirep.edu.ec/webinar-docentes-unidos-por-la-etica-mesa-de-valoresBowlby, J. (1988). Una base segura: Apego y desarrollo humano saludable. Basic Books.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s-EC" sz="1600" u="sng" dirty="0">
                <a:latin typeface="Cambria" panose="02040503050406030204" pitchFamily="18" charset="0"/>
                <a:ea typeface="Cambria" panose="02040503050406030204" pitchFamily="18" charset="0"/>
                <a:hlinkClick r:id="rId5"/>
              </a:rPr>
              <a:t>https://books.google.com/books?id=Vdo9AAAAIAAJ</a:t>
            </a:r>
            <a:endParaRPr lang="es-EC" sz="1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s-EC" sz="1600" dirty="0">
                <a:latin typeface="Cambria" panose="02040503050406030204" pitchFamily="18" charset="0"/>
                <a:ea typeface="Cambria" panose="02040503050406030204" pitchFamily="18" charset="0"/>
              </a:rPr>
              <a:t> 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s-EC" sz="1600" dirty="0">
                <a:latin typeface="Cambria" panose="02040503050406030204" pitchFamily="18" charset="0"/>
                <a:ea typeface="Cambria" panose="02040503050406030204" pitchFamily="18" charset="0"/>
              </a:rPr>
              <a:t>Papalia, D. E., &amp; Martorell, G. (2017). Psicología del desarrollo (13.ª ed.). McGraw-Hill. </a:t>
            </a:r>
            <a:r>
              <a:rPr lang="es-EC" sz="1600" u="sng" dirty="0">
                <a:latin typeface="Cambria" panose="02040503050406030204" pitchFamily="18" charset="0"/>
                <a:ea typeface="Cambria" panose="02040503050406030204" pitchFamily="18" charset="0"/>
                <a:hlinkClick r:id="rId6"/>
              </a:rPr>
              <a:t>https://www.mheducation.es/educacion-superior/psicologia-del-desarrollo-papalia-9786071511892-spain</a:t>
            </a:r>
            <a:endParaRPr lang="es-EC" sz="1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s-EC" sz="1600" dirty="0">
                <a:latin typeface="Cambria" panose="02040503050406030204" pitchFamily="18" charset="0"/>
                <a:ea typeface="Cambria" panose="02040503050406030204" pitchFamily="18" charset="0"/>
              </a:rPr>
              <a:t> 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s-EC" sz="1600" dirty="0">
                <a:latin typeface="Cambria" panose="02040503050406030204" pitchFamily="18" charset="0"/>
                <a:ea typeface="Cambria" panose="02040503050406030204" pitchFamily="18" charset="0"/>
              </a:rPr>
              <a:t>Piaget, J. (1952). Los orígenes de la inteligencia en el niño. International </a:t>
            </a:r>
            <a:r>
              <a:rPr lang="es-EC" sz="1600" dirty="0" err="1">
                <a:latin typeface="Cambria" panose="02040503050406030204" pitchFamily="18" charset="0"/>
                <a:ea typeface="Cambria" panose="02040503050406030204" pitchFamily="18" charset="0"/>
              </a:rPr>
              <a:t>Universities</a:t>
            </a:r>
            <a:r>
              <a:rPr lang="es-EC" sz="1600" dirty="0">
                <a:latin typeface="Cambria" panose="02040503050406030204" pitchFamily="18" charset="0"/>
                <a:ea typeface="Cambria" panose="02040503050406030204" pitchFamily="18" charset="0"/>
              </a:rPr>
              <a:t> Press.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s-EC" sz="1600" u="sng" dirty="0">
                <a:latin typeface="Cambria" panose="02040503050406030204" pitchFamily="18" charset="0"/>
                <a:ea typeface="Cambria" panose="02040503050406030204" pitchFamily="18" charset="0"/>
                <a:hlinkClick r:id="rId7"/>
              </a:rPr>
              <a:t>https://books.google.com/books?id=8m3WAAAAMAAJ</a:t>
            </a:r>
            <a:endParaRPr lang="es-EC" sz="1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s-EC" sz="1600" dirty="0">
                <a:latin typeface="Cambria" panose="02040503050406030204" pitchFamily="18" charset="0"/>
                <a:ea typeface="Cambria" panose="02040503050406030204" pitchFamily="18" charset="0"/>
              </a:rPr>
              <a:t> 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s-EC" sz="1600" dirty="0">
                <a:latin typeface="Cambria" panose="02040503050406030204" pitchFamily="18" charset="0"/>
                <a:ea typeface="Cambria" panose="02040503050406030204" pitchFamily="18" charset="0"/>
              </a:rPr>
              <a:t>Bronfenbrenner, U. (1979). La ecología del desarrollo humano. Harvard </a:t>
            </a:r>
            <a:r>
              <a:rPr lang="es-EC" sz="1600" dirty="0" err="1">
                <a:latin typeface="Cambria" panose="02040503050406030204" pitchFamily="18" charset="0"/>
                <a:ea typeface="Cambria" panose="02040503050406030204" pitchFamily="18" charset="0"/>
              </a:rPr>
              <a:t>University</a:t>
            </a:r>
            <a:r>
              <a:rPr lang="es-EC" sz="1600" dirty="0">
                <a:latin typeface="Cambria" panose="02040503050406030204" pitchFamily="18" charset="0"/>
                <a:ea typeface="Cambria" panose="02040503050406030204" pitchFamily="18" charset="0"/>
              </a:rPr>
              <a:t> Press.</a:t>
            </a:r>
            <a:br>
              <a:rPr lang="es-EC" sz="1600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s-EC" sz="1600" u="sng" dirty="0">
                <a:latin typeface="Cambria" panose="02040503050406030204" pitchFamily="18" charset="0"/>
                <a:ea typeface="Cambria" panose="02040503050406030204" pitchFamily="18" charset="0"/>
                <a:hlinkClick r:id="rId8"/>
              </a:rPr>
              <a:t>https://books.google.com/books?id=OCmbzWka6HcC</a:t>
            </a:r>
            <a:r>
              <a:rPr lang="es-EC" sz="1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s-EC" sz="1600" dirty="0">
                <a:latin typeface="Cambria" panose="02040503050406030204" pitchFamily="18" charset="0"/>
                <a:ea typeface="Cambria" panose="02040503050406030204" pitchFamily="18" charset="0"/>
              </a:rPr>
              <a:t> 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s-EC" sz="1600" dirty="0">
                <a:latin typeface="Cambria" panose="02040503050406030204" pitchFamily="18" charset="0"/>
                <a:ea typeface="Cambria" panose="02040503050406030204" pitchFamily="18" charset="0"/>
              </a:rPr>
              <a:t>Papalia, D. E., &amp; Martorell, G. (2017). Psicología del desarrollo (13.ª ed.). McGraw-Hill.</a:t>
            </a:r>
            <a:br>
              <a:rPr lang="es-EC" sz="1600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s-EC" sz="1600" u="sng" dirty="0">
                <a:latin typeface="Cambria" panose="02040503050406030204" pitchFamily="18" charset="0"/>
                <a:ea typeface="Cambria" panose="02040503050406030204" pitchFamily="18" charset="0"/>
                <a:hlinkClick r:id="rId6"/>
              </a:rPr>
              <a:t>https://www.mheducation.es/educacion-superior/psicologia-del-desarrollo-papalia-9786071511892-spain</a:t>
            </a:r>
            <a:r>
              <a:rPr lang="es-EC" sz="1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s-EC" sz="1600" dirty="0">
                <a:latin typeface="Cambria" panose="02040503050406030204" pitchFamily="18" charset="0"/>
                <a:ea typeface="Cambria" panose="02040503050406030204" pitchFamily="18" charset="0"/>
              </a:rPr>
              <a:t> 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s-EC" sz="1600" dirty="0">
                <a:latin typeface="Cambria" panose="02040503050406030204" pitchFamily="18" charset="0"/>
                <a:ea typeface="Cambria" panose="02040503050406030204" pitchFamily="18" charset="0"/>
              </a:rPr>
              <a:t>Vygotsky, L. S. (1978). El desarrollo de los procesos psicológicos superiores. Harvard </a:t>
            </a:r>
            <a:r>
              <a:rPr lang="es-EC" sz="1600" dirty="0" err="1">
                <a:latin typeface="Cambria" panose="02040503050406030204" pitchFamily="18" charset="0"/>
                <a:ea typeface="Cambria" panose="02040503050406030204" pitchFamily="18" charset="0"/>
              </a:rPr>
              <a:t>University</a:t>
            </a:r>
            <a:r>
              <a:rPr lang="es-EC" sz="1600" dirty="0">
                <a:latin typeface="Cambria" panose="02040503050406030204" pitchFamily="18" charset="0"/>
                <a:ea typeface="Cambria" panose="02040503050406030204" pitchFamily="18" charset="0"/>
              </a:rPr>
              <a:t> Press. </a:t>
            </a:r>
            <a:r>
              <a:rPr lang="es-EC" sz="1600" u="sng" dirty="0">
                <a:latin typeface="Cambria" panose="02040503050406030204" pitchFamily="18" charset="0"/>
                <a:ea typeface="Cambria" panose="02040503050406030204" pitchFamily="18" charset="0"/>
                <a:hlinkClick r:id="rId9"/>
              </a:rPr>
              <a:t>https://books.google.com/books?id=RxjjUefze</a:t>
            </a:r>
            <a:endParaRPr lang="es-EC" sz="1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s-EC" sz="1600" dirty="0">
                <a:latin typeface="Cambria" panose="02040503050406030204" pitchFamily="18" charset="0"/>
                <a:ea typeface="Cambria" panose="02040503050406030204" pitchFamily="18" charset="0"/>
              </a:rPr>
              <a:t> 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s-EC" sz="1600" dirty="0">
                <a:latin typeface="Cambria" panose="02040503050406030204" pitchFamily="18" charset="0"/>
                <a:ea typeface="Cambria" panose="02040503050406030204" pitchFamily="18" charset="0"/>
              </a:rPr>
              <a:t>Papalia, D. E., &amp; Martorell, G. (2017). Psicología del desarrollo (13.ª ed.). McGraw-Hill. </a:t>
            </a:r>
            <a:r>
              <a:rPr lang="es-EC" sz="1600" u="sng" dirty="0">
                <a:latin typeface="Cambria" panose="02040503050406030204" pitchFamily="18" charset="0"/>
                <a:ea typeface="Cambria" panose="02040503050406030204" pitchFamily="18" charset="0"/>
                <a:hlinkClick r:id="rId6"/>
              </a:rPr>
              <a:t>https://www.mheducation.es/educacion-superior/psicologia-del-desarrollo-papalia-9786071511892-spain</a:t>
            </a:r>
            <a:r>
              <a:rPr lang="es-EC" sz="1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s-EC" sz="1600" dirty="0">
                <a:latin typeface="Cambria" panose="02040503050406030204" pitchFamily="18" charset="0"/>
                <a:ea typeface="Cambria" panose="02040503050406030204" pitchFamily="18" charset="0"/>
              </a:rPr>
              <a:t> 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s-EC" sz="1600" dirty="0">
                <a:latin typeface="Cambria" panose="02040503050406030204" pitchFamily="18" charset="0"/>
                <a:ea typeface="Cambria" panose="02040503050406030204" pitchFamily="18" charset="0"/>
              </a:rPr>
              <a:t>UNESCO. (2021). </a:t>
            </a:r>
            <a:r>
              <a:rPr lang="es-EC" sz="1600" dirty="0" err="1">
                <a:latin typeface="Cambria" panose="02040503050406030204" pitchFamily="18" charset="0"/>
                <a:ea typeface="Cambria" panose="02040503050406030204" pitchFamily="18" charset="0"/>
              </a:rPr>
              <a:t>Reimaginar</a:t>
            </a:r>
            <a:r>
              <a:rPr lang="es-EC" sz="1600" dirty="0">
                <a:latin typeface="Cambria" panose="02040503050406030204" pitchFamily="18" charset="0"/>
                <a:ea typeface="Cambria" panose="02040503050406030204" pitchFamily="18" charset="0"/>
              </a:rPr>
              <a:t> juntos nuestros futuros: Un nuevo contrato social para la educación. UNESCO Publishing.</a:t>
            </a:r>
            <a:br>
              <a:rPr lang="es-EC" sz="1600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s-EC" sz="1600" u="sng" dirty="0">
                <a:latin typeface="Cambria" panose="02040503050406030204" pitchFamily="18" charset="0"/>
                <a:ea typeface="Cambria" panose="02040503050406030204" pitchFamily="18" charset="0"/>
                <a:hlinkClick r:id="rId10"/>
              </a:rPr>
              <a:t>https://unesdoc.unesco.org/ark:/48223/pf0000379707_spa</a:t>
            </a:r>
            <a:endParaRPr lang="es-EC" sz="1600" u="sng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s-EC" sz="1600" u="sng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s-ES" sz="1600" u="sng" dirty="0">
                <a:latin typeface="Cambria" panose="02040503050406030204" pitchFamily="18" charset="0"/>
                <a:ea typeface="Cambria" panose="02040503050406030204" pitchFamily="18" charset="0"/>
              </a:rPr>
              <a:t>Getty Images. (s. f.). Los niños bailando en la sala de juegos bailan con bufandas [Fotografía]. Getty Images. </a:t>
            </a:r>
            <a:r>
              <a:rPr lang="es-ES" sz="1600" u="sng" dirty="0">
                <a:latin typeface="Cambria" panose="02040503050406030204" pitchFamily="18" charset="0"/>
                <a:ea typeface="Cambria" panose="02040503050406030204" pitchFamily="18" charset="0"/>
                <a:hlinkClick r:id="rId11"/>
              </a:rPr>
              <a:t>https://www.gettyimages.com.mx/detail/foto/children-in-playroom-dance-with-scarves-in-imagen-libre-de-derechos</a:t>
            </a:r>
            <a:r>
              <a:rPr lang="es-ES" sz="1600" u="sng">
                <a:latin typeface="Cambria" panose="02040503050406030204" pitchFamily="18" charset="0"/>
                <a:ea typeface="Cambria" panose="02040503050406030204" pitchFamily="18" charset="0"/>
                <a:hlinkClick r:id="rId11"/>
              </a:rPr>
              <a:t>/2184922177</a:t>
            </a:r>
            <a:endParaRPr lang="es-ES" sz="1600" u="sng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s-ES" sz="1600" u="sng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s-ES" sz="1600" u="sng" dirty="0">
                <a:latin typeface="Cambria" panose="02040503050406030204" pitchFamily="18" charset="0"/>
                <a:ea typeface="Cambria" panose="02040503050406030204" pitchFamily="18" charset="0"/>
              </a:rPr>
              <a:t>Getty Images. (s. f.). Niño con juguete educativo [Fotografía]. Getty Images. </a:t>
            </a:r>
            <a:r>
              <a:rPr lang="es-ES" sz="1600" u="sng" dirty="0">
                <a:latin typeface="Cambria" panose="02040503050406030204" pitchFamily="18" charset="0"/>
                <a:ea typeface="Cambria" panose="02040503050406030204" pitchFamily="18" charset="0"/>
                <a:hlinkClick r:id="rId12"/>
              </a:rPr>
              <a:t>https://www.gettyimages.com.mx/detail/foto/toddler-boy-enjoys-playing-with-toys-in-imagen-libre-de-derechos/1056360056</a:t>
            </a:r>
            <a:endParaRPr lang="es-ES" sz="1600" u="sng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s-EC" sz="2000" u="sng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s-EC" u="sng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2397364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97f4799-d4df-4992-8573-f6fa15790d48" xsi:nil="true"/>
    <lcf76f155ced4ddcb4097134ff3c332f xmlns="e51f6c10-7597-4725-8bbe-6fe35db67d3f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B98002A12B009940B62EF3E6219D5D29" ma:contentTypeVersion="12" ma:contentTypeDescription="Crear nuevo documento." ma:contentTypeScope="" ma:versionID="aff17114c51fc694662431d5ad3743ce">
  <xsd:schema xmlns:xsd="http://www.w3.org/2001/XMLSchema" xmlns:xs="http://www.w3.org/2001/XMLSchema" xmlns:p="http://schemas.microsoft.com/office/2006/metadata/properties" xmlns:ns2="e51f6c10-7597-4725-8bbe-6fe35db67d3f" xmlns:ns3="e97f4799-d4df-4992-8573-f6fa15790d48" targetNamespace="http://schemas.microsoft.com/office/2006/metadata/properties" ma:root="true" ma:fieldsID="96e781cea37cba932c4adc1d4179c69f" ns2:_="" ns3:_="">
    <xsd:import namespace="e51f6c10-7597-4725-8bbe-6fe35db67d3f"/>
    <xsd:import namespace="e97f4799-d4df-4992-8573-f6fa15790d4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1f6c10-7597-4725-8bbe-6fe35db67d3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Etiquetas de imagen" ma:readOnly="false" ma:fieldId="{5cf76f15-5ced-4ddc-b409-7134ff3c332f}" ma:taxonomyMulti="true" ma:sspId="791a93fd-85eb-4ed5-a455-f8b0a623790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7f4799-d4df-4992-8573-f6fa15790d48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2a667b06-f995-4466-a27c-7e520ca4daf5}" ma:internalName="TaxCatchAll" ma:showField="CatchAllData" ma:web="e97f4799-d4df-4992-8573-f6fa15790d4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DB6B559-62F0-4C98-9678-D89E29F4CC2B}">
  <ds:schemaRefs>
    <ds:schemaRef ds:uri="e51f6c10-7597-4725-8bbe-6fe35db67d3f"/>
    <ds:schemaRef ds:uri="e97f4799-d4df-4992-8573-f6fa15790d48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5123545F-CEBB-4262-97A1-8E045759442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80972ED-B363-4049-A883-BD65A0D0485A}">
  <ds:schemaRefs>
    <ds:schemaRef ds:uri="e51f6c10-7597-4725-8bbe-6fe35db67d3f"/>
    <ds:schemaRef ds:uri="e97f4799-d4df-4992-8573-f6fa15790d4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Dividend</Template>
  <TotalTime>237</TotalTime>
  <Words>722</Words>
  <Application>Microsoft Office PowerPoint</Application>
  <PresentationFormat>Panorámica</PresentationFormat>
  <Paragraphs>46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2" baseType="lpstr">
      <vt:lpstr>Aptos</vt:lpstr>
      <vt:lpstr>Aptos Display</vt:lpstr>
      <vt:lpstr>Arial</vt:lpstr>
      <vt:lpstr>Calibri</vt:lpstr>
      <vt:lpstr>Cambria</vt:lpstr>
      <vt:lpstr>Tema de Office</vt:lpstr>
      <vt:lpstr>Formato Presentacion PPT Tipos: Presentaciones, presentaciones interactivas </vt:lpstr>
      <vt:lpstr>Principios de estimulación oportuna según etapa evolutiva</vt:lpstr>
      <vt:lpstr>Principios de estimulación oportuna según etapa evolutiva</vt:lpstr>
      <vt:lpstr>Presentación de PowerPoint</vt:lpstr>
      <vt:lpstr>Presentación de PowerPoint</vt:lpstr>
      <vt:lpstr>Referencias bibliográfica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YEPEZ LIUT HANS ROUSELL</dc:creator>
  <cp:lastModifiedBy>IVONNE ANABEL PAZMIÑO CARDENAS</cp:lastModifiedBy>
  <cp:revision>10</cp:revision>
  <dcterms:created xsi:type="dcterms:W3CDTF">2026-01-15T21:04:15Z</dcterms:created>
  <dcterms:modified xsi:type="dcterms:W3CDTF">2026-05-09T21:42:04Z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0x010100B98002A12B009940B62EF3E6219D5D29</vt:lpwstr>
  </property>
  <property fmtid="{D5CDD505-2E9C-101B-9397-08002B2CF9AE}" pid="3" name="MediaServiceImageTags">
    <vt:lpwstr/>
  </property>
</Properties>
</file>