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1"/>
  </p:notesMasterIdLst>
  <p:sldIdLst>
    <p:sldId id="256" r:id="rId5"/>
    <p:sldId id="259" r:id="rId6"/>
    <p:sldId id="260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63" r:id="rId20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ED5E"/>
    <a:srgbClr val="EEF4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Estilo claro 1 - Acento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99" autoAdjust="0"/>
    <p:restoredTop sz="94660"/>
  </p:normalViewPr>
  <p:slideViewPr>
    <p:cSldViewPr snapToGrid="0">
      <p:cViewPr varScale="1">
        <p:scale>
          <a:sx n="81" d="100"/>
          <a:sy n="81" d="100"/>
        </p:scale>
        <p:origin x="117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130B97-773A-4B3F-8C0C-22284DA2251A}" type="datetimeFigureOut">
              <a:t>11/5/2026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028BFD-5DEB-4536-A865-F14C3DBA440E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231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7C23F7-BDC7-512E-68AA-166D64CB6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77074B5-7B48-2790-1123-97C5DAA110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57AD6B-4306-DEC1-A35B-B784A50CE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11/5/2026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723366-BF78-6FF7-EC4B-0B09E0327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B4B88F-6A5A-9B89-163D-58B104A7C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14057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ED3A45-B41B-E05E-82A3-D85DD0155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57ACD17-56FA-AA3B-F856-5727DACE6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2002AA-483C-8A67-EB23-C8978ED32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11/5/2026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6A4E2A-43F8-B51B-05E4-00F7F9F81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E6F32-1C5A-4897-19C1-7DD9CE22D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53700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F83E3B6-1923-E411-B4AE-022FB0132B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CD02EF4-DCD8-9F5C-E73F-4C80855AC9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BB7525-B164-C6BA-D1B2-3C4B43D56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11/5/2026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6839110-5FC8-F3DA-107F-10F54EA75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7B8003-3B07-D52A-947B-2330C14E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056155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888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182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3418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746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9930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46775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48204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9361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F89FE5-0967-8A6F-E6E7-BF0CB9631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DDFE0D-7F91-BE48-CA15-8EFA5E06D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C2C83D-D1FF-D410-AA7A-F8E80482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11/5/2026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CA4DE1-5DD8-8203-6157-8D485B325C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10DB94-97C3-716E-59D2-CD98939AA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77425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0143C4-7B0E-B12C-1B39-F624FF226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D03C14-AA81-AA1A-BAE1-5091FE4572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6149FF-B738-C5DD-4062-F4F10E8DC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11/5/2026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45EB1B-D7E1-380B-E357-7944C2E6C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8DD6706-AB6E-D840-6290-C6392F2CF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80130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29AB8C-7D4A-3BA8-2287-1654D21C8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EAC10E6-49C5-43A0-0EFA-22CDC7F836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CE2B14D-4B57-E013-C337-F749AC868F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C4488E2-3231-C046-ECE6-08B93B1B1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11/5/2026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DE9B944-B0DA-6FA1-20D1-7ABC5C580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87146C5-CC63-F03D-A7C1-B7A25A380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85663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F1E60F-77BE-4495-77EE-727BF4616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7AE8A86-4E7A-3A6E-89A3-D2757803E6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FB6339E-0D60-C27D-367E-10E5503F7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11F35D6-0794-EB9E-7709-3674D4BBB1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4EBBE8A-8E69-B062-7DCD-52AD8BBA02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1AF9172-029D-D172-AF9E-D45BBD1D3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11/5/2026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C8B7C5D-402D-F653-BF6C-6B52EBDA7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F087DD0-E9DC-C0DC-F8FC-9E9D83C07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6275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E6A920-50EE-149D-5CD7-FB9485F18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748AE95-463F-5EF8-BCD7-9D6CF72A1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11/5/2026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DE4F59-E0C0-A34E-4EAF-0A891A9DB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91AAAE7-A235-6F13-F97D-98B4FAFEB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8000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F428463-6173-F2B0-5085-617BF53BE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11/5/2026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1A4F096-E0C7-2D81-5D28-BC03CEDB6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59CD3B-A940-DE83-A4B9-7DEA121FB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53678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142F2D-D39F-217F-6393-4B1B7CD0A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484CC4-59F4-E9EF-E960-478D6218A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C401A5-5A11-8FB9-C92F-3A0D65E74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31595E-F459-C675-5835-F613B0E8C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11/5/2026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1B634D6-5F85-A454-3149-9CE09B549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DC33089-E22C-2339-1CB6-71EF99909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6023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6F1BF-BEC6-0F2D-0D7C-C4C39FC3B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6EB6072-5FA5-7D6C-0782-D9C3D4AF54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3C78ED-2B57-AD35-2EE2-534C72BEC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AA0DBC3-1FB6-7A57-BBE4-8C2307248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18C9-247A-DC42-82B2-4D1AF08DEDF9}" type="datetimeFigureOut">
              <a:rPr lang="es-EC" smtClean="0"/>
              <a:t>11/5/2026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1CA6B43-3552-DB93-A67B-1D7F4FBFE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6C35D0-988B-F28E-CCCC-ABC051A1C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57968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F2404B3-5C54-6C7D-3C6C-F869B9A34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B478AC-EFF2-CA80-F2A2-184BD52154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C68A01-E529-60DA-13EE-B26AC03EE1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7F18C9-247A-DC42-82B2-4D1AF08DEDF9}" type="datetimeFigureOut">
              <a:rPr lang="es-EC" smtClean="0"/>
              <a:t>11/5/2026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E96E81-D648-E2B6-BEDC-542FA64965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B58E39-96A0-AAD7-6BEA-231DBDA3F3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AB74E-5FF7-5145-9A04-28DB4B748FF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20632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mx/detail/foto/family-gardening-together-imagen-libre-de-derechos/2062565154?searchscope=image%2Cfilm&amp;adppopup=true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mx/detail/foto/business-woman-working-at-office-with-imagen-libre-de-derechos/1185256894?searchscope=image%2Cfilm&amp;adppopup=true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www.gettyimages.com.mx/detail/ilustraci%C3%B3n/report-card-thin-line-education-icon-ilustraciones-libres-de-derechos/1080299014?searchscope=image%2Cfilm&amp;adppopup=true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gettyimages.com.mx/detail/foto/children-holding-community-garden-sign-imagen-libre-de-derechos/185237954?searchscope=image%2Cfilm&amp;adppopup=true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mx/detail/foto/woman-with-children-in-community-garden-imagen-libre-de-derechos/175590386?searchscope=image%2Cfilm&amp;adppopup=true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ettyimages.com.mx/detail/foto/knowledge-and-school-learning-book-imagen-libre-de-derechos/170535603?searchscope=image%2Cfilm&amp;adppopup=true" TargetMode="External"/><Relationship Id="rId3" Type="http://schemas.openxmlformats.org/officeDocument/2006/relationships/hyperlink" Target="https://www.gettyimages.com.mx/detail/foto/teacher-supervising-his-students-digging-in-a-imagen-libre-de-derechos/1447955956?searchscope=image%2Cfilm&amp;adppopup=true" TargetMode="External"/><Relationship Id="rId7" Type="http://schemas.openxmlformats.org/officeDocument/2006/relationships/hyperlink" Target="https://www.gettyimages.com.mx/detail/foto/family-gardening-together-imagen-libre-de-derechos/2062565154?searchscope=image%2Cfilm&amp;adppopup=true" TargetMode="External"/><Relationship Id="rId12" Type="http://schemas.openxmlformats.org/officeDocument/2006/relationships/hyperlink" Target="https://www.youtube.com/watch?v=lgMtfW4lfFc" TargetMode="External"/><Relationship Id="rId2" Type="http://schemas.openxmlformats.org/officeDocument/2006/relationships/hyperlink" Target="https://www.gettyimages.com.mx/detail/foto/people-picking-up-garbage-to-clean-a-public-imagen-libre-de-derechos/1414876477?searchscope=image%2Cfilm&amp;adppopup=tru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ettyimages.com.mx/detail/foto/teacher-and-students-gardening-in-raised-bed-imagen-libre-de-derechos/685006781?searchscope=image%2Cfilm&amp;adppopup=true" TargetMode="External"/><Relationship Id="rId11" Type="http://schemas.openxmlformats.org/officeDocument/2006/relationships/hyperlink" Target="https://www.gettyimages.com.mx/detail/foto/children-holding-community-garden-sign-imagen-libre-de-derechos/185237954?searchscope=image%2Cfilm&amp;adppopup=true" TargetMode="External"/><Relationship Id="rId5" Type="http://schemas.openxmlformats.org/officeDocument/2006/relationships/hyperlink" Target="https://www.gettyimages.com.mx/detail/foto/doing-farm-work-imagen-libre-de-derechos/1250383450?searchscope=image%2Cfilm&amp;adppopup=true" TargetMode="External"/><Relationship Id="rId10" Type="http://schemas.openxmlformats.org/officeDocument/2006/relationships/hyperlink" Target="https://www.gettyimages.com.mx/detail/foto/woman-with-children-in-community-garden-imagen-libre-de-derechos/175590386?searchscope=image%2Cfilm&amp;adppopup=true" TargetMode="External"/><Relationship Id="rId4" Type="http://schemas.openxmlformats.org/officeDocument/2006/relationships/hyperlink" Target="https://www.gettyimages.com.mx/detail/foto/close-up-of-womans-hands-slicing-fresh-imagen-libre-de-derechos/2093871255?searchscope=image%2Cfilm&amp;adppopup=true" TargetMode="External"/><Relationship Id="rId9" Type="http://schemas.openxmlformats.org/officeDocument/2006/relationships/hyperlink" Target="https://www.gettyimages.com.mx/detail/foto/man-teaching-children-about-plants-in-imagen-libre-de-derechos/1364679535?search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s://www.gettyimages.com.mx/detail/foto/people-picking-up-garbage-to-clean-a-public-imagen-libre-de-derechos/1414876477?searchscope=image%2Cfilm&amp;adppopup=true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mx/detail/foto/teacher-supervising-his-students-digging-in-a-imagen-libre-de-derechos/1447955956?searchscope=image%2Cfilm&amp;adppopup=true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mx/detail/foto/doing-farm-work-imagen-libre-de-derechos/1250383450?searchscope=image%2Cfilm&amp;adppopup=true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mx/detail/foto/man-teaching-children-about-plants-in-imagen-libre-de-derechos/1364679535?search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ttyimages.com.mx/detail/foto/knowledge-and-school-learning-book-imagen-libre-de-derechos/170535603?searchscope=image%2Cfilm&amp;adppopup=true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386785E-1C48-BDD2-F551-92327BC6DD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021" y="2333463"/>
            <a:ext cx="5550568" cy="63607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s-EC" dirty="0"/>
              <a:t>Nombre del recurso: </a:t>
            </a:r>
            <a:r>
              <a:rPr lang="es-EC" b="1" dirty="0"/>
              <a:t>Prototipado de Propuestas Pedagógicas (Aprendizaje-Servicio)</a:t>
            </a:r>
            <a:endParaRPr lang="es-EC" dirty="0"/>
          </a:p>
          <a:p>
            <a:pPr algn="l"/>
            <a:endParaRPr lang="es-EC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6DFBFD45-6EE4-EA62-09A0-28B5A5279C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55681"/>
            <a:ext cx="9144000" cy="927818"/>
          </a:xfrm>
        </p:spPr>
        <p:txBody>
          <a:bodyPr anchor="t">
            <a:normAutofit/>
          </a:bodyPr>
          <a:lstStyle/>
          <a:p>
            <a:r>
              <a:rPr lang="es-EC" sz="4000" b="1" dirty="0"/>
              <a:t>Formato </a:t>
            </a:r>
            <a:r>
              <a:rPr lang="es-EC" sz="4000" b="1" dirty="0" err="1"/>
              <a:t>Presentacion</a:t>
            </a:r>
            <a:r>
              <a:rPr lang="es-EC" sz="4000" b="1"/>
              <a:t> PPT</a:t>
            </a:r>
            <a:br>
              <a:rPr lang="es-EC" sz="4000" b="1"/>
            </a:br>
            <a:r>
              <a:rPr lang="es-EC" sz="1800" b="1"/>
              <a:t>Tipos: </a:t>
            </a:r>
            <a:r>
              <a:rPr lang="es-EC" sz="1800"/>
              <a:t>Presentaciones, presentaciones interactivas </a:t>
            </a:r>
            <a:endParaRPr lang="es-EC" sz="4000" b="1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11E34025-8628-70BB-F96D-B7B8775BF05A}"/>
              </a:ext>
            </a:extLst>
          </p:cNvPr>
          <p:cNvSpPr txBox="1">
            <a:spLocks/>
          </p:cNvSpPr>
          <p:nvPr/>
        </p:nvSpPr>
        <p:spPr>
          <a:xfrm>
            <a:off x="896752" y="5527011"/>
            <a:ext cx="5173580" cy="656560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Presentaciones</a:t>
            </a:r>
          </a:p>
        </p:txBody>
      </p:sp>
      <p:sp>
        <p:nvSpPr>
          <p:cNvPr id="12" name="Subtítulo 2">
            <a:extLst>
              <a:ext uri="{FF2B5EF4-FFF2-40B4-BE49-F238E27FC236}">
                <a16:creationId xmlns:a16="http://schemas.microsoft.com/office/drawing/2014/main" id="{D5574BD9-AAE0-7344-A15B-94D1D3D227F9}"/>
              </a:ext>
            </a:extLst>
          </p:cNvPr>
          <p:cNvSpPr txBox="1">
            <a:spLocks/>
          </p:cNvSpPr>
          <p:nvPr/>
        </p:nvSpPr>
        <p:spPr>
          <a:xfrm>
            <a:off x="770019" y="5032550"/>
            <a:ext cx="4822257" cy="4138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/>
              <a:t>Tipo de recurso:</a:t>
            </a:r>
          </a:p>
        </p:txBody>
      </p:sp>
      <p:sp>
        <p:nvSpPr>
          <p:cNvPr id="13" name="Subtítulo 2">
            <a:extLst>
              <a:ext uri="{FF2B5EF4-FFF2-40B4-BE49-F238E27FC236}">
                <a16:creationId xmlns:a16="http://schemas.microsoft.com/office/drawing/2014/main" id="{DF31FB66-01BE-4E34-DB08-C6E7E88D4AA0}"/>
              </a:ext>
            </a:extLst>
          </p:cNvPr>
          <p:cNvSpPr txBox="1">
            <a:spLocks/>
          </p:cNvSpPr>
          <p:nvPr/>
        </p:nvSpPr>
        <p:spPr>
          <a:xfrm>
            <a:off x="922420" y="2969533"/>
            <a:ext cx="5173580" cy="1750996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805E14C-A795-6DB3-F4C0-EA45D728E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84" y="264991"/>
            <a:ext cx="1651232" cy="321786"/>
          </a:xfrm>
          <a:prstGeom prst="rect">
            <a:avLst/>
          </a:prstGeom>
        </p:spPr>
      </p:pic>
      <p:sp>
        <p:nvSpPr>
          <p:cNvPr id="2" name="Subtítulo 2">
            <a:extLst>
              <a:ext uri="{FF2B5EF4-FFF2-40B4-BE49-F238E27FC236}">
                <a16:creationId xmlns:a16="http://schemas.microsoft.com/office/drawing/2014/main" id="{F16FAD27-3AC5-14D7-0572-31019853DAC0}"/>
              </a:ext>
            </a:extLst>
          </p:cNvPr>
          <p:cNvSpPr txBox="1">
            <a:spLocks/>
          </p:cNvSpPr>
          <p:nvPr/>
        </p:nvSpPr>
        <p:spPr>
          <a:xfrm>
            <a:off x="6599724" y="4225491"/>
            <a:ext cx="4555956" cy="19580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 sz="1800">
                <a:solidFill>
                  <a:schemeClr val="tx1">
                    <a:lumMod val="50000"/>
                    <a:lumOff val="50000"/>
                  </a:schemeClr>
                </a:solidFill>
              </a:rPr>
              <a:t>Este formato ayuda en la creación de los recursos educativos multimedia de su materia.</a:t>
            </a:r>
          </a:p>
          <a:p>
            <a:pPr algn="l"/>
            <a:endParaRPr lang="es-EC" sz="180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s-EC" sz="1900"/>
              <a:t>Cada imagen, gráfico o texto debe estar correctamente citado y referenciado en APA 7</a:t>
            </a:r>
            <a:r>
              <a:rPr lang="es-EC" sz="1900" baseline="30000"/>
              <a:t>ma</a:t>
            </a:r>
            <a:r>
              <a:rPr lang="es-EC" sz="1900"/>
              <a:t> Edición, </a:t>
            </a:r>
            <a:r>
              <a:rPr lang="es-EC" sz="2000"/>
              <a:t>utilizando citas válidas.</a:t>
            </a:r>
            <a:endParaRPr lang="es-EC" sz="190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1B4E513-0EFF-E4ED-DAB2-6FC86873554F}"/>
              </a:ext>
            </a:extLst>
          </p:cNvPr>
          <p:cNvSpPr txBox="1"/>
          <p:nvPr/>
        </p:nvSpPr>
        <p:spPr>
          <a:xfrm>
            <a:off x="6599724" y="2333463"/>
            <a:ext cx="4555956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C" sz="1800" dirty="0">
                <a:effectLst/>
                <a:latin typeface="Calibri"/>
                <a:ea typeface="Aptos" panose="020B0004020202020204" pitchFamily="34" charset="0"/>
                <a:cs typeface="Calibri"/>
              </a:rPr>
              <a:t>Programa de estudio:</a:t>
            </a:r>
            <a:r>
              <a:rPr lang="es-EC" dirty="0">
                <a:latin typeface="Calibri"/>
                <a:ea typeface="Aptos" panose="020B0004020202020204" pitchFamily="34" charset="0"/>
                <a:cs typeface="Calibri"/>
              </a:rPr>
              <a:t> </a:t>
            </a:r>
            <a:br>
              <a:rPr lang="es-EC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es-EC" sz="1800" dirty="0">
                <a:effectLst/>
                <a:latin typeface="Calibri"/>
                <a:ea typeface="Aptos" panose="020B0004020202020204" pitchFamily="34" charset="0"/>
                <a:cs typeface="Calibri"/>
              </a:rPr>
              <a:t>Asignatura:</a:t>
            </a:r>
            <a:r>
              <a:rPr lang="es-EC" dirty="0">
                <a:latin typeface="Calibri"/>
                <a:ea typeface="Aptos" panose="020B0004020202020204" pitchFamily="34" charset="0"/>
                <a:cs typeface="Calibri"/>
              </a:rPr>
              <a:t> Psicología del aprendizaje</a:t>
            </a:r>
            <a:br>
              <a:rPr lang="es-EC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r>
              <a:rPr lang="es-EC" sz="1800" dirty="0">
                <a:effectLst/>
                <a:latin typeface="Calibri"/>
                <a:ea typeface="Aptos" panose="020B0004020202020204" pitchFamily="34" charset="0"/>
                <a:cs typeface="Calibri"/>
              </a:rPr>
              <a:t>Clase</a:t>
            </a:r>
            <a:r>
              <a:rPr lang="es-EC" dirty="0">
                <a:effectLst/>
              </a:rPr>
              <a:t> 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1368152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65B74C-76DF-1065-AD6B-516BEA41B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b="1" dirty="0"/>
              <a:t>5. Ejecución o servicio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467FE30-FD05-35D9-3523-16332F18BF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04857" cy="4351338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Los estudiantes realizan:</a:t>
            </a:r>
          </a:p>
          <a:p>
            <a:r>
              <a:rPr lang="es-ES" dirty="0"/>
              <a:t>Preparación del huerto. </a:t>
            </a:r>
          </a:p>
          <a:p>
            <a:r>
              <a:rPr lang="es-ES" dirty="0"/>
              <a:t>Siembra y cuidado de cultivos. </a:t>
            </a:r>
          </a:p>
          <a:p>
            <a:r>
              <a:rPr lang="es-ES" dirty="0"/>
              <a:t>Actividades de limpieza y reciclaje. </a:t>
            </a:r>
          </a:p>
          <a:p>
            <a:r>
              <a:rPr lang="es-ES" dirty="0"/>
              <a:t>Entrega de productos al comedor escolar o comunidad. 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b="1" dirty="0"/>
              <a:t>Servicio a la comunidad</a:t>
            </a:r>
          </a:p>
          <a:p>
            <a:r>
              <a:rPr lang="es-ES" dirty="0"/>
              <a:t>El huerto beneficia a estudiantes y familias promoviendo alimentación saludable y conciencia ambiental.</a:t>
            </a:r>
          </a:p>
          <a:p>
            <a:endParaRPr lang="es-EC" dirty="0"/>
          </a:p>
        </p:txBody>
      </p:sp>
      <p:pic>
        <p:nvPicPr>
          <p:cNvPr id="7170" name="Picture 2" descr="Jardinería familiar juntos">
            <a:extLst>
              <a:ext uri="{FF2B5EF4-FFF2-40B4-BE49-F238E27FC236}">
                <a16:creationId xmlns:a16="http://schemas.microsoft.com/office/drawing/2014/main" id="{336E6908-DA2A-1B1F-614A-80B3815A9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372" y="1534886"/>
            <a:ext cx="5007366" cy="3339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6763A05-AEB5-8609-DCA7-24D62E57FCF6}"/>
              </a:ext>
            </a:extLst>
          </p:cNvPr>
          <p:cNvSpPr txBox="1"/>
          <p:nvPr/>
        </p:nvSpPr>
        <p:spPr>
          <a:xfrm>
            <a:off x="6727372" y="5175551"/>
            <a:ext cx="4592256" cy="709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</a:t>
            </a:r>
            <a:r>
              <a:rPr lang="es-EC" sz="7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s-EC" sz="7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Jardinería familiar juntos </a:t>
            </a:r>
            <a:r>
              <a:rPr lang="es-EC" sz="700" noProof="0" dirty="0"/>
              <a:t>[Fotografía], por Getty Images</a:t>
            </a:r>
            <a:r>
              <a:rPr lang="es-EC" sz="700" dirty="0"/>
              <a:t>. </a:t>
            </a:r>
            <a:r>
              <a:rPr lang="es-EC" sz="700" dirty="0">
                <a:hlinkClick r:id="rId3"/>
              </a:rPr>
              <a:t>https://www.gettyimages.com.mx/detail/foto/family-gardening-together-imagen-libre-de-derechos/2062565154?searchscope=image%2Cfilm&amp;adppopup=true</a:t>
            </a:r>
            <a:endParaRPr lang="es-EC" sz="700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EC" sz="700" dirty="0"/>
          </a:p>
        </p:txBody>
      </p:sp>
    </p:spTree>
    <p:extLst>
      <p:ext uri="{BB962C8B-B14F-4D97-AF65-F5344CB8AC3E}">
        <p14:creationId xmlns:p14="http://schemas.microsoft.com/office/powerpoint/2010/main" val="2424988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D85370-2C59-2D7F-8A22-34EC7499F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b="1" dirty="0"/>
              <a:t>6. Reflexión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196688-EA90-75A7-9685-AF6A9FABD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01496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dirty="0"/>
              <a:t>Los estudiantes analizan:</a:t>
            </a:r>
          </a:p>
          <a:p>
            <a:r>
              <a:rPr lang="es-ES" dirty="0"/>
              <a:t>¿Qué aprendieron?</a:t>
            </a:r>
          </a:p>
          <a:p>
            <a:r>
              <a:rPr lang="es-ES" dirty="0"/>
              <a:t>¿Cómo ayudaron a la comunidad?</a:t>
            </a:r>
          </a:p>
          <a:p>
            <a:r>
              <a:rPr lang="es-ES" dirty="0"/>
              <a:t>¿Qué dificultades enfrentaron?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b="1" dirty="0"/>
              <a:t>Estrategias de reflexión</a:t>
            </a:r>
          </a:p>
          <a:p>
            <a:r>
              <a:rPr lang="es-ES" dirty="0"/>
              <a:t>Conversatorios. </a:t>
            </a:r>
          </a:p>
          <a:p>
            <a:r>
              <a:rPr lang="es-ES" dirty="0"/>
              <a:t>Dibujos y diarios. </a:t>
            </a:r>
          </a:p>
          <a:p>
            <a:r>
              <a:rPr lang="es-ES" dirty="0"/>
              <a:t>Exposiciones grupales</a:t>
            </a:r>
          </a:p>
          <a:p>
            <a:pPr marL="0" indent="0">
              <a:buNone/>
            </a:pPr>
            <a:endParaRPr lang="es-ES" dirty="0"/>
          </a:p>
          <a:p>
            <a:endParaRPr lang="es-EC" dirty="0"/>
          </a:p>
        </p:txBody>
      </p:sp>
      <p:pic>
        <p:nvPicPr>
          <p:cNvPr id="9220" name="Picture 4" descr="Business woman working at office with documents on his desk, Business woman holding pens and papers making notes in documents on the table, Hands of financial manager taking notes">
            <a:extLst>
              <a:ext uri="{FF2B5EF4-FFF2-40B4-BE49-F238E27FC236}">
                <a16:creationId xmlns:a16="http://schemas.microsoft.com/office/drawing/2014/main" id="{BC93C173-107B-6EC6-DD21-6C920393C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320" y="1690688"/>
            <a:ext cx="48768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574B12A-6F4D-F387-CD72-490A6E3FF362}"/>
              </a:ext>
            </a:extLst>
          </p:cNvPr>
          <p:cNvSpPr txBox="1"/>
          <p:nvPr/>
        </p:nvSpPr>
        <p:spPr>
          <a:xfrm>
            <a:off x="6727372" y="5175551"/>
            <a:ext cx="4592256" cy="709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</a:t>
            </a:r>
            <a:r>
              <a:rPr lang="es-EC" sz="7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s-ES" sz="7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Manos de gerente financiero tomando notas </a:t>
            </a:r>
            <a:r>
              <a:rPr lang="es-EC" sz="700" noProof="0" dirty="0"/>
              <a:t>[Fotografía], por Getty Images</a:t>
            </a:r>
            <a:r>
              <a:rPr lang="es-EC" sz="700" dirty="0"/>
              <a:t>. </a:t>
            </a:r>
            <a:r>
              <a:rPr lang="es-EC" sz="700" dirty="0">
                <a:hlinkClick r:id="rId3"/>
              </a:rPr>
              <a:t>https://www.gettyimages.com.mx/detail/foto/business-woman-working-at-office-with-imagen-libre-de-derechos/1185256894?searchscope=image%2Cfilm&amp;adppopup=true</a:t>
            </a:r>
            <a:endParaRPr lang="es-EC" sz="700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EC" sz="700" dirty="0"/>
          </a:p>
        </p:txBody>
      </p:sp>
    </p:spTree>
    <p:extLst>
      <p:ext uri="{BB962C8B-B14F-4D97-AF65-F5344CB8AC3E}">
        <p14:creationId xmlns:p14="http://schemas.microsoft.com/office/powerpoint/2010/main" val="3730583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62782F-B488-128D-0355-2D6973E75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b="1" dirty="0"/>
              <a:t>7. Evaluación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ED2ABC-CA31-7B95-A8C1-B82354B50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72828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ES" b="1" dirty="0"/>
              <a:t>Se evalúa:</a:t>
            </a:r>
          </a:p>
          <a:p>
            <a:r>
              <a:rPr lang="es-ES" dirty="0"/>
              <a:t>Participación y compromiso. </a:t>
            </a:r>
          </a:p>
          <a:p>
            <a:r>
              <a:rPr lang="es-ES" dirty="0"/>
              <a:t>Trabajo colaborativo. </a:t>
            </a:r>
          </a:p>
          <a:p>
            <a:r>
              <a:rPr lang="es-ES" dirty="0"/>
              <a:t>Aprendizajes adquiridos. </a:t>
            </a:r>
          </a:p>
          <a:p>
            <a:r>
              <a:rPr lang="es-ES" dirty="0"/>
              <a:t>Impacto del proyecto. </a:t>
            </a:r>
          </a:p>
          <a:p>
            <a:r>
              <a:rPr lang="es-ES" dirty="0"/>
              <a:t>Desarrollo de valores y habilidades.</a:t>
            </a:r>
          </a:p>
          <a:p>
            <a:pPr marL="0" indent="0">
              <a:buNone/>
            </a:pPr>
            <a:r>
              <a:rPr lang="es-ES" dirty="0"/>
              <a:t> </a:t>
            </a:r>
          </a:p>
          <a:p>
            <a:pPr marL="0" indent="0">
              <a:buNone/>
            </a:pPr>
            <a:r>
              <a:rPr lang="es-ES" b="1" dirty="0"/>
              <a:t>Instrumentos</a:t>
            </a:r>
          </a:p>
          <a:p>
            <a:r>
              <a:rPr lang="es-ES" dirty="0"/>
              <a:t>Rúbricas. </a:t>
            </a:r>
          </a:p>
          <a:p>
            <a:r>
              <a:rPr lang="es-ES" dirty="0"/>
              <a:t>Observación. </a:t>
            </a:r>
          </a:p>
          <a:p>
            <a:r>
              <a:rPr lang="es-ES" dirty="0"/>
              <a:t>Autoevaluación y coevaluación.</a:t>
            </a:r>
          </a:p>
          <a:p>
            <a:pPr marL="0" indent="0">
              <a:buNone/>
            </a:pPr>
            <a:endParaRPr lang="es-EC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B470BB7-C12B-CCD0-EDAA-25383D120881}"/>
              </a:ext>
            </a:extLst>
          </p:cNvPr>
          <p:cNvSpPr txBox="1"/>
          <p:nvPr/>
        </p:nvSpPr>
        <p:spPr>
          <a:xfrm>
            <a:off x="6727372" y="5175551"/>
            <a:ext cx="4592256" cy="833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</a:t>
            </a:r>
            <a:r>
              <a:rPr lang="es-EC" sz="7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s-ES" sz="7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E-Learning, educación en línea e ilustración vectorial moderna relacionada con la educación a distancia </a:t>
            </a:r>
            <a:r>
              <a:rPr lang="es-EC" sz="700" noProof="0" dirty="0"/>
              <a:t>[Fotografía], por </a:t>
            </a:r>
            <a:r>
              <a:rPr lang="es-EC" sz="700" dirty="0"/>
              <a:t>Getty Images. </a:t>
            </a:r>
            <a:r>
              <a:rPr lang="es-EC" sz="700" dirty="0">
                <a:hlinkClick r:id="rId2"/>
              </a:rPr>
              <a:t>Https://www.gettyimages.com.mx/detail/ilustraci%C3%B3n/report-card-thin-line-education-icon-ilustraciones-libres-de-derechos/1080299014?searchscope=image%2Cfilm&amp;adppopup=true</a:t>
            </a:r>
            <a:endParaRPr lang="es-EC" sz="700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EC" sz="700" dirty="0"/>
          </a:p>
        </p:txBody>
      </p:sp>
      <p:pic>
        <p:nvPicPr>
          <p:cNvPr id="11266" name="Picture 2" descr="Icono de tarjeta delgada línea educación">
            <a:extLst>
              <a:ext uri="{FF2B5EF4-FFF2-40B4-BE49-F238E27FC236}">
                <a16:creationId xmlns:a16="http://schemas.microsoft.com/office/drawing/2014/main" id="{C2BC969B-5964-5B75-8E0A-30085A3CEB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1028" y="681037"/>
            <a:ext cx="3647440" cy="364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7863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BEA53E-A27E-DD28-91E8-859F25CA2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b="1" dirty="0"/>
              <a:t>8. Socialización y cierre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945911-DF34-55A5-5350-1E5A1056A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36524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ES" dirty="0"/>
              <a:t>Los estudiantes presentan los resultados mediante:</a:t>
            </a:r>
          </a:p>
          <a:p>
            <a:r>
              <a:rPr lang="es-ES" dirty="0"/>
              <a:t>Feria escolar. </a:t>
            </a:r>
          </a:p>
          <a:p>
            <a:r>
              <a:rPr lang="es-ES" dirty="0"/>
              <a:t>Exposición del huerto. </a:t>
            </a:r>
          </a:p>
          <a:p>
            <a:r>
              <a:rPr lang="es-ES" dirty="0"/>
              <a:t>Presentaciones y carteles. </a:t>
            </a:r>
          </a:p>
          <a:p>
            <a:r>
              <a:rPr lang="es-ES" dirty="0"/>
              <a:t>Entrega simbólica de productos cultivados. 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b="1" dirty="0"/>
              <a:t>Cierre del proyecto</a:t>
            </a:r>
          </a:p>
          <a:p>
            <a:r>
              <a:rPr lang="es-ES" dirty="0"/>
              <a:t>Se reconoce la participación de estudiantes, familias y docentes, destacando el aprendizaje, el servicio y el impacto positivo en la comunidad.</a:t>
            </a:r>
          </a:p>
          <a:p>
            <a:endParaRPr lang="es-EC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44B4A8A-52AA-C7C3-1200-57F9E4BD68C3}"/>
              </a:ext>
            </a:extLst>
          </p:cNvPr>
          <p:cNvSpPr txBox="1"/>
          <p:nvPr/>
        </p:nvSpPr>
        <p:spPr>
          <a:xfrm>
            <a:off x="7286172" y="5175551"/>
            <a:ext cx="4592256" cy="709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</a:t>
            </a:r>
            <a:r>
              <a:rPr lang="es-EC" sz="7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s-ES" sz="7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Señal de retención para niños jardín de la comunidad </a:t>
            </a:r>
            <a:r>
              <a:rPr lang="es-EC" sz="700" noProof="0" dirty="0"/>
              <a:t>[Fotografía], por Getty Images</a:t>
            </a:r>
            <a:r>
              <a:rPr lang="es-EC" sz="700" dirty="0"/>
              <a:t>. </a:t>
            </a:r>
            <a:r>
              <a:rPr lang="es-EC" sz="700" dirty="0">
                <a:hlinkClick r:id="rId2"/>
              </a:rPr>
              <a:t>https://www.gettyimages.com.mx/detail/foto/children-holding-community-garden-sign-imagen-libre-de-derechos/185237954?searchscope=image%2Cfilm&amp;adppopup=true</a:t>
            </a:r>
            <a:endParaRPr lang="es-EC" sz="700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EC" sz="700" dirty="0"/>
          </a:p>
        </p:txBody>
      </p:sp>
      <p:pic>
        <p:nvPicPr>
          <p:cNvPr id="10242" name="Picture 2" descr="Señal de retención para niños jardín de la comunidad">
            <a:extLst>
              <a:ext uri="{FF2B5EF4-FFF2-40B4-BE49-F238E27FC236}">
                <a16:creationId xmlns:a16="http://schemas.microsoft.com/office/drawing/2014/main" id="{711A9EA2-1AD0-F151-49D7-E47CB860FA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440" y="1446848"/>
            <a:ext cx="4451090" cy="29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8807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05847C-8A3D-6F49-7454-BE77CF5D5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57486" cy="4351338"/>
          </a:xfrm>
        </p:spPr>
        <p:txBody>
          <a:bodyPr/>
          <a:lstStyle/>
          <a:p>
            <a:pPr algn="just"/>
            <a:r>
              <a:rPr lang="es-ES" dirty="0"/>
              <a:t>El huerto escolar comunitario permite integrar el aprendizaje académico con acciones solidarias y ambientales, fortaleciendo el desarrollo integral, la responsabilidad social y el aprendizaje significativo de los estudiantes</a:t>
            </a:r>
            <a:endParaRPr lang="es-EC" dirty="0"/>
          </a:p>
        </p:txBody>
      </p:sp>
      <p:pic>
        <p:nvPicPr>
          <p:cNvPr id="12290" name="Picture 2" descr="Mujer con niños en el jardín de la comunidad">
            <a:extLst>
              <a:ext uri="{FF2B5EF4-FFF2-40B4-BE49-F238E27FC236}">
                <a16:creationId xmlns:a16="http://schemas.microsoft.com/office/drawing/2014/main" id="{BBDFC1A9-3CA4-C570-65A1-F23490BC8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902" y="2051367"/>
            <a:ext cx="4136937" cy="2755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0236AF7-97B9-1B41-5AEB-0579082AA2DD}"/>
              </a:ext>
            </a:extLst>
          </p:cNvPr>
          <p:cNvSpPr txBox="1"/>
          <p:nvPr/>
        </p:nvSpPr>
        <p:spPr>
          <a:xfrm>
            <a:off x="6547242" y="5246671"/>
            <a:ext cx="4592256" cy="709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</a:t>
            </a:r>
            <a:r>
              <a:rPr lang="es-EC" sz="7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s-ES" sz="7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Mujer con niños en el jardín de la comunidad  </a:t>
            </a:r>
            <a:r>
              <a:rPr lang="es-EC" sz="700" noProof="0" dirty="0"/>
              <a:t>[Fotografía], por Getty Images</a:t>
            </a:r>
            <a:r>
              <a:rPr lang="es-EC" sz="700" dirty="0"/>
              <a:t>. </a:t>
            </a:r>
            <a:r>
              <a:rPr lang="es-EC" sz="700" dirty="0">
                <a:hlinkClick r:id="rId3"/>
              </a:rPr>
              <a:t>https://www.gettyimages.com.mx/detail/foto/woman-with-children-in-community-garden-imagen-libre-de-derechos/175590386?searchscope=image%2Cfilm&amp;adppopup=true</a:t>
            </a:r>
            <a:endParaRPr lang="es-EC" sz="700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EC" sz="700" dirty="0"/>
          </a:p>
        </p:txBody>
      </p:sp>
    </p:spTree>
    <p:extLst>
      <p:ext uri="{BB962C8B-B14F-4D97-AF65-F5344CB8AC3E}">
        <p14:creationId xmlns:p14="http://schemas.microsoft.com/office/powerpoint/2010/main" val="24146399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F053479-15C0-2C71-5AC6-84A3EB979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841" y="375894"/>
            <a:ext cx="4070808" cy="610621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C21BDC6-91F3-B97F-EB71-AD9B8950A3E5}"/>
              </a:ext>
            </a:extLst>
          </p:cNvPr>
          <p:cNvSpPr txBox="1"/>
          <p:nvPr/>
        </p:nvSpPr>
        <p:spPr>
          <a:xfrm>
            <a:off x="8665591" y="5976594"/>
            <a:ext cx="3183903" cy="557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 de </a:t>
            </a:r>
            <a:r>
              <a:rPr lang="es-EC" sz="700" i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Estructura del Proyecto Aprendizaje – servicio Huerto escolar comunitario </a:t>
            </a:r>
            <a:r>
              <a:rPr lang="es-EC" sz="7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(</a:t>
            </a:r>
            <a:r>
              <a:rPr lang="es-EC" sz="7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2026)</a:t>
            </a:r>
            <a:r>
              <a:rPr lang="es-EC" sz="7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es-EC" sz="7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Infografía educativa. </a:t>
            </a: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[Imagen] generada con inteligencia artificial.</a:t>
            </a:r>
          </a:p>
        </p:txBody>
      </p:sp>
    </p:spTree>
    <p:extLst>
      <p:ext uri="{BB962C8B-B14F-4D97-AF65-F5344CB8AC3E}">
        <p14:creationId xmlns:p14="http://schemas.microsoft.com/office/powerpoint/2010/main" val="3495866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755E0C-40EB-3817-6B0C-F1C8E0072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3435"/>
          </a:xfrm>
        </p:spPr>
        <p:txBody>
          <a:bodyPr/>
          <a:lstStyle/>
          <a:p>
            <a:r>
              <a:rPr lang="es-EC" dirty="0"/>
              <a:t>Referencias bibliográfica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F460CC-E756-5F08-0E20-398DC1052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0046" y="1333255"/>
            <a:ext cx="10593754" cy="515962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3600" dirty="0">
                <a:latin typeface="Cambria" panose="02040503050406030204" pitchFamily="18" charset="0"/>
                <a:ea typeface="Cambria" panose="02040503050406030204" pitchFamily="18" charset="0"/>
              </a:rPr>
              <a:t>Getty Images. (s. f.). </a:t>
            </a:r>
            <a:r>
              <a:rPr lang="es-EC" sz="3600" i="1" dirty="0"/>
              <a:t>Personas recogiendo basura para limpiar un parque público</a:t>
            </a:r>
            <a:r>
              <a:rPr lang="es-EC" sz="3600" dirty="0"/>
              <a:t> </a:t>
            </a:r>
            <a:r>
              <a:rPr lang="es-ES" sz="3600" dirty="0">
                <a:latin typeface="Cambria" panose="02040503050406030204" pitchFamily="18" charset="0"/>
                <a:ea typeface="Cambria" panose="02040503050406030204" pitchFamily="18" charset="0"/>
              </a:rPr>
              <a:t>[Fotografía]. Getty Images. </a:t>
            </a:r>
            <a:r>
              <a:rPr lang="es-EC" sz="3600" dirty="0">
                <a:hlinkClick r:id="rId2"/>
              </a:rPr>
              <a:t>https://www.gettyimages.com.mx/detail/foto/people-picking-up-garbage-to-clean-a-public-imagen-libre-de-derechos/1414876477?searchscope=image%2Cfilm&amp;adppopup=true</a:t>
            </a:r>
            <a:endParaRPr lang="es-EC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C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3600" dirty="0">
                <a:latin typeface="Cambria" panose="02040503050406030204" pitchFamily="18" charset="0"/>
                <a:ea typeface="Cambria" panose="02040503050406030204" pitchFamily="18" charset="0"/>
              </a:rPr>
              <a:t>Getty Images. (s. f.). </a:t>
            </a:r>
            <a:r>
              <a:rPr lang="es-ES" sz="36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Maestro supervisando a sus estudiantes cavando en un jardín durante una excursión </a:t>
            </a:r>
            <a:r>
              <a:rPr lang="es-EC" sz="3600" dirty="0"/>
              <a:t>[Fotografía], por Getty Images. </a:t>
            </a:r>
            <a:r>
              <a:rPr lang="es-EC" sz="3600" dirty="0">
                <a:hlinkClick r:id="rId3"/>
              </a:rPr>
              <a:t>https://www.gettyimages.com.mx/detail/foto/teacher-supervising-his-students-digging-in-a-imagen-libre-de-derechos/1447955956?searchscope=image%2Cfilm&amp;adppopup=true</a:t>
            </a:r>
            <a:endParaRPr lang="es-EC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3600" dirty="0">
                <a:latin typeface="Cambria" panose="02040503050406030204" pitchFamily="18" charset="0"/>
                <a:ea typeface="Cambria" panose="02040503050406030204" pitchFamily="18" charset="0"/>
              </a:rPr>
              <a:t>Getty Images. (s. f.). </a:t>
            </a:r>
            <a:r>
              <a:rPr lang="es-ES" sz="3600" i="1" dirty="0"/>
              <a:t>Primer plano de las manos de la mujer cortando zanahorias orgánicas frescas en la encimera de la cocina </a:t>
            </a:r>
            <a:r>
              <a:rPr lang="es-EC" sz="3600" dirty="0"/>
              <a:t>[Fotografía], por Getty Images. </a:t>
            </a:r>
            <a:r>
              <a:rPr lang="es-EC" sz="3600" dirty="0">
                <a:hlinkClick r:id="rId4"/>
              </a:rPr>
              <a:t>https://www.gettyimages.com.mx/detail/foto/close-up-of-womans-hands-slicing-fresh-imagen-libre-de-derechos/2093871255?searchscope=image%2Cfilm&amp;adppopup=true</a:t>
            </a:r>
            <a:endParaRPr lang="es-EC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C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3600" dirty="0">
                <a:latin typeface="Cambria" panose="02040503050406030204" pitchFamily="18" charset="0"/>
                <a:ea typeface="Cambria" panose="02040503050406030204" pitchFamily="18" charset="0"/>
              </a:rPr>
              <a:t>Getty Images. (s. f.). </a:t>
            </a:r>
            <a:r>
              <a:rPr lang="es-EC" sz="36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Realizar trabajos agrícolas </a:t>
            </a:r>
            <a:r>
              <a:rPr lang="es-EC" sz="3600" dirty="0"/>
              <a:t>[Fotografía], por Getty Images. </a:t>
            </a:r>
            <a:r>
              <a:rPr lang="es-EC" sz="3600" dirty="0">
                <a:hlinkClick r:id="rId5"/>
              </a:rPr>
              <a:t>https://www.gettyimages.com.mx/detail/foto/doing-farm-work-imagen-libre-de-derechos/1250383450?searchscope=image%2Cfilm&amp;adppopup=true</a:t>
            </a:r>
            <a:endParaRPr lang="es-EC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S" sz="3600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3600" dirty="0">
                <a:latin typeface="Cambria" panose="02040503050406030204" pitchFamily="18" charset="0"/>
                <a:ea typeface="Cambria" panose="02040503050406030204" pitchFamily="18" charset="0"/>
              </a:rPr>
              <a:t>Getty Images. (s. f.). </a:t>
            </a:r>
            <a:r>
              <a:rPr lang="es-ES" sz="36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Profesor y alumnos cultivando en un bancal elevado.</a:t>
            </a:r>
            <a:r>
              <a:rPr lang="es-EC" sz="36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s-EC" sz="3600" dirty="0"/>
              <a:t>[Fotografía], por Getty Images. </a:t>
            </a:r>
            <a:r>
              <a:rPr lang="es-EC" sz="3600" dirty="0">
                <a:hlinkClick r:id="rId6"/>
              </a:rPr>
              <a:t>https://www.gettyimages.com.mx/detail/foto/teacher-and-students-gardening-in-raised-bed-imagen-libre-de-derechos/685006781?searchscope=image%2Cfilm&amp;adppopup=true</a:t>
            </a:r>
            <a:endParaRPr lang="es-EC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C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3600" dirty="0">
                <a:latin typeface="Cambria" panose="02040503050406030204" pitchFamily="18" charset="0"/>
                <a:ea typeface="Cambria" panose="02040503050406030204" pitchFamily="18" charset="0"/>
              </a:rPr>
              <a:t>Getty Images. (s. f.). </a:t>
            </a:r>
            <a:r>
              <a:rPr lang="es-EC" sz="36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Jardinería familiar juntos </a:t>
            </a:r>
            <a:r>
              <a:rPr lang="es-EC" sz="3600" dirty="0"/>
              <a:t>[Fotografía], por Getty Images. </a:t>
            </a:r>
            <a:r>
              <a:rPr lang="es-EC" sz="3600" dirty="0">
                <a:hlinkClick r:id="rId7"/>
              </a:rPr>
              <a:t>https://www.gettyimages.com.mx/detail/foto/family-gardening-together-imagen-libre-de-derechos/2062565154?searchscope=image%2Cfilm&amp;adppopup=true</a:t>
            </a:r>
            <a:endParaRPr lang="es-EC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C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3600" dirty="0">
                <a:latin typeface="Cambria" panose="02040503050406030204" pitchFamily="18" charset="0"/>
                <a:ea typeface="Cambria" panose="02040503050406030204" pitchFamily="18" charset="0"/>
              </a:rPr>
              <a:t>Getty Images. (s. f.). </a:t>
            </a:r>
            <a:r>
              <a:rPr lang="es-ES" sz="36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Escuela de los conocimientos y del aprendizaje libro.</a:t>
            </a:r>
            <a:r>
              <a:rPr lang="es-EC" sz="36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s-EC" sz="3600" dirty="0"/>
              <a:t>[Fotografía], por Getty Images. </a:t>
            </a:r>
            <a:r>
              <a:rPr lang="es-EC" sz="3600" dirty="0">
                <a:hlinkClick r:id="rId8"/>
              </a:rPr>
              <a:t>https://www.gettyimages.com.mx/detail/foto/knowledge-and-school-learning-book-imagen-libre-de-derechos/170535603?searchscope=image%2Cfilm&amp;adppopup=true</a:t>
            </a:r>
            <a:endParaRPr lang="es-EC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3600" dirty="0">
                <a:latin typeface="Cambria" panose="02040503050406030204" pitchFamily="18" charset="0"/>
                <a:ea typeface="Cambria" panose="02040503050406030204" pitchFamily="18" charset="0"/>
              </a:rPr>
              <a:t>Getty Images. (s. f.). </a:t>
            </a:r>
            <a:r>
              <a:rPr lang="es-ES" sz="36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Hombre enseñando a los niños sobre las plantas en el jardín comunitario </a:t>
            </a:r>
            <a:r>
              <a:rPr lang="es-EC" sz="3600" dirty="0"/>
              <a:t>[Fotografía], por Getty Images. </a:t>
            </a:r>
            <a:r>
              <a:rPr lang="es-EC" sz="3600" dirty="0">
                <a:hlinkClick r:id="rId9"/>
              </a:rPr>
              <a:t>https://www.gettyimages.com.mx/detail/foto/man-teaching-children-about-plants-in-imagen-libre-de-derechos/1364679535?search</a:t>
            </a:r>
            <a:endParaRPr lang="es-EC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3600" dirty="0">
                <a:latin typeface="Cambria" panose="02040503050406030204" pitchFamily="18" charset="0"/>
                <a:ea typeface="Cambria" panose="02040503050406030204" pitchFamily="18" charset="0"/>
              </a:rPr>
              <a:t>Getty Images. (s. f.). </a:t>
            </a:r>
            <a:r>
              <a:rPr lang="es-EC" sz="36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Jardinería familiar juntos </a:t>
            </a:r>
            <a:r>
              <a:rPr lang="es-EC" sz="3600" dirty="0"/>
              <a:t>[Fotografía], por Getty Images. </a:t>
            </a:r>
            <a:r>
              <a:rPr lang="es-EC" sz="3600" dirty="0">
                <a:hlinkClick r:id="rId7"/>
              </a:rPr>
              <a:t>https://www.gettyimages.com.mx/detail/foto/family-gardening-together-imagen-libre-de-derechos/2062565154?searchscope=image%2Cfilm&amp;adppopup=true</a:t>
            </a:r>
            <a:endParaRPr lang="es-EC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3600" dirty="0">
                <a:latin typeface="Cambria" panose="02040503050406030204" pitchFamily="18" charset="0"/>
                <a:ea typeface="Cambria" panose="02040503050406030204" pitchFamily="18" charset="0"/>
              </a:rPr>
              <a:t>Getty Images. (s. f.).</a:t>
            </a:r>
            <a:r>
              <a:rPr lang="es-ES" sz="36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Mujer con niños en el jardín de la comunidad  </a:t>
            </a:r>
            <a:r>
              <a:rPr lang="es-EC" sz="3600" dirty="0"/>
              <a:t>[Fotografía], por Getty Images. </a:t>
            </a:r>
            <a:r>
              <a:rPr lang="es-EC" sz="3600" dirty="0">
                <a:hlinkClick r:id="rId10"/>
              </a:rPr>
              <a:t>https://www.gettyimages.com.mx/detail/foto/woman-with-children-in-community-garden-imagen-libre-de-derechos/175590386?searchscope=image%2Cfilm&amp;adppopup=true</a:t>
            </a:r>
            <a:endParaRPr lang="es-EC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C" sz="3600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S" sz="3600" dirty="0">
                <a:latin typeface="Cambria" panose="02040503050406030204" pitchFamily="18" charset="0"/>
                <a:ea typeface="Cambria" panose="02040503050406030204" pitchFamily="18" charset="0"/>
              </a:rPr>
              <a:t>Getty Images. (s. f.).  </a:t>
            </a:r>
            <a:r>
              <a:rPr lang="es-ES" sz="36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Señal de retención para niños jardín de la comunidad </a:t>
            </a:r>
            <a:r>
              <a:rPr lang="es-EC" sz="3600" dirty="0"/>
              <a:t>[Fotografía], por Getty Images. </a:t>
            </a:r>
            <a:r>
              <a:rPr lang="es-EC" sz="3600" dirty="0">
                <a:hlinkClick r:id="rId11"/>
              </a:rPr>
              <a:t>https://www.gettyimages.com.mx/detail/foto/children-holding-community-garden-sign-imagen-libre-de-derechos/185237954?searchscope=image%2Cfilm&amp;adppopup=true</a:t>
            </a:r>
            <a:endParaRPr lang="es-EC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C" sz="3600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s-EC" sz="3600" dirty="0"/>
              <a:t>YouTube. (s.f.). </a:t>
            </a:r>
            <a:r>
              <a:rPr lang="es-EC" sz="3600" i="1" dirty="0"/>
              <a:t>APRENDIZAJE SERVICIO: La metodología que transforma la sociedad (</a:t>
            </a:r>
            <a:r>
              <a:rPr lang="es-EC" sz="3600" i="1" dirty="0" err="1"/>
              <a:t>ApS</a:t>
            </a:r>
            <a:r>
              <a:rPr lang="es-EC" sz="3600" i="1" dirty="0"/>
              <a:t>) </a:t>
            </a:r>
            <a:r>
              <a:rPr lang="es-EC" sz="3600" dirty="0"/>
              <a:t>[Video]. YouTube. </a:t>
            </a:r>
            <a:r>
              <a:rPr lang="es-EC" sz="3600" u="sng" dirty="0">
                <a:hlinkClick r:id="rId12"/>
              </a:rPr>
              <a:t>https://www.youtube.com/watch?v=lgMtfW4lfFc</a:t>
            </a:r>
            <a:endParaRPr lang="es-EC" sz="36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C" sz="1900" u="sng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C" sz="1900" u="sng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23973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38054A-6730-C0BF-E458-B3EA13B69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A5A42CCB-F4C5-CA21-8A74-24D8E9B64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187" y="1580261"/>
            <a:ext cx="5313680" cy="519687"/>
          </a:xfrm>
        </p:spPr>
        <p:txBody>
          <a:bodyPr anchor="t">
            <a:noAutofit/>
          </a:bodyPr>
          <a:lstStyle/>
          <a:p>
            <a:r>
              <a:rPr lang="es-EC" b="1" dirty="0"/>
              <a:t>Prototipado de Propuestas Pedagógicas (Aprendizaje-Servicio)</a:t>
            </a:r>
            <a:endParaRPr lang="es-EC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84E643EE-2D6B-4482-143A-17B1D44AF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684" y="264991"/>
            <a:ext cx="1651232" cy="321786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EB4A8CD2-F94F-5E08-1022-3A74B509507C}"/>
              </a:ext>
            </a:extLst>
          </p:cNvPr>
          <p:cNvSpPr txBox="1">
            <a:spLocks/>
          </p:cNvSpPr>
          <p:nvPr/>
        </p:nvSpPr>
        <p:spPr>
          <a:xfrm>
            <a:off x="1525208" y="6060038"/>
            <a:ext cx="2946295" cy="656560"/>
          </a:xfrm>
          <a:prstGeom prst="rect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C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Docente: Ivonne Pazmiño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957B37E-62FD-34E4-3A3C-06C2CD6A8BA4}"/>
              </a:ext>
            </a:extLst>
          </p:cNvPr>
          <p:cNvSpPr txBox="1"/>
          <p:nvPr/>
        </p:nvSpPr>
        <p:spPr>
          <a:xfrm>
            <a:off x="6470973" y="5105520"/>
            <a:ext cx="4516839" cy="705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</a:t>
            </a:r>
            <a:r>
              <a:rPr lang="es-EC" sz="7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s-EC" sz="700" i="1" dirty="0"/>
              <a:t>Personas recogiendo basura para limpiar un parque público</a:t>
            </a:r>
            <a:r>
              <a:rPr lang="es-EC" sz="700" noProof="0" dirty="0"/>
              <a:t> [Fotografía], por Getty Images</a:t>
            </a:r>
            <a:r>
              <a:rPr lang="es-EC" sz="700" dirty="0"/>
              <a:t>. </a:t>
            </a:r>
            <a:r>
              <a:rPr lang="es-EC" sz="700" dirty="0">
                <a:hlinkClick r:id="rId4"/>
              </a:rPr>
              <a:t>https://www.gettyimages.com.mx/detail/foto/people-picking-up-garbage-to-clean-a-public-imagen-libre-de-derechos/1414876477?searchscope=image%2Cfilm&amp;adppopup=true</a:t>
            </a:r>
            <a:endParaRPr lang="es-EC" sz="700" dirty="0"/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endParaRPr lang="es-EC" sz="7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2050" name="Picture 2" descr="personas recogiendo basura para limpiar un parque público - aprendizaje  - servicio niños - comunidad fotografías e imágenes de stock">
            <a:extLst>
              <a:ext uri="{FF2B5EF4-FFF2-40B4-BE49-F238E27FC236}">
                <a16:creationId xmlns:a16="http://schemas.microsoft.com/office/drawing/2014/main" id="{952A38F0-7A42-C20A-357C-F28FFE2C7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30146"/>
            <a:ext cx="4891812" cy="326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730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52A5DB-2D33-BC9D-AC56-4E4C8A75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58" y="2002971"/>
            <a:ext cx="2700442" cy="624689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200" b="1" dirty="0">
                <a:solidFill>
                  <a:srgbClr val="0070C0"/>
                </a:solidFill>
              </a:rPr>
              <a:t>Estructura del aprendizaje - servicio</a:t>
            </a:r>
            <a:endParaRPr lang="es-EC" sz="3200" b="1" dirty="0">
              <a:solidFill>
                <a:srgbClr val="0070C0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52E6A35-ABDE-12B9-0397-C8F7BC85DC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29" y="348702"/>
            <a:ext cx="4022691" cy="603431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980BA49-AB5D-4867-3E6C-91E2F678C511}"/>
              </a:ext>
            </a:extLst>
          </p:cNvPr>
          <p:cNvSpPr txBox="1"/>
          <p:nvPr/>
        </p:nvSpPr>
        <p:spPr>
          <a:xfrm>
            <a:off x="8425542" y="5796302"/>
            <a:ext cx="3331029" cy="789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es-EC" sz="105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 de </a:t>
            </a:r>
            <a:r>
              <a:rPr lang="es-EC" sz="1050" i="1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Estructura del aprendizaje – servicio</a:t>
            </a:r>
            <a:r>
              <a:rPr lang="es-EC" sz="105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 (</a:t>
            </a:r>
            <a:r>
              <a:rPr lang="es-EC" sz="105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2026)</a:t>
            </a:r>
            <a:r>
              <a:rPr lang="es-EC" sz="105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, </a:t>
            </a:r>
            <a:r>
              <a:rPr lang="es-EC" sz="105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Cambria" panose="02040503050406030204" pitchFamily="18" charset="0"/>
              </a:rPr>
              <a:t>Infografía educativa. </a:t>
            </a:r>
            <a:r>
              <a:rPr lang="es-EC" sz="105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[Imagen] generada con inteligencia artificial.</a:t>
            </a:r>
          </a:p>
        </p:txBody>
      </p:sp>
    </p:spTree>
    <p:extLst>
      <p:ext uri="{BB962C8B-B14F-4D97-AF65-F5344CB8AC3E}">
        <p14:creationId xmlns:p14="http://schemas.microsoft.com/office/powerpoint/2010/main" val="490035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A2C401-4E64-375A-049A-3B9236BDD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b="1" dirty="0"/>
              <a:t>Proyecto de Aprendizaje-Servicio</a:t>
            </a:r>
            <a:br>
              <a:rPr lang="es-ES" b="1" dirty="0"/>
            </a:br>
            <a:r>
              <a:rPr lang="es-ES" b="1" dirty="0"/>
              <a:t>“Huerto Escolar Comunitario”</a:t>
            </a:r>
            <a:br>
              <a:rPr lang="es-ES" b="1" dirty="0"/>
            </a:b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306309D-FCFE-F327-902D-6C13F7D40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s-ES" b="1" dirty="0"/>
              <a:t>Tema del proyecto</a:t>
            </a:r>
          </a:p>
          <a:p>
            <a:pPr marL="0" indent="0" algn="just">
              <a:buNone/>
            </a:pPr>
            <a:r>
              <a:rPr lang="es-ES" dirty="0"/>
              <a:t>Los estudiantes desarrollarán un huerto escolar comunitario para promover la alimentación saludable, el cuidado del medio ambiente y el trabajo colaborativo, integrando aprendizajes académicos con acciones de servicio a la comunidad educativa.</a:t>
            </a:r>
          </a:p>
          <a:p>
            <a:pPr algn="just"/>
            <a:endParaRPr lang="es-EC" dirty="0"/>
          </a:p>
        </p:txBody>
      </p:sp>
      <p:pic>
        <p:nvPicPr>
          <p:cNvPr id="1026" name="Picture 2" descr="Maestro supervisando a sus estudiantes cavando en un jardín durante una excursión">
            <a:extLst>
              <a:ext uri="{FF2B5EF4-FFF2-40B4-BE49-F238E27FC236}">
                <a16:creationId xmlns:a16="http://schemas.microsoft.com/office/drawing/2014/main" id="{0C75C0A6-FF1D-552A-3345-44CAE41D9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632" y="1825625"/>
            <a:ext cx="4636168" cy="30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BD136CC-6A56-1420-0691-CA4D90E68897}"/>
              </a:ext>
            </a:extLst>
          </p:cNvPr>
          <p:cNvSpPr txBox="1"/>
          <p:nvPr/>
        </p:nvSpPr>
        <p:spPr>
          <a:xfrm>
            <a:off x="6470973" y="5105519"/>
            <a:ext cx="5143511" cy="705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</a:t>
            </a:r>
            <a:r>
              <a:rPr lang="es-EC" sz="7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s-ES" sz="7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Maestro supervisando a sus estudiantes cavando en un jardín durante una excursión </a:t>
            </a:r>
            <a:r>
              <a:rPr lang="es-EC" sz="700" noProof="0" dirty="0"/>
              <a:t>[Fotografía], por Getty Images</a:t>
            </a:r>
            <a:r>
              <a:rPr lang="es-EC" sz="700" dirty="0"/>
              <a:t>. </a:t>
            </a:r>
            <a:r>
              <a:rPr lang="es-EC" sz="700" dirty="0">
                <a:hlinkClick r:id="rId3"/>
              </a:rPr>
              <a:t>https://www.gettyimages.com.mx/detail/foto/teacher-supervising-his-students-digging-in-a-imagen-libre-de-derechos/1447955956?searchscope=image%2Cfilm&amp;adppopup=true</a:t>
            </a:r>
            <a:endParaRPr lang="es-EC" sz="700" dirty="0"/>
          </a:p>
          <a:p>
            <a:pPr algn="just">
              <a:lnSpc>
                <a:spcPct val="115000"/>
              </a:lnSpc>
              <a:spcAft>
                <a:spcPts val="1000"/>
              </a:spcAft>
              <a:buNone/>
            </a:pPr>
            <a:endParaRPr lang="es-EC" sz="7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713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C5EEB9-387F-069C-CB43-516A9DD7D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1. Identificación de una necesidad</a:t>
            </a:r>
            <a:endParaRPr lang="es-EC" b="1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E352C1-1D68-E8B6-CE39-BAC0F9D0F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603" y="2126567"/>
            <a:ext cx="6129759" cy="3307849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ES" dirty="0"/>
              <a:t>Se detecta que en la comunidad educativa existe poco conocimiento sobre alimentación saludable, cuidado ambiental y cultivo de alimentos naturales. Además, algunos espacios escolares no son aprovechados de manera educativa y ecológica.</a:t>
            </a:r>
          </a:p>
          <a:p>
            <a:pPr algn="just"/>
            <a:endParaRPr lang="es-ES" dirty="0"/>
          </a:p>
          <a:p>
            <a:r>
              <a:rPr lang="es-ES" b="1" dirty="0"/>
              <a:t>Necesidad identificada</a:t>
            </a:r>
          </a:p>
          <a:p>
            <a:r>
              <a:rPr lang="es-ES" dirty="0"/>
              <a:t>Promover hábitos saludables. </a:t>
            </a:r>
          </a:p>
          <a:p>
            <a:r>
              <a:rPr lang="es-ES" dirty="0"/>
              <a:t>Fomentar el cuidado del ambiente. </a:t>
            </a:r>
          </a:p>
          <a:p>
            <a:r>
              <a:rPr lang="es-ES" dirty="0"/>
              <a:t>Aprovechar espacios escolares. </a:t>
            </a:r>
          </a:p>
          <a:p>
            <a:r>
              <a:rPr lang="es-ES" dirty="0"/>
              <a:t>Incentivar el trabajo colaborativo y comunitario</a:t>
            </a:r>
          </a:p>
          <a:p>
            <a:endParaRPr lang="es-EC" dirty="0"/>
          </a:p>
        </p:txBody>
      </p:sp>
      <p:pic>
        <p:nvPicPr>
          <p:cNvPr id="3074" name="Picture 2" descr="Primer plano de las manos de la mujer cortando zanahorias orgánicas frescas en la encimera de la cocina">
            <a:extLst>
              <a:ext uri="{FF2B5EF4-FFF2-40B4-BE49-F238E27FC236}">
                <a16:creationId xmlns:a16="http://schemas.microsoft.com/office/drawing/2014/main" id="{AA608533-DD46-6CA2-23C2-232DD77F7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579" y="1755706"/>
            <a:ext cx="4953965" cy="3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FD43DD4-D859-BC9F-00E8-7D8F61234D72}"/>
              </a:ext>
            </a:extLst>
          </p:cNvPr>
          <p:cNvSpPr txBox="1"/>
          <p:nvPr/>
        </p:nvSpPr>
        <p:spPr>
          <a:xfrm>
            <a:off x="7230993" y="5273523"/>
            <a:ext cx="4592256" cy="457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</a:t>
            </a:r>
            <a:r>
              <a:rPr lang="es-EC" sz="7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s-ES" sz="700" i="1" dirty="0"/>
              <a:t>Primer plano de las manos de la mujer cortando zanahorias orgánicas frescas en la encimera de la cocina </a:t>
            </a:r>
            <a:r>
              <a:rPr lang="es-EC" sz="700" noProof="0" dirty="0"/>
              <a:t>[Fotografía], por Getty Images</a:t>
            </a:r>
            <a:r>
              <a:rPr lang="es-EC" sz="700" dirty="0"/>
              <a:t>. https://www.gettyimages.com.mx/detail/foto/close-up-of-womans-hands-slicing-fresh-imagen-libre-de-derechos/2093871255?searchscope=image%2Cfilm&amp;adppopup=true</a:t>
            </a:r>
          </a:p>
        </p:txBody>
      </p:sp>
    </p:spTree>
    <p:extLst>
      <p:ext uri="{BB962C8B-B14F-4D97-AF65-F5344CB8AC3E}">
        <p14:creationId xmlns:p14="http://schemas.microsoft.com/office/powerpoint/2010/main" val="2377954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CB1AA0-45C1-429E-26F7-EDF042E45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2. Diagnóstico y análisis</a:t>
            </a:r>
            <a:br>
              <a:rPr lang="es-ES" b="1" dirty="0"/>
            </a:b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CB76D7B-4BB0-058B-2F19-87D7A26F9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766" y="1802475"/>
            <a:ext cx="6384402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ES" dirty="0"/>
              <a:t>Los estudiantes y docentes investigan la situación mediante:</a:t>
            </a:r>
          </a:p>
          <a:p>
            <a:r>
              <a:rPr lang="es-ES" dirty="0"/>
              <a:t>Observación del entorno escolar. </a:t>
            </a:r>
          </a:p>
          <a:p>
            <a:r>
              <a:rPr lang="es-ES" dirty="0"/>
              <a:t>Encuestas sobre hábitos alimenticios. </a:t>
            </a:r>
          </a:p>
          <a:p>
            <a:r>
              <a:rPr lang="es-ES" dirty="0"/>
              <a:t>Conversatorios con familias y comunidad. </a:t>
            </a:r>
          </a:p>
          <a:p>
            <a:r>
              <a:rPr lang="es-ES" dirty="0"/>
              <a:t>Revisión de espacios disponibles para cultivar. 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b="1" dirty="0"/>
              <a:t>Resultados del análisis</a:t>
            </a:r>
          </a:p>
          <a:p>
            <a:r>
              <a:rPr lang="es-ES" dirty="0"/>
              <a:t>Escaso consumo de frutas y verduras. </a:t>
            </a:r>
          </a:p>
          <a:p>
            <a:r>
              <a:rPr lang="es-ES" dirty="0"/>
              <a:t>Poco conocimiento sobre cultivos. </a:t>
            </a:r>
          </a:p>
          <a:p>
            <a:r>
              <a:rPr lang="es-ES" dirty="0"/>
              <a:t>Interés de estudiantes y familias en participar. </a:t>
            </a:r>
          </a:p>
          <a:p>
            <a:r>
              <a:rPr lang="es-ES" dirty="0"/>
              <a:t>Existencia de espacios aptos para un huerto.</a:t>
            </a:r>
          </a:p>
          <a:p>
            <a:endParaRPr lang="es-EC" dirty="0"/>
          </a:p>
        </p:txBody>
      </p:sp>
      <p:pic>
        <p:nvPicPr>
          <p:cNvPr id="4098" name="Picture 2" descr="Doing farm work">
            <a:extLst>
              <a:ext uri="{FF2B5EF4-FFF2-40B4-BE49-F238E27FC236}">
                <a16:creationId xmlns:a16="http://schemas.microsoft.com/office/drawing/2014/main" id="{263B705C-D24F-6650-1B60-AC36F0962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478" y="2013995"/>
            <a:ext cx="4568322" cy="3042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0DCBCB1-A5B5-4C37-77D4-C980D6C3F141}"/>
              </a:ext>
            </a:extLst>
          </p:cNvPr>
          <p:cNvSpPr txBox="1"/>
          <p:nvPr/>
        </p:nvSpPr>
        <p:spPr>
          <a:xfrm>
            <a:off x="6690168" y="5257956"/>
            <a:ext cx="4592256" cy="709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</a:t>
            </a:r>
            <a:r>
              <a:rPr lang="es-EC" sz="7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s-EC" sz="7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Realizar trabajos agrícolas </a:t>
            </a:r>
            <a:r>
              <a:rPr lang="es-EC" sz="700" noProof="0" dirty="0"/>
              <a:t>[Fotografía], por Getty Images</a:t>
            </a:r>
            <a:r>
              <a:rPr lang="es-EC" sz="700" dirty="0"/>
              <a:t>. </a:t>
            </a:r>
            <a:r>
              <a:rPr lang="es-EC" sz="700" dirty="0">
                <a:hlinkClick r:id="rId3"/>
              </a:rPr>
              <a:t>https://www.gettyimages.com.mx/detail/foto/doing-farm-work-imagen-libre-de-derechos/1250383450?searchscope=image%2Cfilm&amp;adppopup=true</a:t>
            </a:r>
            <a:endParaRPr lang="es-EC" sz="700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EC" sz="700" dirty="0"/>
          </a:p>
        </p:txBody>
      </p:sp>
    </p:spTree>
    <p:extLst>
      <p:ext uri="{BB962C8B-B14F-4D97-AF65-F5344CB8AC3E}">
        <p14:creationId xmlns:p14="http://schemas.microsoft.com/office/powerpoint/2010/main" val="2729663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F64FD4-BD2D-0FFD-6FD5-7BEFF3904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b="1" dirty="0"/>
              <a:t>3. Planificación del proyecto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D3AF01-A7C8-5051-5AFF-B8424D379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14013" cy="435133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s-ES" b="1" dirty="0"/>
              <a:t>Objetivo general</a:t>
            </a:r>
          </a:p>
          <a:p>
            <a:r>
              <a:rPr lang="es-ES" dirty="0"/>
              <a:t>Desarrollar un huerto escolar comunitario para fortalecer aprendizajes significativos, hábitos saludables y compromiso ambiental.</a:t>
            </a:r>
          </a:p>
          <a:p>
            <a:pPr marL="0" indent="0">
              <a:buNone/>
            </a:pPr>
            <a:r>
              <a:rPr lang="es-ES" b="1" dirty="0"/>
              <a:t>Actividades</a:t>
            </a:r>
          </a:p>
          <a:p>
            <a:r>
              <a:rPr lang="es-ES" dirty="0"/>
              <a:t>Limpiar y preparar el terreno. </a:t>
            </a:r>
          </a:p>
          <a:p>
            <a:r>
              <a:rPr lang="es-ES" dirty="0"/>
              <a:t>Sembrar hortalizas y plantas medicinales. </a:t>
            </a:r>
          </a:p>
          <a:p>
            <a:r>
              <a:rPr lang="es-ES" dirty="0"/>
              <a:t>Elaborar carteles informativos. </a:t>
            </a:r>
          </a:p>
          <a:p>
            <a:r>
              <a:rPr lang="es-ES" dirty="0"/>
              <a:t>Investigar cuidados de las plantas. </a:t>
            </a:r>
          </a:p>
          <a:p>
            <a:r>
              <a:rPr lang="es-ES" dirty="0"/>
              <a:t>Organizar turnos de riego y mantenimiento. </a:t>
            </a:r>
          </a:p>
          <a:p>
            <a:r>
              <a:rPr lang="es-ES" dirty="0"/>
              <a:t>Realizar campañas de alimentación saludable. </a:t>
            </a:r>
          </a:p>
          <a:p>
            <a:pPr marL="0" indent="0">
              <a:buNone/>
            </a:pPr>
            <a:r>
              <a:rPr lang="es-ES" b="1" dirty="0"/>
              <a:t>Recursos</a:t>
            </a:r>
          </a:p>
          <a:p>
            <a:r>
              <a:rPr lang="es-ES" dirty="0"/>
              <a:t>Semillas y plantas. </a:t>
            </a:r>
          </a:p>
          <a:p>
            <a:r>
              <a:rPr lang="es-ES" dirty="0"/>
              <a:t>Tierra y herramientas de jardinería. </a:t>
            </a:r>
          </a:p>
          <a:p>
            <a:r>
              <a:rPr lang="es-ES" dirty="0"/>
              <a:t>Regaderas y materiales reciclados. </a:t>
            </a:r>
          </a:p>
          <a:p>
            <a:r>
              <a:rPr lang="es-ES" dirty="0"/>
              <a:t>Cartulinas y materiales didácticos.</a:t>
            </a:r>
          </a:p>
          <a:p>
            <a:endParaRPr lang="es-EC" dirty="0"/>
          </a:p>
          <a:p>
            <a:endParaRPr lang="es-EC" dirty="0"/>
          </a:p>
        </p:txBody>
      </p:sp>
      <p:pic>
        <p:nvPicPr>
          <p:cNvPr id="5122" name="Picture 2" descr="teacher and students gardening in raised bed - huerto escolar comunitario  fotografías e imágenes de stock">
            <a:extLst>
              <a:ext uri="{FF2B5EF4-FFF2-40B4-BE49-F238E27FC236}">
                <a16:creationId xmlns:a16="http://schemas.microsoft.com/office/drawing/2014/main" id="{03794ADA-47FA-E283-0CB6-54777ACED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426" y="2339340"/>
            <a:ext cx="4469130" cy="297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E3A134A-C9A3-B75C-44EA-2FDE6D861F3D}"/>
              </a:ext>
            </a:extLst>
          </p:cNvPr>
          <p:cNvSpPr txBox="1"/>
          <p:nvPr/>
        </p:nvSpPr>
        <p:spPr>
          <a:xfrm>
            <a:off x="6723300" y="5541157"/>
            <a:ext cx="4592256" cy="457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</a:t>
            </a:r>
            <a:r>
              <a:rPr lang="es-EC" sz="7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s-ES" sz="7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Profesor y alumnos cultivando en un bancal elevado.</a:t>
            </a:r>
            <a:r>
              <a:rPr lang="es-EC" sz="7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s-EC" sz="700" noProof="0" dirty="0"/>
              <a:t>[Fotografía], por Getty Images</a:t>
            </a:r>
            <a:r>
              <a:rPr lang="es-EC" sz="700" dirty="0"/>
              <a:t>. https://www.gettyimages.com.mx/detail/foto/teacher-and-students-gardening-in-raised-bed-imagen-libre-de-derechos/685006781?searchscope=image%2Cfilm&amp;adppopup=true</a:t>
            </a:r>
          </a:p>
        </p:txBody>
      </p:sp>
    </p:spTree>
    <p:extLst>
      <p:ext uri="{BB962C8B-B14F-4D97-AF65-F5344CB8AC3E}">
        <p14:creationId xmlns:p14="http://schemas.microsoft.com/office/powerpoint/2010/main" val="1991605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4E93D6-5AA9-B0ED-637C-39E70A325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9286"/>
            <a:ext cx="6650620" cy="566767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s-ES" b="1" dirty="0"/>
              <a:t>Responsables</a:t>
            </a:r>
          </a:p>
          <a:p>
            <a:r>
              <a:rPr lang="es-ES" dirty="0"/>
              <a:t>Estudiantes. </a:t>
            </a:r>
          </a:p>
          <a:p>
            <a:r>
              <a:rPr lang="es-ES" dirty="0"/>
              <a:t>Docentes. </a:t>
            </a:r>
          </a:p>
          <a:p>
            <a:r>
              <a:rPr lang="es-ES" dirty="0"/>
              <a:t>Familias. </a:t>
            </a:r>
          </a:p>
          <a:p>
            <a:r>
              <a:rPr lang="es-ES" dirty="0"/>
              <a:t>Comunidad educativa. </a:t>
            </a:r>
          </a:p>
          <a:p>
            <a:pPr marL="0" indent="0">
              <a:buNone/>
            </a:pPr>
            <a:endParaRPr lang="es-ES" b="1" dirty="0"/>
          </a:p>
          <a:p>
            <a:pPr marL="0" indent="0">
              <a:buNone/>
            </a:pPr>
            <a:r>
              <a:rPr lang="es-ES" b="1" dirty="0"/>
              <a:t>Tiempo de ejecución</a:t>
            </a:r>
          </a:p>
          <a:p>
            <a:r>
              <a:rPr lang="es-ES" dirty="0"/>
              <a:t>2 a 3 meses.</a:t>
            </a:r>
          </a:p>
          <a:p>
            <a:pPr marL="0" indent="0">
              <a:buNone/>
            </a:pPr>
            <a:endParaRPr lang="es-ES" b="1" dirty="0"/>
          </a:p>
          <a:p>
            <a:pPr marL="0" indent="0">
              <a:buNone/>
            </a:pPr>
            <a:r>
              <a:rPr lang="es-ES" b="1" dirty="0"/>
              <a:t>Lista de propuestas complementarias</a:t>
            </a:r>
          </a:p>
          <a:p>
            <a:r>
              <a:rPr lang="es-ES" dirty="0"/>
              <a:t>Compostaje escolar. </a:t>
            </a:r>
          </a:p>
          <a:p>
            <a:r>
              <a:rPr lang="es-ES" dirty="0"/>
              <a:t>Feria de alimentos saludables. </a:t>
            </a:r>
          </a:p>
          <a:p>
            <a:r>
              <a:rPr lang="es-ES" dirty="0"/>
              <a:t>Talleres ecológicos. </a:t>
            </a:r>
          </a:p>
          <a:p>
            <a:r>
              <a:rPr lang="es-ES" dirty="0"/>
              <a:t>Recolección de materiales reciclables. </a:t>
            </a:r>
          </a:p>
          <a:p>
            <a:r>
              <a:rPr lang="es-ES" dirty="0"/>
              <a:t>Campañas ambientales.</a:t>
            </a:r>
          </a:p>
          <a:p>
            <a:endParaRPr lang="es-EC" dirty="0"/>
          </a:p>
        </p:txBody>
      </p:sp>
      <p:pic>
        <p:nvPicPr>
          <p:cNvPr id="6148" name="Picture 4" descr="Hombre enseñando a los niños sobre las plantas en el jardín comunitario">
            <a:extLst>
              <a:ext uri="{FF2B5EF4-FFF2-40B4-BE49-F238E27FC236}">
                <a16:creationId xmlns:a16="http://schemas.microsoft.com/office/drawing/2014/main" id="{976FE1B7-22EF-E233-2BEE-9F414348D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726" y="1677970"/>
            <a:ext cx="4425609" cy="2519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7B760C3-15E3-CA6D-CE2D-9A3FA1F5D7CA}"/>
              </a:ext>
            </a:extLst>
          </p:cNvPr>
          <p:cNvSpPr txBox="1"/>
          <p:nvPr/>
        </p:nvSpPr>
        <p:spPr>
          <a:xfrm>
            <a:off x="6690168" y="5257956"/>
            <a:ext cx="4592256" cy="709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</a:t>
            </a:r>
            <a:r>
              <a:rPr lang="es-EC" sz="7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s-ES" sz="7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Hombre enseñando a los niños sobre las plantas en el jardín comunitario </a:t>
            </a:r>
            <a:r>
              <a:rPr lang="es-EC" sz="700" noProof="0" dirty="0"/>
              <a:t>[Fotografía], por Getty Images</a:t>
            </a:r>
            <a:r>
              <a:rPr lang="es-EC" sz="700" dirty="0"/>
              <a:t>. </a:t>
            </a:r>
            <a:r>
              <a:rPr lang="es-EC" sz="700" dirty="0">
                <a:hlinkClick r:id="rId3"/>
              </a:rPr>
              <a:t>https://www.gettyimages.com.mx/detail/foto/man-teaching-children-about-plants-in-imagen-libre-de-derechos/1364679535?search</a:t>
            </a:r>
            <a:endParaRPr lang="es-EC" sz="700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EC" sz="700" dirty="0"/>
          </a:p>
        </p:txBody>
      </p:sp>
    </p:spTree>
    <p:extLst>
      <p:ext uri="{BB962C8B-B14F-4D97-AF65-F5344CB8AC3E}">
        <p14:creationId xmlns:p14="http://schemas.microsoft.com/office/powerpoint/2010/main" val="37290586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0FC66-357F-C2F6-EF67-2406F7B11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C" b="1" dirty="0"/>
              <a:t>4. Integración del aprendizaje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5B4FE9-38CE-D58C-A020-A58E01B9E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5932991" cy="480666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s-ES" b="1" dirty="0"/>
              <a:t>Ciencias Naturales</a:t>
            </a:r>
          </a:p>
          <a:p>
            <a:r>
              <a:rPr lang="es-ES" dirty="0"/>
              <a:t>Crecimiento de las plantas. </a:t>
            </a:r>
          </a:p>
          <a:p>
            <a:r>
              <a:rPr lang="es-ES" dirty="0"/>
              <a:t>Cuidado del ambiente. </a:t>
            </a:r>
          </a:p>
          <a:p>
            <a:r>
              <a:rPr lang="es-ES" dirty="0"/>
              <a:t>Alimentación saludable. </a:t>
            </a:r>
          </a:p>
          <a:p>
            <a:pPr marL="0" indent="0">
              <a:buNone/>
            </a:pPr>
            <a:r>
              <a:rPr lang="es-ES" b="1" dirty="0"/>
              <a:t>Matemática</a:t>
            </a:r>
          </a:p>
          <a:p>
            <a:r>
              <a:rPr lang="es-ES" dirty="0"/>
              <a:t>Medición del terreno. </a:t>
            </a:r>
          </a:p>
          <a:p>
            <a:r>
              <a:rPr lang="es-ES" dirty="0"/>
              <a:t>Conteo y registro del crecimiento. </a:t>
            </a:r>
          </a:p>
          <a:p>
            <a:pPr marL="0" indent="0">
              <a:buNone/>
            </a:pPr>
            <a:r>
              <a:rPr lang="es-ES" b="1" dirty="0"/>
              <a:t>Lengua y Literatura</a:t>
            </a:r>
          </a:p>
          <a:p>
            <a:r>
              <a:rPr lang="es-ES" dirty="0"/>
              <a:t>Elaboración de carteles y exposiciones. </a:t>
            </a:r>
          </a:p>
          <a:p>
            <a:r>
              <a:rPr lang="es-ES" dirty="0"/>
              <a:t>Escritura de diarios de observación. </a:t>
            </a:r>
          </a:p>
          <a:p>
            <a:pPr marL="0" indent="0">
              <a:buNone/>
            </a:pPr>
            <a:r>
              <a:rPr lang="es-ES" b="1" dirty="0"/>
              <a:t>Estudios Sociales</a:t>
            </a:r>
          </a:p>
          <a:p>
            <a:r>
              <a:rPr lang="es-ES" dirty="0"/>
              <a:t>Trabajo comunitario. </a:t>
            </a:r>
          </a:p>
          <a:p>
            <a:r>
              <a:rPr lang="es-ES" dirty="0"/>
              <a:t>Participación y responsabilidad social. </a:t>
            </a:r>
          </a:p>
          <a:p>
            <a:pPr marL="0" indent="0">
              <a:buNone/>
            </a:pPr>
            <a:r>
              <a:rPr lang="es-ES" b="1" dirty="0"/>
              <a:t>Competencias desarrolladas</a:t>
            </a:r>
          </a:p>
          <a:p>
            <a:r>
              <a:rPr lang="es-ES" dirty="0"/>
              <a:t>Trabajo en equipo. </a:t>
            </a:r>
          </a:p>
          <a:p>
            <a:r>
              <a:rPr lang="es-ES" dirty="0"/>
              <a:t>Resolución de problemas. </a:t>
            </a:r>
          </a:p>
          <a:p>
            <a:r>
              <a:rPr lang="es-ES" dirty="0"/>
              <a:t>Comunicación. </a:t>
            </a:r>
          </a:p>
          <a:p>
            <a:r>
              <a:rPr lang="es-ES" dirty="0"/>
              <a:t>Responsabilidad y autonomía.</a:t>
            </a:r>
            <a:endParaRPr lang="es-EC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8194" name="Picture 2" descr="Escuela de los conocimientos y del aprendizaje libro">
            <a:extLst>
              <a:ext uri="{FF2B5EF4-FFF2-40B4-BE49-F238E27FC236}">
                <a16:creationId xmlns:a16="http://schemas.microsoft.com/office/drawing/2014/main" id="{32A212A7-67A7-2177-2091-C332D003E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532" y="1574800"/>
            <a:ext cx="4636358" cy="370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5C5DE19-97B2-AEFA-7E83-91FC44396C37}"/>
              </a:ext>
            </a:extLst>
          </p:cNvPr>
          <p:cNvSpPr txBox="1"/>
          <p:nvPr/>
        </p:nvSpPr>
        <p:spPr>
          <a:xfrm>
            <a:off x="5930820" y="5418136"/>
            <a:ext cx="4592256" cy="709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C" sz="700" dirty="0">
                <a:effectLst/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Nota. Adaptado</a:t>
            </a:r>
            <a:r>
              <a:rPr lang="es-EC" sz="700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de </a:t>
            </a:r>
            <a:r>
              <a:rPr lang="es-ES" sz="7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Escuela de los conocimientos y del aprendizaje libro.</a:t>
            </a:r>
            <a:r>
              <a:rPr lang="es-EC" sz="700" i="1" dirty="0">
                <a:latin typeface="Cambria" panose="020405030504060302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s-EC" sz="700" noProof="0" dirty="0"/>
              <a:t>[Fotografía], por Getty Images</a:t>
            </a:r>
            <a:r>
              <a:rPr lang="es-EC" sz="700" dirty="0"/>
              <a:t>. </a:t>
            </a:r>
            <a:r>
              <a:rPr lang="es-EC" sz="700" dirty="0">
                <a:hlinkClick r:id="rId3"/>
              </a:rPr>
              <a:t>https://www.gettyimages.com.mx/detail/foto/knowledge-and-school-learning-book-imagen-libre-de-derechos/170535603?searchscope=image%2Cfilm&amp;adppopup=true</a:t>
            </a:r>
            <a:endParaRPr lang="es-EC" sz="700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s-EC" sz="700" dirty="0"/>
          </a:p>
        </p:txBody>
      </p:sp>
    </p:spTree>
    <p:extLst>
      <p:ext uri="{BB962C8B-B14F-4D97-AF65-F5344CB8AC3E}">
        <p14:creationId xmlns:p14="http://schemas.microsoft.com/office/powerpoint/2010/main" val="5847461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B98002A12B009940B62EF3E6219D5D29" ma:contentTypeVersion="12" ma:contentTypeDescription="Crear nuevo documento." ma:contentTypeScope="" ma:versionID="aff17114c51fc694662431d5ad3743ce">
  <xsd:schema xmlns:xsd="http://www.w3.org/2001/XMLSchema" xmlns:xs="http://www.w3.org/2001/XMLSchema" xmlns:p="http://schemas.microsoft.com/office/2006/metadata/properties" xmlns:ns2="e51f6c10-7597-4725-8bbe-6fe35db67d3f" xmlns:ns3="e97f4799-d4df-4992-8573-f6fa15790d48" targetNamespace="http://schemas.microsoft.com/office/2006/metadata/properties" ma:root="true" ma:fieldsID="96e781cea37cba932c4adc1d4179c69f" ns2:_="" ns3:_="">
    <xsd:import namespace="e51f6c10-7597-4725-8bbe-6fe35db67d3f"/>
    <xsd:import namespace="e97f4799-d4df-4992-8573-f6fa15790d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1f6c10-7597-4725-8bbe-6fe35db67d3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791a93fd-85eb-4ed5-a455-f8b0a62379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7f4799-d4df-4992-8573-f6fa15790d4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a667b06-f995-4466-a27c-7e520ca4daf5}" ma:internalName="TaxCatchAll" ma:showField="CatchAllData" ma:web="e97f4799-d4df-4992-8573-f6fa15790d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97f4799-d4df-4992-8573-f6fa15790d48" xsi:nil="true"/>
    <lcf76f155ced4ddcb4097134ff3c332f xmlns="e51f6c10-7597-4725-8bbe-6fe35db67d3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80972ED-B363-4049-A883-BD65A0D0485A}">
  <ds:schemaRefs>
    <ds:schemaRef ds:uri="e51f6c10-7597-4725-8bbe-6fe35db67d3f"/>
    <ds:schemaRef ds:uri="e97f4799-d4df-4992-8573-f6fa15790d4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DB6B559-62F0-4C98-9678-D89E29F4CC2B}">
  <ds:schemaRefs>
    <ds:schemaRef ds:uri="e51f6c10-7597-4725-8bbe-6fe35db67d3f"/>
    <ds:schemaRef ds:uri="e97f4799-d4df-4992-8573-f6fa15790d48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123545F-CEBB-4262-97A1-8E04575944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693</TotalTime>
  <Words>1875</Words>
  <Application>Microsoft Office PowerPoint</Application>
  <PresentationFormat>Panorámica</PresentationFormat>
  <Paragraphs>164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Cambria</vt:lpstr>
      <vt:lpstr>Tema de Office</vt:lpstr>
      <vt:lpstr>Formato Presentacion PPT Tipos: Presentaciones, presentaciones interactivas </vt:lpstr>
      <vt:lpstr>Prototipado de Propuestas Pedagógicas (Aprendizaje-Servicio)</vt:lpstr>
      <vt:lpstr>Estructura del aprendizaje - servicio</vt:lpstr>
      <vt:lpstr>Proyecto de Aprendizaje-Servicio “Huerto Escolar Comunitario” </vt:lpstr>
      <vt:lpstr>1. Identificación de una necesidad</vt:lpstr>
      <vt:lpstr>2. Diagnóstico y análisis </vt:lpstr>
      <vt:lpstr>3. Planificación del proyecto</vt:lpstr>
      <vt:lpstr>Presentación de PowerPoint</vt:lpstr>
      <vt:lpstr>4. Integración del aprendizaje</vt:lpstr>
      <vt:lpstr>5. Ejecución o servicio</vt:lpstr>
      <vt:lpstr>6. Reflexión</vt:lpstr>
      <vt:lpstr>7. Evaluación</vt:lpstr>
      <vt:lpstr>8. Socialización y cierre</vt:lpstr>
      <vt:lpstr>Presentación de PowerPoint</vt:lpstr>
      <vt:lpstr>Presentación de PowerPoint</vt:lpstr>
      <vt:lpstr>Referencias bibliográfica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YEPEZ LIUT HANS ROUSELL</dc:creator>
  <cp:lastModifiedBy>IVONNE ANABEL PAZMIÑO CARDENAS</cp:lastModifiedBy>
  <cp:revision>14</cp:revision>
  <dcterms:created xsi:type="dcterms:W3CDTF">2026-01-15T21:04:15Z</dcterms:created>
  <dcterms:modified xsi:type="dcterms:W3CDTF">2026-05-11T15:58:08Z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0x010100B98002A12B009940B62EF3E6219D5D29</vt:lpwstr>
  </property>
  <property fmtid="{D5CDD505-2E9C-101B-9397-08002B2CF9AE}" pid="3" name="MediaServiceImageTags">
    <vt:lpwstr/>
  </property>
</Properties>
</file>