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270" r:id="rId3"/>
    <p:sldId id="271" r:id="rId4"/>
    <p:sldId id="328" r:id="rId5"/>
    <p:sldId id="347" r:id="rId6"/>
    <p:sldId id="272" r:id="rId7"/>
    <p:sldId id="258" r:id="rId8"/>
    <p:sldId id="259" r:id="rId9"/>
    <p:sldId id="349" r:id="rId10"/>
    <p:sldId id="260" r:id="rId11"/>
    <p:sldId id="350" r:id="rId12"/>
    <p:sldId id="352" r:id="rId13"/>
    <p:sldId id="353" r:id="rId14"/>
    <p:sldId id="262" r:id="rId15"/>
    <p:sldId id="354" r:id="rId16"/>
    <p:sldId id="355" r:id="rId17"/>
    <p:sldId id="263" r:id="rId18"/>
    <p:sldId id="356" r:id="rId19"/>
    <p:sldId id="264" r:id="rId20"/>
    <p:sldId id="277" r:id="rId21"/>
    <p:sldId id="348" r:id="rId22"/>
    <p:sldId id="265" r:id="rId23"/>
    <p:sldId id="279" r:id="rId24"/>
  </p:sldIdLst>
  <p:sldSz cx="14630400" cy="8229600"/>
  <p:notesSz cx="8229600" cy="14630400"/>
  <p:embeddedFontLst>
    <p:embeddedFont>
      <p:font typeface="Host Grotesk Medium" panose="020B0604020202020204" charset="0"/>
      <p:regular r:id="rId26"/>
    </p:embeddedFont>
    <p:embeddedFont>
      <p:font typeface="Instrument Sans Medium" panose="020B0604020202020204" charset="0"/>
      <p:regular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B888DD5E-852A-480C-BDD8-2FBB63BE0B97}">
      <dgm:prSet/>
      <dgm:spPr/>
      <dgm:t>
        <a:bodyPr/>
        <a:lstStyle/>
        <a:p>
          <a:r>
            <a:rPr lang="es-MX"/>
            <a:t>8.1 Diseño de indicadores de logro</a:t>
          </a:r>
          <a:endParaRPr lang="es-EC" dirty="0"/>
        </a:p>
      </dgm:t>
    </dgm:pt>
    <dgm:pt modelId="{BC12AD71-F92F-4152-86DD-5AEB264FC044}" type="parTrans" cxnId="{78569AD6-652C-4D94-95EB-16BE29DCB735}">
      <dgm:prSet/>
      <dgm:spPr/>
      <dgm:t>
        <a:bodyPr/>
        <a:lstStyle/>
        <a:p>
          <a:endParaRPr lang="es-EC"/>
        </a:p>
      </dgm:t>
    </dgm:pt>
    <dgm:pt modelId="{FE2D381B-7CF0-4BDE-AEAF-45A5C7A8C255}" type="sibTrans" cxnId="{78569AD6-652C-4D94-95EB-16BE29DCB735}">
      <dgm:prSet/>
      <dgm:spPr/>
      <dgm:t>
        <a:bodyPr/>
        <a:lstStyle/>
        <a:p>
          <a:endParaRPr lang="es-EC"/>
        </a:p>
      </dgm:t>
    </dgm:pt>
    <dgm:pt modelId="{6B718BC4-8B13-410D-805E-900B9CF24C74}">
      <dgm:prSet/>
      <dgm:spPr/>
      <dgm:t>
        <a:bodyPr/>
        <a:lstStyle/>
        <a:p>
          <a:r>
            <a:rPr lang="es-MX" dirty="0"/>
            <a:t>8.2 Diseño de actividades, técnicas e instrumentos de evaluación</a:t>
          </a:r>
          <a:endParaRPr lang="es-EC" dirty="0"/>
        </a:p>
      </dgm:t>
    </dgm:pt>
    <dgm:pt modelId="{854012A8-002E-47A9-8156-F34C2129916D}" type="parTrans" cxnId="{2B673BBA-8B24-4A5D-BACF-11087E742E70}">
      <dgm:prSet/>
      <dgm:spPr/>
      <dgm:t>
        <a:bodyPr/>
        <a:lstStyle/>
        <a:p>
          <a:endParaRPr lang="es-EC"/>
        </a:p>
      </dgm:t>
    </dgm:pt>
    <dgm:pt modelId="{246A547E-AD93-472D-A765-AE47C24C37D6}" type="sibTrans" cxnId="{2B673BBA-8B24-4A5D-BACF-11087E742E70}">
      <dgm:prSet/>
      <dgm:spPr/>
      <dgm:t>
        <a:bodyPr/>
        <a:lstStyle/>
        <a:p>
          <a:endParaRPr lang="es-EC"/>
        </a:p>
      </dgm:t>
    </dgm:pt>
    <dgm:pt modelId="{D0DE8701-242F-46DE-93D4-20AD4B6C205E}">
      <dgm:prSet/>
      <dgm:spPr/>
      <dgm:t>
        <a:bodyPr/>
        <a:lstStyle/>
        <a:p>
          <a:r>
            <a:rPr lang="es-MX" dirty="0"/>
            <a:t>8.3 Integración de recursos didácticos</a:t>
          </a:r>
          <a:endParaRPr lang="es-EC" dirty="0"/>
        </a:p>
      </dgm:t>
    </dgm:pt>
    <dgm:pt modelId="{643D0F55-BA28-4E69-982F-079FF2E046EA}" type="parTrans" cxnId="{1E74B6CD-322A-4D61-8508-FB6B74F7C09A}">
      <dgm:prSet/>
      <dgm:spPr/>
      <dgm:t>
        <a:bodyPr/>
        <a:lstStyle/>
        <a:p>
          <a:endParaRPr lang="es-EC"/>
        </a:p>
      </dgm:t>
    </dgm:pt>
    <dgm:pt modelId="{C2C52C15-319B-4145-BB68-9E1F66CEF902}" type="sibTrans" cxnId="{1E74B6CD-322A-4D61-8508-FB6B74F7C09A}">
      <dgm:prSet/>
      <dgm:spPr/>
      <dgm:t>
        <a:bodyPr/>
        <a:lstStyle/>
        <a:p>
          <a:endParaRPr lang="es-EC"/>
        </a:p>
      </dgm:t>
    </dgm:pt>
    <dgm:pt modelId="{5BE37EA6-E899-42B1-B8E2-01A8384F6D63}">
      <dgm:prSet/>
      <dgm:spPr/>
      <dgm:t>
        <a:bodyPr/>
        <a:lstStyle/>
        <a:p>
          <a:r>
            <a:rPr lang="es-MX" dirty="0"/>
            <a:t>8.4 Alineación global del plan de clase</a:t>
          </a:r>
          <a:endParaRPr lang="es-EC" dirty="0"/>
        </a:p>
      </dgm:t>
    </dgm:pt>
    <dgm:pt modelId="{009C0892-44A0-4715-A9AB-3EBAD14E8BD5}" type="parTrans" cxnId="{C8A13568-1987-4B54-8520-8932AA99440A}">
      <dgm:prSet/>
      <dgm:spPr/>
      <dgm:t>
        <a:bodyPr/>
        <a:lstStyle/>
        <a:p>
          <a:endParaRPr lang="es-EC"/>
        </a:p>
      </dgm:t>
    </dgm:pt>
    <dgm:pt modelId="{2FEC9B5A-4260-44A1-9D40-5C37D98E98D5}" type="sibTrans" cxnId="{C8A13568-1987-4B54-8520-8932AA99440A}">
      <dgm:prSet/>
      <dgm:spPr/>
      <dgm:t>
        <a:bodyPr/>
        <a:lstStyle/>
        <a:p>
          <a:endParaRPr lang="es-EC"/>
        </a:p>
      </dgm:t>
    </dgm:pt>
    <dgm:pt modelId="{4B020990-F79D-4CFE-BDC0-C91BCE0D70CF}">
      <dgm:prSet/>
      <dgm:spPr/>
      <dgm:t>
        <a:bodyPr/>
        <a:lstStyle/>
        <a:p>
          <a:r>
            <a:rPr lang="es-MX" dirty="0"/>
            <a:t>8.5 Metacognición y mejora del diseño</a:t>
          </a:r>
          <a:endParaRPr lang="es-EC" dirty="0"/>
        </a:p>
      </dgm:t>
    </dgm:pt>
    <dgm:pt modelId="{ED55317E-0848-48CF-B866-F1CFBBA8F3C4}" type="parTrans" cxnId="{EAD6797F-D898-45C2-B00A-B02076A30F98}">
      <dgm:prSet/>
      <dgm:spPr/>
      <dgm:t>
        <a:bodyPr/>
        <a:lstStyle/>
        <a:p>
          <a:endParaRPr lang="es-EC"/>
        </a:p>
      </dgm:t>
    </dgm:pt>
    <dgm:pt modelId="{630D8521-65FC-4BB1-9CCA-FC5C80F4E77E}" type="sibTrans" cxnId="{EAD6797F-D898-45C2-B00A-B02076A30F98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5DBEA4A1-FB50-443E-8481-AAA10EF90D30}" type="pres">
      <dgm:prSet presAssocID="{B888DD5E-852A-480C-BDD8-2FBB63BE0B97}" presName="node" presStyleLbl="node1" presStyleIdx="0" presStyleCnt="5">
        <dgm:presLayoutVars>
          <dgm:bulletEnabled val="1"/>
        </dgm:presLayoutVars>
      </dgm:prSet>
      <dgm:spPr/>
    </dgm:pt>
    <dgm:pt modelId="{2536999C-B8F3-4E94-BAF9-266AACE0EE64}" type="pres">
      <dgm:prSet presAssocID="{FE2D381B-7CF0-4BDE-AEAF-45A5C7A8C255}" presName="sibTrans" presStyleCnt="0"/>
      <dgm:spPr/>
    </dgm:pt>
    <dgm:pt modelId="{BF67A5C7-5414-4ECC-B2C1-2D1F5211F261}" type="pres">
      <dgm:prSet presAssocID="{6B718BC4-8B13-410D-805E-900B9CF24C74}" presName="node" presStyleLbl="node1" presStyleIdx="1" presStyleCnt="5">
        <dgm:presLayoutVars>
          <dgm:bulletEnabled val="1"/>
        </dgm:presLayoutVars>
      </dgm:prSet>
      <dgm:spPr/>
    </dgm:pt>
    <dgm:pt modelId="{277322DC-F2EE-4B30-B52D-00C17D5397A2}" type="pres">
      <dgm:prSet presAssocID="{246A547E-AD93-472D-A765-AE47C24C37D6}" presName="sibTrans" presStyleCnt="0"/>
      <dgm:spPr/>
    </dgm:pt>
    <dgm:pt modelId="{7C8F8E87-2A9B-4B31-AE79-1B0A58FE23E8}" type="pres">
      <dgm:prSet presAssocID="{D0DE8701-242F-46DE-93D4-20AD4B6C205E}" presName="node" presStyleLbl="node1" presStyleIdx="2" presStyleCnt="5">
        <dgm:presLayoutVars>
          <dgm:bulletEnabled val="1"/>
        </dgm:presLayoutVars>
      </dgm:prSet>
      <dgm:spPr/>
    </dgm:pt>
    <dgm:pt modelId="{1A67C6C1-B02C-4030-A9AE-B3BF7B466568}" type="pres">
      <dgm:prSet presAssocID="{C2C52C15-319B-4145-BB68-9E1F66CEF902}" presName="sibTrans" presStyleCnt="0"/>
      <dgm:spPr/>
    </dgm:pt>
    <dgm:pt modelId="{2E997C2D-A81D-435A-9BEE-F8E6DA660527}" type="pres">
      <dgm:prSet presAssocID="{5BE37EA6-E899-42B1-B8E2-01A8384F6D63}" presName="node" presStyleLbl="node1" presStyleIdx="3" presStyleCnt="5">
        <dgm:presLayoutVars>
          <dgm:bulletEnabled val="1"/>
        </dgm:presLayoutVars>
      </dgm:prSet>
      <dgm:spPr/>
    </dgm:pt>
    <dgm:pt modelId="{EC70D49F-66D7-44CC-9ECC-4B870E997FB2}" type="pres">
      <dgm:prSet presAssocID="{2FEC9B5A-4260-44A1-9D40-5C37D98E98D5}" presName="sibTrans" presStyleCnt="0"/>
      <dgm:spPr/>
    </dgm:pt>
    <dgm:pt modelId="{9C52D1BE-1351-4CBA-A3BC-2CAA4BAF75A6}" type="pres">
      <dgm:prSet presAssocID="{4B020990-F79D-4CFE-BDC0-C91BCE0D70CF}" presName="node" presStyleLbl="node1" presStyleIdx="4" presStyleCnt="5">
        <dgm:presLayoutVars>
          <dgm:bulletEnabled val="1"/>
        </dgm:presLayoutVars>
      </dgm:prSet>
      <dgm:spPr/>
    </dgm:pt>
  </dgm:ptLst>
  <dgm:cxnLst>
    <dgm:cxn modelId="{5405DA30-78A7-4A9E-89B2-29C5CF82E958}" type="presOf" srcId="{6B718BC4-8B13-410D-805E-900B9CF24C74}" destId="{BF67A5C7-5414-4ECC-B2C1-2D1F5211F261}" srcOrd="0" destOrd="0" presId="urn:microsoft.com/office/officeart/2005/8/layout/default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C8A13568-1987-4B54-8520-8932AA99440A}" srcId="{D0CFFA1D-D887-4535-8FEA-76EF137AEE9C}" destId="{5BE37EA6-E899-42B1-B8E2-01A8384F6D63}" srcOrd="3" destOrd="0" parTransId="{009C0892-44A0-4715-A9AB-3EBAD14E8BD5}" sibTransId="{2FEC9B5A-4260-44A1-9D40-5C37D98E98D5}"/>
    <dgm:cxn modelId="{F574437A-9295-4707-8CE7-261AF05CE0F7}" type="presOf" srcId="{B888DD5E-852A-480C-BDD8-2FBB63BE0B97}" destId="{5DBEA4A1-FB50-443E-8481-AAA10EF90D30}" srcOrd="0" destOrd="0" presId="urn:microsoft.com/office/officeart/2005/8/layout/default"/>
    <dgm:cxn modelId="{EAD6797F-D898-45C2-B00A-B02076A30F98}" srcId="{D0CFFA1D-D887-4535-8FEA-76EF137AEE9C}" destId="{4B020990-F79D-4CFE-BDC0-C91BCE0D70CF}" srcOrd="4" destOrd="0" parTransId="{ED55317E-0848-48CF-B866-F1CFBBA8F3C4}" sibTransId="{630D8521-65FC-4BB1-9CCA-FC5C80F4E77E}"/>
    <dgm:cxn modelId="{2B673BBA-8B24-4A5D-BACF-11087E742E70}" srcId="{D0CFFA1D-D887-4535-8FEA-76EF137AEE9C}" destId="{6B718BC4-8B13-410D-805E-900B9CF24C74}" srcOrd="1" destOrd="0" parTransId="{854012A8-002E-47A9-8156-F34C2129916D}" sibTransId="{246A547E-AD93-472D-A765-AE47C24C37D6}"/>
    <dgm:cxn modelId="{16E660BB-62DC-41FC-8C39-1E473F6FCFDE}" type="presOf" srcId="{4B020990-F79D-4CFE-BDC0-C91BCE0D70CF}" destId="{9C52D1BE-1351-4CBA-A3BC-2CAA4BAF75A6}" srcOrd="0" destOrd="0" presId="urn:microsoft.com/office/officeart/2005/8/layout/default"/>
    <dgm:cxn modelId="{5B97BABD-4D9E-485E-AFD6-1DA219D2B981}" type="presOf" srcId="{5BE37EA6-E899-42B1-B8E2-01A8384F6D63}" destId="{2E997C2D-A81D-435A-9BEE-F8E6DA660527}" srcOrd="0" destOrd="0" presId="urn:microsoft.com/office/officeart/2005/8/layout/default"/>
    <dgm:cxn modelId="{05267AC0-CE3E-4BDD-8ADE-25D02FEF7B56}" type="presOf" srcId="{D0DE8701-242F-46DE-93D4-20AD4B6C205E}" destId="{7C8F8E87-2A9B-4B31-AE79-1B0A58FE23E8}" srcOrd="0" destOrd="0" presId="urn:microsoft.com/office/officeart/2005/8/layout/default"/>
    <dgm:cxn modelId="{1E74B6CD-322A-4D61-8508-FB6B74F7C09A}" srcId="{D0CFFA1D-D887-4535-8FEA-76EF137AEE9C}" destId="{D0DE8701-242F-46DE-93D4-20AD4B6C205E}" srcOrd="2" destOrd="0" parTransId="{643D0F55-BA28-4E69-982F-079FF2E046EA}" sibTransId="{C2C52C15-319B-4145-BB68-9E1F66CEF902}"/>
    <dgm:cxn modelId="{78569AD6-652C-4D94-95EB-16BE29DCB735}" srcId="{D0CFFA1D-D887-4535-8FEA-76EF137AEE9C}" destId="{B888DD5E-852A-480C-BDD8-2FBB63BE0B97}" srcOrd="0" destOrd="0" parTransId="{BC12AD71-F92F-4152-86DD-5AEB264FC044}" sibTransId="{FE2D381B-7CF0-4BDE-AEAF-45A5C7A8C255}"/>
    <dgm:cxn modelId="{29A62658-1A04-4BD4-BE3E-D532126D1518}" type="presParOf" srcId="{D17B4F7B-33AC-4DE1-A6B0-9FD5A5FF4212}" destId="{5DBEA4A1-FB50-443E-8481-AAA10EF90D30}" srcOrd="0" destOrd="0" presId="urn:microsoft.com/office/officeart/2005/8/layout/default"/>
    <dgm:cxn modelId="{AE5CB53E-2F27-4900-AB97-5082E8542CC5}" type="presParOf" srcId="{D17B4F7B-33AC-4DE1-A6B0-9FD5A5FF4212}" destId="{2536999C-B8F3-4E94-BAF9-266AACE0EE64}" srcOrd="1" destOrd="0" presId="urn:microsoft.com/office/officeart/2005/8/layout/default"/>
    <dgm:cxn modelId="{0E1FF762-5A11-4401-ABF8-D5639418A432}" type="presParOf" srcId="{D17B4F7B-33AC-4DE1-A6B0-9FD5A5FF4212}" destId="{BF67A5C7-5414-4ECC-B2C1-2D1F5211F261}" srcOrd="2" destOrd="0" presId="urn:microsoft.com/office/officeart/2005/8/layout/default"/>
    <dgm:cxn modelId="{8E444824-C249-465F-B06B-FB940EF109F6}" type="presParOf" srcId="{D17B4F7B-33AC-4DE1-A6B0-9FD5A5FF4212}" destId="{277322DC-F2EE-4B30-B52D-00C17D5397A2}" srcOrd="3" destOrd="0" presId="urn:microsoft.com/office/officeart/2005/8/layout/default"/>
    <dgm:cxn modelId="{D1A32C55-CBE2-4743-AAA6-A85C111BF374}" type="presParOf" srcId="{D17B4F7B-33AC-4DE1-A6B0-9FD5A5FF4212}" destId="{7C8F8E87-2A9B-4B31-AE79-1B0A58FE23E8}" srcOrd="4" destOrd="0" presId="urn:microsoft.com/office/officeart/2005/8/layout/default"/>
    <dgm:cxn modelId="{2480484D-A645-4DCE-B7CE-1B2AFBAC0C01}" type="presParOf" srcId="{D17B4F7B-33AC-4DE1-A6B0-9FD5A5FF4212}" destId="{1A67C6C1-B02C-4030-A9AE-B3BF7B466568}" srcOrd="5" destOrd="0" presId="urn:microsoft.com/office/officeart/2005/8/layout/default"/>
    <dgm:cxn modelId="{E8F83DBD-315A-4E9F-815A-BFA5137DA7CE}" type="presParOf" srcId="{D17B4F7B-33AC-4DE1-A6B0-9FD5A5FF4212}" destId="{2E997C2D-A81D-435A-9BEE-F8E6DA660527}" srcOrd="6" destOrd="0" presId="urn:microsoft.com/office/officeart/2005/8/layout/default"/>
    <dgm:cxn modelId="{01B3BE00-89C6-4712-A8D4-519208CEBC6E}" type="presParOf" srcId="{D17B4F7B-33AC-4DE1-A6B0-9FD5A5FF4212}" destId="{EC70D49F-66D7-44CC-9ECC-4B870E997FB2}" srcOrd="7" destOrd="0" presId="urn:microsoft.com/office/officeart/2005/8/layout/default"/>
    <dgm:cxn modelId="{AFAF38A3-CA23-4ED0-B8FF-833C447AF430}" type="presParOf" srcId="{D17B4F7B-33AC-4DE1-A6B0-9FD5A5FF4212}" destId="{9C52D1BE-1351-4CBA-A3BC-2CAA4BAF75A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EA4A1-FB50-443E-8481-AAA10EF90D30}">
      <dsp:nvSpPr>
        <dsp:cNvPr id="0" name=""/>
        <dsp:cNvSpPr/>
      </dsp:nvSpPr>
      <dsp:spPr>
        <a:xfrm>
          <a:off x="4536" y="347843"/>
          <a:ext cx="2456406" cy="147384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8.1 Diseño de indicadores de logro</a:t>
          </a:r>
          <a:endParaRPr lang="es-EC" sz="2100" kern="1200" dirty="0"/>
        </a:p>
      </dsp:txBody>
      <dsp:txXfrm>
        <a:off x="4536" y="347843"/>
        <a:ext cx="2456406" cy="1473843"/>
      </dsp:txXfrm>
    </dsp:sp>
    <dsp:sp modelId="{BF67A5C7-5414-4ECC-B2C1-2D1F5211F261}">
      <dsp:nvSpPr>
        <dsp:cNvPr id="0" name=""/>
        <dsp:cNvSpPr/>
      </dsp:nvSpPr>
      <dsp:spPr>
        <a:xfrm>
          <a:off x="2706584" y="347843"/>
          <a:ext cx="2456406" cy="1473843"/>
        </a:xfrm>
        <a:prstGeom prst="rect">
          <a:avLst/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8.2 Diseño de actividades, técnicas e instrumentos de evaluación</a:t>
          </a:r>
          <a:endParaRPr lang="es-EC" sz="2100" kern="1200" dirty="0"/>
        </a:p>
      </dsp:txBody>
      <dsp:txXfrm>
        <a:off x="2706584" y="347843"/>
        <a:ext cx="2456406" cy="1473843"/>
      </dsp:txXfrm>
    </dsp:sp>
    <dsp:sp modelId="{7C8F8E87-2A9B-4B31-AE79-1B0A58FE23E8}">
      <dsp:nvSpPr>
        <dsp:cNvPr id="0" name=""/>
        <dsp:cNvSpPr/>
      </dsp:nvSpPr>
      <dsp:spPr>
        <a:xfrm>
          <a:off x="5408631" y="347843"/>
          <a:ext cx="2456406" cy="1473843"/>
        </a:xfrm>
        <a:prstGeom prst="rect">
          <a:avLst/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8.3 Integración de recursos didácticos</a:t>
          </a:r>
          <a:endParaRPr lang="es-EC" sz="2100" kern="1200" dirty="0"/>
        </a:p>
      </dsp:txBody>
      <dsp:txXfrm>
        <a:off x="5408631" y="347843"/>
        <a:ext cx="2456406" cy="1473843"/>
      </dsp:txXfrm>
    </dsp:sp>
    <dsp:sp modelId="{2E997C2D-A81D-435A-9BEE-F8E6DA660527}">
      <dsp:nvSpPr>
        <dsp:cNvPr id="0" name=""/>
        <dsp:cNvSpPr/>
      </dsp:nvSpPr>
      <dsp:spPr>
        <a:xfrm>
          <a:off x="8110678" y="347843"/>
          <a:ext cx="2456406" cy="1473843"/>
        </a:xfrm>
        <a:prstGeom prst="rect">
          <a:avLst/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8.4 Alineación global del plan de clase</a:t>
          </a:r>
          <a:endParaRPr lang="es-EC" sz="2100" kern="1200" dirty="0"/>
        </a:p>
      </dsp:txBody>
      <dsp:txXfrm>
        <a:off x="8110678" y="347843"/>
        <a:ext cx="2456406" cy="1473843"/>
      </dsp:txXfrm>
    </dsp:sp>
    <dsp:sp modelId="{9C52D1BE-1351-4CBA-A3BC-2CAA4BAF75A6}">
      <dsp:nvSpPr>
        <dsp:cNvPr id="0" name=""/>
        <dsp:cNvSpPr/>
      </dsp:nvSpPr>
      <dsp:spPr>
        <a:xfrm>
          <a:off x="10812725" y="347843"/>
          <a:ext cx="2456406" cy="1473843"/>
        </a:xfrm>
        <a:prstGeom prst="rect">
          <a:avLst/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8.5 Metacognición y mejora del diseño</a:t>
          </a:r>
          <a:endParaRPr lang="es-EC" sz="2100" kern="1200" dirty="0"/>
        </a:p>
      </dsp:txBody>
      <dsp:txXfrm>
        <a:off x="10812725" y="347843"/>
        <a:ext cx="2456406" cy="1473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51922-78F6-7F0C-9A24-473EC4416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47D62-A4FA-31AA-2B92-13D45F89A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DEA7A-5E0E-AF67-C6B4-0DF8D7F95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CF912-961E-B7F0-D32E-8432EA44B4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21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D78B-DDCA-2C2D-1C0A-8CFBFF54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987489-31F1-AD1B-E697-DC2BD6E42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99944E-C66C-E2AB-9932-5946A8158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7EA66-CCBD-7D7C-8D32-05B2A192E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52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6C031-ACF6-0B3E-FD03-C13591307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A4E78F-DB98-1170-C6B7-558E69751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E4ACC6-A1B0-D104-CE41-5E7A4DE044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F7A42-3E63-EF72-6607-A808B3AB7E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25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9B861-2317-7D6D-C970-411763333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207D6-D439-118B-952C-73A7734F4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284D8-5DD1-F2CE-D595-6CD4F117B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2E739-92DD-0641-13C3-9AAF8F34A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85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50667-DD06-45AE-852B-7D8A37CE3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1114B-399F-C532-D971-64CFEB94D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89CAC-C6CF-2DF7-448E-D696D6E37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C943F-904B-121E-1E40-3116D4F647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9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A133-C618-B3F5-B508-BA2E4384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1C06E-F906-DE50-256B-3B9E9CE16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23CC88-EFE1-8E1E-8F8E-C9D3707A6F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CDEA1-0D00-D2DD-EA52-5531E7C26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57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D83F9-DFDD-ECED-DC20-7F563620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D3AF39-6941-57AC-4580-D7291F3D5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26DC-2910-F0F6-906A-9AB9B2372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ADBA4-A813-2B96-D496-1055A24D33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19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1DE77-5284-20D6-D722-5C22698B1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0913A-786A-1B03-8323-06EDEFF3A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0D807-96AF-00A9-B56E-964000DDB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9D2F3-4E76-2F9B-80F2-5A3EDB612D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12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ss.ucr.edu/sites/default/files/2019-02/blackwiliam_1998.pdf" TargetMode="External"/><Relationship Id="rId2" Type="http://schemas.openxmlformats.org/officeDocument/2006/relationships/hyperlink" Target="https://barajasvictor.wordpress.com/wp-content/uploads/2014/05/libro-j-bigg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alnet.unirioja.es/servlet/articulo?codigo=676147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earningapps.org/create?new=71#preview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5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8. Diseño didáctico integral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71554-2EF9-5057-FF11-71F2D8D6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788319" y="498157"/>
            <a:ext cx="175974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53865" y="856427"/>
            <a:ext cx="9819918" cy="509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8.2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Actividades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, Técnicas e Instrumentos de Evaluación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b="10652"/>
          <a:stretch>
            <a:fillRect/>
          </a:stretch>
        </p:blipFill>
        <p:spPr>
          <a:xfrm>
            <a:off x="806923" y="1851411"/>
            <a:ext cx="8776506" cy="5227781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994900" y="3820434"/>
            <a:ext cx="4191000" cy="1632907"/>
          </a:xfrm>
          <a:prstGeom prst="roundRect">
            <a:avLst>
              <a:gd name="adj" fmla="val 1281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460261" y="3848367"/>
            <a:ext cx="253338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Técnica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83251" y="4341397"/>
            <a:ext cx="3440226" cy="3713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 un procedimiento que permite recoger información sobre el aprendizaje.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994900" y="5740266"/>
            <a:ext cx="4191000" cy="1632907"/>
          </a:xfrm>
          <a:prstGeom prst="roundRect">
            <a:avLst>
              <a:gd name="adj" fmla="val 1281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460260" y="5834592"/>
            <a:ext cx="25333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Instrumento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308667" y="6314116"/>
            <a:ext cx="3648624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 el medio que permite registrar y valorar la información sobre el aprendizaje.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28F32396-E8EF-DD01-3541-5799619A9AAB}"/>
              </a:ext>
            </a:extLst>
          </p:cNvPr>
          <p:cNvSpPr/>
          <p:nvPr/>
        </p:nvSpPr>
        <p:spPr>
          <a:xfrm>
            <a:off x="9994900" y="1900602"/>
            <a:ext cx="4191000" cy="1632907"/>
          </a:xfrm>
          <a:prstGeom prst="roundRect">
            <a:avLst>
              <a:gd name="adj" fmla="val 1281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0DB28478-A738-89CB-39F5-CA2B0D41FBD8}"/>
              </a:ext>
            </a:extLst>
          </p:cNvPr>
          <p:cNvSpPr/>
          <p:nvPr/>
        </p:nvSpPr>
        <p:spPr>
          <a:xfrm>
            <a:off x="10460261" y="1928535"/>
            <a:ext cx="253338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9A146C47-B5D6-6744-B92F-C652F7BDE895}"/>
              </a:ext>
            </a:extLst>
          </p:cNvPr>
          <p:cNvSpPr/>
          <p:nvPr/>
        </p:nvSpPr>
        <p:spPr>
          <a:xfrm>
            <a:off x="10383251" y="2421565"/>
            <a:ext cx="3440226" cy="3713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 la acción que realiza el estudiante para demostrar su aprendizaje.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F237C-7E55-BC68-B35E-88A7DD626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EDAFCE4B-7A87-63B0-67F5-55FCFC1A012B}"/>
              </a:ext>
            </a:extLst>
          </p:cNvPr>
          <p:cNvSpPr/>
          <p:nvPr/>
        </p:nvSpPr>
        <p:spPr>
          <a:xfrm>
            <a:off x="6806966" y="1806014"/>
            <a:ext cx="48244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Creación de actividades </a:t>
            </a:r>
          </a:p>
          <a:p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 evaluación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9A9F9150-284A-474A-BC09-D65473189BC0}"/>
              </a:ext>
            </a:extLst>
          </p:cNvPr>
          <p:cNvSpPr/>
          <p:nvPr/>
        </p:nvSpPr>
        <p:spPr>
          <a:xfrm>
            <a:off x="6806966" y="3696628"/>
            <a:ext cx="6824842" cy="1534723"/>
          </a:xfrm>
          <a:prstGeom prst="roundRect">
            <a:avLst>
              <a:gd name="adj" fmla="val 16986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es-EC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F2148F-A481-CCBD-0C3D-7418E3FC87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4"/>
          <a:stretch>
            <a:fillRect/>
          </a:stretch>
        </p:blipFill>
        <p:spPr bwMode="auto">
          <a:xfrm>
            <a:off x="0" y="0"/>
            <a:ext cx="6075332" cy="8229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 3">
            <a:extLst>
              <a:ext uri="{FF2B5EF4-FFF2-40B4-BE49-F238E27FC236}">
                <a16:creationId xmlns:a16="http://schemas.microsoft.com/office/drawing/2014/main" id="{1784CC41-4E81-BC64-C8E4-E7284D05DE2D}"/>
              </a:ext>
            </a:extLst>
          </p:cNvPr>
          <p:cNvSpPr/>
          <p:nvPr/>
        </p:nvSpPr>
        <p:spPr>
          <a:xfrm>
            <a:off x="7138375" y="3842045"/>
            <a:ext cx="6075333" cy="1389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Las actividades de evaluación pueden ser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integradas al aprendizaje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o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específicas de evaluación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 Lo fundamental es la coherencia entre lo enseñado y lo evaluado.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7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AB01C-2208-1E05-972D-571123D7D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E76B40F6-DEF1-C9DA-3950-B417BCE0BA1C}"/>
              </a:ext>
            </a:extLst>
          </p:cNvPr>
          <p:cNvSpPr/>
          <p:nvPr/>
        </p:nvSpPr>
        <p:spPr>
          <a:xfrm>
            <a:off x="841375" y="1070111"/>
            <a:ext cx="13425209" cy="86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Ejemplos de elementos de la evaluación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CC2EF2-1A8F-18ED-69D4-15DECF33C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884800"/>
              </p:ext>
            </p:extLst>
          </p:nvPr>
        </p:nvGraphicFramePr>
        <p:xfrm>
          <a:off x="841372" y="2081493"/>
          <a:ext cx="13425212" cy="554844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713589">
                  <a:extLst>
                    <a:ext uri="{9D8B030D-6E8A-4147-A177-3AD203B41FA5}">
                      <a16:colId xmlns:a16="http://schemas.microsoft.com/office/drawing/2014/main" val="3685902045"/>
                    </a:ext>
                  </a:extLst>
                </a:gridCol>
                <a:gridCol w="3999017">
                  <a:extLst>
                    <a:ext uri="{9D8B030D-6E8A-4147-A177-3AD203B41FA5}">
                      <a16:colId xmlns:a16="http://schemas.microsoft.com/office/drawing/2014/main" val="2263760243"/>
                    </a:ext>
                  </a:extLst>
                </a:gridCol>
                <a:gridCol w="3356303">
                  <a:extLst>
                    <a:ext uri="{9D8B030D-6E8A-4147-A177-3AD203B41FA5}">
                      <a16:colId xmlns:a16="http://schemas.microsoft.com/office/drawing/2014/main" val="3416476531"/>
                    </a:ext>
                  </a:extLst>
                </a:gridCol>
                <a:gridCol w="3356303">
                  <a:extLst>
                    <a:ext uri="{9D8B030D-6E8A-4147-A177-3AD203B41FA5}">
                      <a16:colId xmlns:a16="http://schemas.microsoft.com/office/drawing/2014/main" val="2131519881"/>
                    </a:ext>
                  </a:extLst>
                </a:gridCol>
              </a:tblGrid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/ Asignatura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 de evaluación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Técnica de evaluación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Instrumento de evaluación</a:t>
                      </a:r>
                      <a:endParaRPr lang="es-EC" sz="20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521029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Educación Cultural y Artística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Crear huellas con pintura y explicar el proceso realizado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Observación directa + interacción oral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Rúbrica analítica</a:t>
                      </a:r>
                      <a:endParaRPr lang="es-EC" sz="2000" b="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07261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Lengua y Literatura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Leer en voz alta un texto y comentar su contenido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Observación + interrogatorio oral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Lista de cotejo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7934717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Matemática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Resolver problemas y explicar el procedimiento utilizado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Análisis de desempeño + interacción oral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Rúbrica analítica</a:t>
                      </a:r>
                      <a:endParaRPr lang="es-EC" sz="2000" b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5842541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Ciencias Naturales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Elaborar una maqueta del sistema solar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Análisis de producto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Rúbrica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988610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Estudios Sociales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Participar en un debate sobre un hecho histórico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Interacción oral (debate)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Rúbrica de debate</a:t>
                      </a:r>
                      <a:endParaRPr lang="es-EC" sz="2000" b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4189043"/>
                  </a:ext>
                </a:extLst>
              </a:tr>
              <a:tr h="1764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Educación Física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Ejecutar una rutina de movimientos coordinados</a:t>
                      </a:r>
                      <a:endParaRPr lang="es-EC" sz="20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Observación directa</a:t>
                      </a:r>
                      <a:endParaRPr lang="es-EC" sz="20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EC" sz="2000" b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Lista de cotejo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3097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50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5FB05-F6CC-6408-995A-EB4B613E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EF92A25-80BE-50FC-B945-412EA5A4BD1E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2: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Diseña tu evaluación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64C5056-BBBA-3C31-9575-D6A46C96C820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FA421952-672E-D87B-BAF0-B1A6480CB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61B6390-82B8-E61A-F257-28A3D0BB49FD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Actividad de evaluación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F78EA7F-0C47-1E00-2F10-70594A2D0EB5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87047D4-90D1-94EB-AC24-16CDCEB2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CC54D703-611C-FB70-5D1C-3DDC44383AFF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Técnica de evaluación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7514A676-3206-1448-6F99-885D34C4FCC4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técnica te permitirá recoger información sobre el aprendizaje.?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9E0B5E9-B4D4-3B9E-0543-1027E72EB9FC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A4B63F7A-EA3B-478F-A993-B82DA8739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30023984-D620-2DDB-8183-42BF8C0AF95F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9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instrumento te ayudará a registrar y valorar la información sobre el aprendizaje.?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01E48C02-424F-8186-6FCD-132E44AA1D4B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Instrumento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evaluación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FEFDECF-757E-28D2-7FE3-2EF243AA9406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B14F27C-B009-D118-3044-34F590E9C994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actividad de debería realizar el estudiante para mostrar su aprendizaje?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7F4E2E75-204E-86CD-4BEF-F6E0E40F0C39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evaluación se diseña de forma coherente al articular actividad, técnica e instrumento para evidenciar el aprendizaje.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40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2268" y="899040"/>
            <a:ext cx="6726317" cy="509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8.3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Integración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Recursos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lnSpc>
                <a:spcPts val="4000"/>
              </a:lnSpc>
              <a:buNone/>
            </a:pP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Didácticos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04054" y="2318027"/>
            <a:ext cx="7327344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 recursos deben seleccionarse por su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pertinencia pedagógica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—no por criterios estéticos— y articularse a la secuencia didáctica: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447274" y="3542347"/>
            <a:ext cx="7327344" cy="1144905"/>
          </a:xfrm>
          <a:prstGeom prst="roundRect">
            <a:avLst>
              <a:gd name="adj" fmla="val 958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24413" y="3542347"/>
            <a:ext cx="182489" cy="1144905"/>
          </a:xfrm>
          <a:prstGeom prst="roundRect">
            <a:avLst>
              <a:gd name="adj" fmla="val 16046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01710" y="3728204"/>
            <a:ext cx="4067025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Inicio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701711" y="4053244"/>
            <a:ext cx="6448643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Imágenes o presentaciones para activar conocimientos previos.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470134" y="4938236"/>
            <a:ext cx="7304484" cy="1144905"/>
          </a:xfrm>
          <a:prstGeom prst="roundRect">
            <a:avLst>
              <a:gd name="adj" fmla="val 958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47273" y="4938236"/>
            <a:ext cx="181913" cy="1144905"/>
          </a:xfrm>
          <a:prstGeom prst="roundRect">
            <a:avLst>
              <a:gd name="adj" fmla="val 16046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724570" y="5124093"/>
            <a:ext cx="4054205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Desarrollo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724571" y="5449133"/>
            <a:ext cx="6428552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Hojas de trabajo, guías o materiales concretos para apoyar la actividad.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492994" y="6331916"/>
            <a:ext cx="7281624" cy="1144905"/>
          </a:xfrm>
          <a:prstGeom prst="roundRect">
            <a:avLst>
              <a:gd name="adj" fmla="val 958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470134" y="6331916"/>
            <a:ext cx="181344" cy="1144905"/>
          </a:xfrm>
          <a:prstGeom prst="roundRect">
            <a:avLst>
              <a:gd name="adj" fmla="val 16046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747430" y="6517773"/>
            <a:ext cx="404151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Cierre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747431" y="6842813"/>
            <a:ext cx="6408434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Fichas de autoevaluación o portafolios para consolidar y reflexionar.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A043B54-8967-6B5D-FA74-9C226FCA74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6"/>
          <a:stretch>
            <a:fillRect/>
          </a:stretch>
        </p:blipFill>
        <p:spPr bwMode="auto">
          <a:xfrm>
            <a:off x="520066" y="609779"/>
            <a:ext cx="5145047" cy="6938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C85A1-1E3F-77CA-9811-4139AD345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F2803579-5FF9-A4D9-47FD-54A1271F6548}"/>
              </a:ext>
            </a:extLst>
          </p:cNvPr>
          <p:cNvSpPr/>
          <p:nvPr/>
        </p:nvSpPr>
        <p:spPr>
          <a:xfrm>
            <a:off x="705512" y="912654"/>
            <a:ext cx="6726317" cy="509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Recursos Didácticos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ADB438E5-878F-D798-7934-590357A801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614"/>
          <a:stretch>
            <a:fillRect/>
          </a:stretch>
        </p:blipFill>
        <p:spPr>
          <a:xfrm>
            <a:off x="705512" y="1903452"/>
            <a:ext cx="9642527" cy="5553194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EECC8D78-50CB-8D87-316F-FBC1162B04C1}"/>
              </a:ext>
            </a:extLst>
          </p:cNvPr>
          <p:cNvSpPr/>
          <p:nvPr/>
        </p:nvSpPr>
        <p:spPr>
          <a:xfrm>
            <a:off x="10817939" y="2947749"/>
            <a:ext cx="2758361" cy="89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hoja de trabajo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orienta y evidencia el aprendizaje. </a:t>
            </a:r>
          </a:p>
          <a:p>
            <a:pPr marL="342900" indent="-342900" algn="l">
              <a:lnSpc>
                <a:spcPts val="17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lnSpc>
                <a:spcPts val="17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presentación en diapositivas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organiza y visualiza la información para la mediación docente.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96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E3D72-F0FD-9B0F-36A5-B890EFCA0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EBFB156-8935-19B4-084F-F5BB06DC4709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3: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tus recursos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0497A14-2C05-D152-32F2-817572A76A1E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297DB430-32E2-DDCB-B439-3368491D8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01429E0-89C0-E0DC-DB3D-27966AA6E985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Revisa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3D2A980-DC32-619A-BBC9-BAC0EA7E061A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8B0C1B0F-50EF-E62A-1E1B-23DFD4725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BC36EFE2-A969-9B35-948A-531E62057CFD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tu hoja de trabajo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6B229F7-B8A5-6CC2-A115-8FB18ECE318F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¿Las actividades de la hoja permiten alcanzar el objetivo de clase?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¿La hoja promueve procesos como explorar, aplicar o reflexionar?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B9C14ECE-54ED-48E0-C688-11E14CF16A3E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09D4B3FF-03BD-3307-5778-9F4CECF76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3A944755-1870-5CDE-6F0A-AFCD2C23A47A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¿La presentación organiza la información de forma clara y comprensible?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¿Apoya la explicación del docente sin sobrecargar de texto?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338FA64E-4774-44EE-0F3D-7425833707A9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tu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presentación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D71EABBF-BF03-0A9E-596A-4EB4BB78D4C1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32705EB-62F2-F280-9E12-5B1E1542D12D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Abre los documentos de tu tarea de: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Hoja de trabajo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Presentación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5357918E-CAD0-6FE3-EB52-1CF2ABDC3E4B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Los recursos didácticos deben ser pertinentes y estar alineados con el objetivo y las actividades para favorecer el aprendizaje.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0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335911" y="1024890"/>
            <a:ext cx="46451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8.4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Alineación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Global del </a:t>
            </a:r>
          </a:p>
          <a:p>
            <a:pPr marL="0" indent="0" algn="l"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Plan de Clase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33" y="6551"/>
            <a:ext cx="5482033" cy="82230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4252" y="2892344"/>
            <a:ext cx="6765338" cy="544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alineación garantiza 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coherencia entre todos los componentes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del plan: objetivo, destreza, actividades,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recursos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, indicadores de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logro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elementos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evaluación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404252" y="4795788"/>
            <a:ext cx="226814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Arial" panose="020B0604020202020204" pitchFamily="34" charset="0"/>
              </a:rPr>
              <a:t>01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4252" y="5147022"/>
            <a:ext cx="2570678" cy="1524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404252" y="523417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 de clase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404252" y="5581362"/>
            <a:ext cx="2570678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Punto de partida que orienta todas las decisiones pedagógicas.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9031604" y="4795788"/>
            <a:ext cx="226814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Arial" panose="020B0604020202020204" pitchFamily="34" charset="0"/>
              </a:rPr>
              <a:t>02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9031604" y="5147022"/>
            <a:ext cx="2570678" cy="1524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9031604" y="5234176"/>
            <a:ext cx="14962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Actividades y </a:t>
            </a:r>
          </a:p>
          <a:p>
            <a:pPr marL="0" indent="0" algn="l">
              <a:buNone/>
            </a:pPr>
            <a:r>
              <a:rPr lang="en-US" sz="20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recursos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9010292" y="6021337"/>
            <a:ext cx="2454037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Diseñados para que el estudiante alcance el objetivo.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11658956" y="4808765"/>
            <a:ext cx="226814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Arial" panose="020B0604020202020204" pitchFamily="34" charset="0"/>
              </a:rPr>
              <a:t>03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11658956" y="5147022"/>
            <a:ext cx="2570797" cy="1524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11658956" y="5234176"/>
            <a:ext cx="1717596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Indicadores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y</a:t>
            </a:r>
          </a:p>
          <a:p>
            <a:pPr marL="0" indent="0" algn="l">
              <a:buNone/>
            </a:pPr>
            <a:r>
              <a:rPr lang="en-US" sz="20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11658955" y="6004310"/>
            <a:ext cx="2570797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Evidencian el aprendizaje al mismo nivel cognitivo del objetivo.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37DE6-0BA5-6B5D-BEC3-DC792E43D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AA3AC5C-5F26-666C-6A4B-154ED617F658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4: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tu plan de clase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71BBD85-9027-7BB1-AF26-372283ECDD7E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BE82B66-9EFD-0328-9D5A-4560AEEBF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D747A53C-06B1-4E7D-B692-281609812BA0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Completa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E32EAEC-A639-32DE-B56D-A3584F3575A8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BEAEDD24-6B84-986A-5F60-6BD3E466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F1890DA-9F6E-C54A-A55F-6DF58AF4BC20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tu plan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8AE5473F-7749-7E9C-2BAF-2DDF676EE7B8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Descarga la lista de cotejo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Llénala con la mayor objetividad posible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2D81A69B-0504-AC85-4B98-5CBC2BD155CB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F78B49B7-4944-2316-CB52-F1A0DBA2D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667252D7-5F75-3CBD-4375-DF7D817E8B4C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componentes se encuentran totalmente alineados?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deberías mejorar?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DD6EB1A-47C3-CBFB-D174-C2F9EF859230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3CDF8E7-DCA8-568E-22EF-A5C1392E73C8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DB1F93C3-111E-2E2C-34AD-81F613AA01B9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En tu plan de clase: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Lista de recursos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Indicador/es de logro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Actividad de evaluación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Técnica de evaluación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Instrumento de evaluación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3F3B2206-E985-0484-D750-F6E3835A1CB1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Verificar la coherencia y alineación entre los componentes del plan de clase sirve para asegurar que la enseñanza, la evaluación y los objetivos de aprendizaje estén articulados de manera efectiva.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9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037544" y="766315"/>
            <a:ext cx="46356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8.5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Metacognición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y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mejora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del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diseño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09022" cy="826353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84152" y="2283813"/>
            <a:ext cx="708543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metacognición permite al estudiante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tomar conciencia sobre su propio aprendizaje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: qué aprendió, cómo lo aprendió y qué puede mejorar. Promueve la autorregulación y el pensamiento crítico.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007618" y="5989674"/>
            <a:ext cx="7265862" cy="1615458"/>
          </a:xfrm>
          <a:prstGeom prst="roundRect">
            <a:avLst>
              <a:gd name="adj" fmla="val 1437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120966" y="6103022"/>
            <a:ext cx="157460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Reflexión sobre el curso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120966" y="6482529"/>
            <a:ext cx="6972089" cy="950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Llenar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evaluación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del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curso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Claridad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contenidos, pertinencia de actividades, utilidad de recursos y coherencia de la evaluación.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6007618" y="4115045"/>
            <a:ext cx="7265862" cy="1672287"/>
          </a:xfrm>
          <a:prstGeom prst="roundRect">
            <a:avLst>
              <a:gd name="adj" fmla="val 1437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120966" y="4269830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Reflexión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sobre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el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plan de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clase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120966" y="4680093"/>
            <a:ext cx="7152514" cy="354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Revisar la lista de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cotejo</a:t>
            </a: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Identificar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inconsistencias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Realizar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ajustes en el plan de clase.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594184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2675436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Diseñar un plan de clase integral, asegurando la coherencia entre objetivos, actividades, recursos e indicadores de evaluación, mediante la formulación de estrategias e instrumentos que permitan evidenciar el aprendizaje y la reflexión sobre el propio proceso de planificación.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8. Diseño didáctico integral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611" y="730568"/>
            <a:ext cx="7754779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Conclusión: Diseñar es un Proceso Dinámico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611" y="2231112"/>
            <a:ext cx="496133" cy="49613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4611" y="29442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Indicadores</a:t>
            </a: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 y </a:t>
            </a:r>
            <a:r>
              <a:rPr lang="en-US" sz="2800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evaluación</a:t>
            </a: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claros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94611" y="3358634"/>
            <a:ext cx="775477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Traducen el objetivo en evidencias observables y evaluables.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11" y="3848517"/>
            <a:ext cx="496133" cy="49613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94611" y="456170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Alineación global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94611" y="4976039"/>
            <a:ext cx="775477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coherencia entre componentes garantiza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aprendizajes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intencionales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y evaluables.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611" y="5776079"/>
            <a:ext cx="496133" cy="49613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94611" y="648926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Metacognición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94611" y="6903601"/>
            <a:ext cx="7754779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Reflexionar y ajustar el diseño promueve una práctica docente crítica y en mejora continua.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5332E235-3572-C307-1660-EAA5D728AC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291" b="2099"/>
          <a:stretch>
            <a:fillRect/>
          </a:stretch>
        </p:blipFill>
        <p:spPr>
          <a:xfrm>
            <a:off x="8796765" y="666426"/>
            <a:ext cx="5499100" cy="689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2774"/>
            <a:ext cx="122347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Kit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didáctico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final</a:t>
            </a:r>
            <a:endParaRPr lang="en-US" sz="44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89" y="1488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Objetivo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Diseñar un plan de clase  y sus recursos articulando todos sus componentes.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3A64616E-1568-EDC2-A903-5B3AF8EB451B}"/>
              </a:ext>
            </a:extLst>
          </p:cNvPr>
          <p:cNvSpPr/>
          <p:nvPr/>
        </p:nvSpPr>
        <p:spPr>
          <a:xfrm>
            <a:off x="793790" y="2404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Instrucciones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CA63D18-0DDC-2466-704A-9680BFD3ADD6}"/>
              </a:ext>
            </a:extLst>
          </p:cNvPr>
          <p:cNvSpPr/>
          <p:nvPr/>
        </p:nvSpPr>
        <p:spPr>
          <a:xfrm>
            <a:off x="793790" y="2793586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Incorpora en tu plan de clase los siguientes componentes: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Lista de recursos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Indicador/es de logro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Actividad de evaluación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Técnica de evaluación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Instrumento de evaluación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Aplica la lista de cotejo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Realiza las correcciones que consideres necesarias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Llena la evaluación del curso (formato adjunto a la tarea)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Junta en un solo documento: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 de clase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Hoja de trabajo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Presentación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Lista de cotejo llena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Evaluación del curso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Referencias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Biggs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J. (2005). Calidad del aprendizaje universitario. Narcea.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2"/>
              </a:rPr>
              <a:t>https://barajasvictor.wordpress.com/wp-content/uploads/2014/05/libro-j-biggs.pdf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Black, P., &amp; Wiliam, D. (1998). Assessment and classroom learning. Assessment in Education. </a:t>
            </a: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"/>
              </a:rPr>
              <a:t>https://assess.ucr.edu/sites/default/files/2019-02/blackwiliam_1998.pdf</a:t>
            </a:r>
            <a:endParaRPr lang="en-US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Wiggins, G. (1998). Educative Assessment. Jossey-Bass. </a:t>
            </a:r>
            <a:r>
              <a:rPr lang="en-US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4"/>
              </a:rPr>
              <a:t>https://dialnet.unirioja.es/servlet/articulo?codigo=6761473</a:t>
            </a:r>
            <a:endParaRPr lang="en-US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3DCC9-0167-AA6B-A01A-5A973C7A2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1B5853D-7746-EAEB-63EE-F30783BB2B24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Conectando el diseño del plan de clase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03B90F6-9A5D-4B13-E437-9BC34722C760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5203555-1B44-2725-B4B0-2E48E308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DEA7A119-C2C3-DB18-5B62-CEBDD41D560D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Participa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8C11EC1-586F-4A9A-3731-F6B3D0AC9B6F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289AD02-8624-F4A9-4B4B-0D6CC4599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120BA83-D7F3-AD4F-40A1-1C04BB6A98ED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Reflexiona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C9C67AD-A655-1BBF-3510-AB9114B3F36E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definiciones no recordabas?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¿Cuáles todavía no hemos visto?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BDE2C55-5517-2E53-C51B-26BA35B344B4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8C7F65EB-C8D9-6AC6-CDF2-C85D182EE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ED2A3D09-4B3F-FBB9-B72F-7EB8BDA39304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3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¿Por qué es importante que todos los elementos del plan de clase estén relacionados entre sí?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894207E-E34D-6E9A-A558-743ED2714D7A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Concluye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86AD011-1C63-8CF4-32AB-CB5A713742AC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A04E364E-8AB2-7F2C-821C-2AB00FAA8C37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Une las parejas en: </a:t>
            </a:r>
          </a:p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  <a:hlinkClick r:id="rId4"/>
              </a:rPr>
              <a:t>https://learningapps.org/create?new=71#preview</a:t>
            </a: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7EBBF7B-4837-211F-F22A-6CA0F3676F57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plan de clase funciona como un sistema: todos sus elementos deben estar conectados y alineados para lograr un aprendizaje significativo.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31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6A5F2-97A8-7875-774D-530B9719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980" y="186734"/>
            <a:ext cx="12222240" cy="78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2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280190" y="133409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8.1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Diseño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Indicadores de Logro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309181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 indicadores traducen el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 de clase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en evidencias concretas y observables. Deben ser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observables, medibles y coherentes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con el objetivo, integrando tres elementos clave: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280190" y="4435673"/>
            <a:ext cx="7556421" cy="2976801"/>
          </a:xfrm>
          <a:prstGeom prst="roundRect">
            <a:avLst>
              <a:gd name="adj" fmla="val 685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280190" y="4435673"/>
            <a:ext cx="3778210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7004" y="46624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Acción Observable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07004" y="5152906"/>
            <a:ext cx="2984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Verbo en presente: ¿qué hace el estudiante?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10058400" y="4435673"/>
            <a:ext cx="3778210" cy="1669852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0058400" y="4435673"/>
            <a:ext cx="30480" cy="1669852"/>
          </a:xfrm>
          <a:prstGeom prst="roundRect">
            <a:avLst>
              <a:gd name="adj" fmla="val 669768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418088" y="4632365"/>
            <a:ext cx="28515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Contenido Específico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418088" y="5152906"/>
            <a:ext cx="2984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¿Qué aprende? Lo que se trabaja en clase.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774912" y="4987052"/>
            <a:ext cx="566976" cy="566976"/>
          </a:xfrm>
          <a:prstGeom prst="roundRect">
            <a:avLst>
              <a:gd name="adj" fmla="val 36006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6597" y="5128736"/>
            <a:ext cx="283488" cy="283488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6280190" y="6105525"/>
            <a:ext cx="7556421" cy="1306949"/>
          </a:xfrm>
          <a:prstGeom prst="rect">
            <a:avLst/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6280190" y="6105525"/>
            <a:ext cx="7556421" cy="30480"/>
          </a:xfrm>
          <a:prstGeom prst="roundRect">
            <a:avLst>
              <a:gd name="adj" fmla="val 669768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507004" y="6332339"/>
            <a:ext cx="29051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Condición o Contexto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507004" y="6822758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¿Cómo lo demuestra? En qué situación.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B59261D-CA5A-E21B-2561-084DAA209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85754" cy="822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182499" y="855134"/>
            <a:ext cx="48244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indicadores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392420" cy="808863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182498" y="2604428"/>
            <a:ext cx="6824842" cy="808675"/>
          </a:xfrm>
          <a:prstGeom prst="roundRect">
            <a:avLst>
              <a:gd name="adj" fmla="val 16986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es-EC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550878" y="2689440"/>
            <a:ext cx="6578679" cy="4082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Objetivo: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Aplicar el uso del color y el gesto espontáneo mediante huellas de las manos sobre cartulina.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184404" y="3948293"/>
            <a:ext cx="2559010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Indicadores propuestos: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127730" y="4816496"/>
            <a:ext cx="7291090" cy="4082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⚠️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“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Muestra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trabajo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“</a:t>
            </a:r>
          </a:p>
          <a:p>
            <a:pPr marL="0" indent="0" algn="l">
              <a:buNone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     “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Explica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manera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oral sus decisions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uso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del color“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observable: “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color”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“de </a:t>
            </a:r>
            <a:r>
              <a:rPr lang="en-US" sz="2000" i="1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manera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oral”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3402449" y="8703707"/>
            <a:ext cx="56674" cy="56674"/>
          </a:xfrm>
          <a:prstGeom prst="roundRect">
            <a:avLst>
              <a:gd name="adj" fmla="val 80671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2" name="Text 8"/>
          <p:cNvSpPr/>
          <p:nvPr/>
        </p:nvSpPr>
        <p:spPr>
          <a:xfrm>
            <a:off x="3515797" y="8641318"/>
            <a:ext cx="376392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Aplica </a:t>
            </a:r>
            <a:r>
              <a:rPr lang="en-US" sz="8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combinaciones de color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en la creación de huellas.</a:t>
            </a:r>
            <a:endParaRPr lang="en-US" sz="850" dirty="0"/>
          </a:p>
        </p:txBody>
      </p:sp>
      <p:sp>
        <p:nvSpPr>
          <p:cNvPr id="13" name="Shape 9"/>
          <p:cNvSpPr/>
          <p:nvPr/>
        </p:nvSpPr>
        <p:spPr>
          <a:xfrm>
            <a:off x="7350562" y="8703707"/>
            <a:ext cx="56674" cy="56674"/>
          </a:xfrm>
          <a:prstGeom prst="roundRect">
            <a:avLst>
              <a:gd name="adj" fmla="val 80671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4" name="Text 10"/>
          <p:cNvSpPr/>
          <p:nvPr/>
        </p:nvSpPr>
        <p:spPr>
          <a:xfrm>
            <a:off x="7463909" y="8641318"/>
            <a:ext cx="3764042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Utiliza el </a:t>
            </a:r>
            <a:r>
              <a:rPr lang="en-US" sz="8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gesto espontáneo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para generar formas expresivas.</a:t>
            </a:r>
            <a:endParaRPr lang="en-US" sz="850" dirty="0"/>
          </a:p>
        </p:txBody>
      </p:sp>
      <p:sp>
        <p:nvSpPr>
          <p:cNvPr id="15" name="Shape 11"/>
          <p:cNvSpPr/>
          <p:nvPr/>
        </p:nvSpPr>
        <p:spPr>
          <a:xfrm>
            <a:off x="3402449" y="8964454"/>
            <a:ext cx="56674" cy="56674"/>
          </a:xfrm>
          <a:prstGeom prst="roundRect">
            <a:avLst>
              <a:gd name="adj" fmla="val 80671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6" name="Text 12"/>
          <p:cNvSpPr/>
          <p:nvPr/>
        </p:nvSpPr>
        <p:spPr>
          <a:xfrm>
            <a:off x="3515797" y="8902065"/>
            <a:ext cx="376392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Explica oralmente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las decisiones tomadas en su proceso.</a:t>
            </a:r>
            <a:endParaRPr lang="en-US" sz="850" dirty="0"/>
          </a:p>
        </p:txBody>
      </p:sp>
      <p:sp>
        <p:nvSpPr>
          <p:cNvPr id="17" name="Shape 13"/>
          <p:cNvSpPr/>
          <p:nvPr/>
        </p:nvSpPr>
        <p:spPr>
          <a:xfrm>
            <a:off x="7350562" y="8964454"/>
            <a:ext cx="56674" cy="56674"/>
          </a:xfrm>
          <a:prstGeom prst="roundRect">
            <a:avLst>
              <a:gd name="adj" fmla="val 80671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8" name="Text 14"/>
          <p:cNvSpPr/>
          <p:nvPr/>
        </p:nvSpPr>
        <p:spPr>
          <a:xfrm>
            <a:off x="7463909" y="8902065"/>
            <a:ext cx="3764042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Participa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en la socialización valorando su producción y la de sus pares.</a:t>
            </a:r>
            <a:endParaRPr lang="en-US" sz="850" dirty="0"/>
          </a:p>
        </p:txBody>
      </p:sp>
      <p:pic>
        <p:nvPicPr>
          <p:cNvPr id="20" name="Graphic 19" descr="Checkmark with solid fill">
            <a:extLst>
              <a:ext uri="{FF2B5EF4-FFF2-40B4-BE49-F238E27FC236}">
                <a16:creationId xmlns:a16="http://schemas.microsoft.com/office/drawing/2014/main" id="{ACA0EFF5-E3BD-E004-33C8-CA360856D5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8602" y="5342189"/>
            <a:ext cx="435259" cy="435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06AA7-C66B-A505-56F5-4A9B8D559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732A114-4856-D17B-08A1-7B8A447C1EC0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1: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Diseña tus indicadores de logro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7F281C2-8431-188D-9D56-F5A9EB573B8F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82B3A344-50FE-C7BC-35BE-C5912F33D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A6B19C01-F3AB-5975-0597-39C0B48EDF51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Recuerda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B140CB3-CBF9-BD8B-196F-10B3253E0E9E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BB709740-EFB3-F8E7-86BB-E0B835FE8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151602EA-C930-1BDD-F3B7-C3918B95A4F6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Formula 2 indicadores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1C0EBC9-5673-C1C1-9391-2ECDD3BF8963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Crea dos indicadores de logro, asegurándote de que incluyan: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acción observable (verbo en presente)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 contenido específico</a:t>
            </a:r>
          </a:p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condición o contexto.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2331464-67EA-10B2-79F2-6082A5F8F41F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85E11C02-023B-40EB-08B7-2A6A8404C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31665951-DB2B-5161-F0D9-F8EED3D1BB94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¿Es observable el aprendizaje?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¿El verbo indica un nivel cognitivo claro?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¿Se puede evaluar lo que plantea?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CDEC0A1-3E31-6D52-2651-585BFC1960DC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tus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indicadores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06750FE-BD2C-4F46-F2CF-E75D405D2895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A46EF1F-1B3E-8E6A-C71F-DA6EE5172751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Lee tu objetivo de la clase que estás diseñando.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Identificar el verbo del objetivo y el nivel cognitivo implicado.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279E627E-220B-38F9-5636-CDF4582EDF8E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 indicador no describe lo que el estudiante hace, sino lo que demuestra que ha aprendido.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6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4288</TotalTime>
  <Words>1454</Words>
  <Application>Microsoft Office PowerPoint</Application>
  <PresentationFormat>Custom</PresentationFormat>
  <Paragraphs>238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Instrument Sans Medium</vt:lpstr>
      <vt:lpstr>Host Grotesk Medium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Ma. Lorena Alvarez</dc:creator>
  <cp:lastModifiedBy>Ma. Lorena Alvarez</cp:lastModifiedBy>
  <cp:revision>48</cp:revision>
  <dcterms:created xsi:type="dcterms:W3CDTF">2026-03-09T23:46:06Z</dcterms:created>
  <dcterms:modified xsi:type="dcterms:W3CDTF">2026-05-14T02:22:48Z</dcterms:modified>
</cp:coreProperties>
</file>