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36"/>
  </p:notesMasterIdLst>
  <p:handoutMasterIdLst>
    <p:handoutMasterId r:id="rId37"/>
  </p:handoutMasterIdLst>
  <p:sldIdLst>
    <p:sldId id="391" r:id="rId5"/>
    <p:sldId id="441" r:id="rId6"/>
    <p:sldId id="443" r:id="rId7"/>
    <p:sldId id="445" r:id="rId8"/>
    <p:sldId id="444" r:id="rId9"/>
    <p:sldId id="446" r:id="rId10"/>
    <p:sldId id="447" r:id="rId11"/>
    <p:sldId id="449" r:id="rId12"/>
    <p:sldId id="450" r:id="rId13"/>
    <p:sldId id="451" r:id="rId14"/>
    <p:sldId id="468" r:id="rId15"/>
    <p:sldId id="452" r:id="rId16"/>
    <p:sldId id="453" r:id="rId17"/>
    <p:sldId id="454" r:id="rId18"/>
    <p:sldId id="456" r:id="rId19"/>
    <p:sldId id="455" r:id="rId20"/>
    <p:sldId id="457" r:id="rId21"/>
    <p:sldId id="458" r:id="rId22"/>
    <p:sldId id="459" r:id="rId23"/>
    <p:sldId id="460" r:id="rId24"/>
    <p:sldId id="461" r:id="rId25"/>
    <p:sldId id="463" r:id="rId26"/>
    <p:sldId id="442" r:id="rId27"/>
    <p:sldId id="464" r:id="rId28"/>
    <p:sldId id="401" r:id="rId29"/>
    <p:sldId id="465" r:id="rId30"/>
    <p:sldId id="466" r:id="rId31"/>
    <p:sldId id="469" r:id="rId32"/>
    <p:sldId id="470" r:id="rId33"/>
    <p:sldId id="471" r:id="rId34"/>
    <p:sldId id="392" r:id="rId35"/>
  </p:sldIdLst>
  <p:sldSz cx="12192000" cy="6858000"/>
  <p:notesSz cx="6858000" cy="9144000"/>
  <p:embeddedFontLst>
    <p:embeddedFont>
      <p:font typeface="Cambria Math" panose="02040503050406030204" pitchFamily="18" charset="0"/>
      <p:regular r:id="rId38"/>
    </p:embeddedFont>
    <p:embeddedFont>
      <p:font typeface="Montserrat" panose="00000500000000000000" pitchFamily="2" charset="0"/>
      <p:regular r:id="rId39"/>
      <p:bold r:id="rId40"/>
      <p:italic r:id="rId41"/>
      <p:boldItalic r:id="rId42"/>
    </p:embeddedFont>
    <p:embeddedFont>
      <p:font typeface="Montserrat Medium" panose="00000600000000000000" pitchFamily="2"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4" roundtripDataSignature="AMtx7mgbbTNcyGSSrGS7XxLRYMSLoQ63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BFBC"/>
    <a:srgbClr val="1957D1"/>
    <a:srgbClr val="DB4F14"/>
    <a:srgbClr val="164185"/>
    <a:srgbClr val="91E0FF"/>
    <a:srgbClr val="00A0E0"/>
    <a:srgbClr val="544B81"/>
    <a:srgbClr val="2B2D7A"/>
    <a:srgbClr val="DEBB00"/>
    <a:srgbClr val="C8A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4626E5F-286C-45D4-8190-0678D32410A3}">
  <a:tblStyle styleId="{D4626E5F-286C-45D4-8190-0678D32410A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8FD4443E-F989-4FC4-A0C8-D5A2AF1F390B}" styleName="Estilo oscuro 1 - Énfasis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36"/>
    <p:restoredTop sz="94658"/>
  </p:normalViewPr>
  <p:slideViewPr>
    <p:cSldViewPr snapToGrid="0">
      <p:cViewPr varScale="1">
        <p:scale>
          <a:sx n="91" d="100"/>
          <a:sy n="91" d="100"/>
        </p:scale>
        <p:origin x="636" y="45"/>
      </p:cViewPr>
      <p:guideLst/>
    </p:cSldViewPr>
  </p:slideViewPr>
  <p:notesTextViewPr>
    <p:cViewPr>
      <p:scale>
        <a:sx n="1" d="1"/>
        <a:sy n="1" d="1"/>
      </p:scale>
      <p:origin x="0" y="0"/>
    </p:cViewPr>
  </p:notesText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5.fntdata"/><Relationship Id="rId84" Type="http://customschemas.google.com/relationships/presentationmetadata" Target="meta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font" Target="fonts/font3.fntdata"/><Relationship Id="rId45" Type="http://schemas.openxmlformats.org/officeDocument/2006/relationships/font" Target="fonts/font8.fntdata"/><Relationship Id="rId8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7.fntdata"/><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6.fntdata"/><Relationship Id="rId8" Type="http://schemas.openxmlformats.org/officeDocument/2006/relationships/slide" Target="slides/slide4.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6.xml"/><Relationship Id="rId41" Type="http://schemas.openxmlformats.org/officeDocument/2006/relationships/font" Target="fonts/font4.fntdata"/><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FFB7EE7D-A364-26B6-12E4-694DCE00109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a:extLst>
              <a:ext uri="{FF2B5EF4-FFF2-40B4-BE49-F238E27FC236}">
                <a16:creationId xmlns:a16="http://schemas.microsoft.com/office/drawing/2014/main" id="{E2BA3B39-BDD1-2543-D326-1781E182957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F93E6FB-B589-2140-9A64-72FC9F08BC50}" type="datetimeFigureOut">
              <a:rPr lang="es-EC" smtClean="0"/>
              <a:t>16/6/2026</a:t>
            </a:fld>
            <a:endParaRPr lang="es-EC"/>
          </a:p>
        </p:txBody>
      </p:sp>
      <p:sp>
        <p:nvSpPr>
          <p:cNvPr id="4" name="Marcador de pie de página 3">
            <a:extLst>
              <a:ext uri="{FF2B5EF4-FFF2-40B4-BE49-F238E27FC236}">
                <a16:creationId xmlns:a16="http://schemas.microsoft.com/office/drawing/2014/main" id="{B4E4B6E0-8C27-3F94-7DE0-70697502F52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5" name="Marcador de número de diapositiva 4">
            <a:extLst>
              <a:ext uri="{FF2B5EF4-FFF2-40B4-BE49-F238E27FC236}">
                <a16:creationId xmlns:a16="http://schemas.microsoft.com/office/drawing/2014/main" id="{DC26F9CF-B70D-8A37-6214-4689DB1330C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3BF62D-89E6-8240-9E7A-D13D3DC3377E}" type="slidenum">
              <a:rPr lang="es-EC" smtClean="0"/>
              <a:t>‹Nº›</a:t>
            </a:fld>
            <a:endParaRPr lang="es-EC"/>
          </a:p>
        </p:txBody>
      </p:sp>
    </p:spTree>
    <p:extLst>
      <p:ext uri="{BB962C8B-B14F-4D97-AF65-F5344CB8AC3E}">
        <p14:creationId xmlns:p14="http://schemas.microsoft.com/office/powerpoint/2010/main" val="27469875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C"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C" sz="1200" b="0" i="0" u="none" strike="noStrike" cap="none" smtClean="0">
                <a:solidFill>
                  <a:schemeClr val="dk1"/>
                </a:solidFill>
                <a:latin typeface="Calibri"/>
                <a:ea typeface="Calibri"/>
                <a:cs typeface="Calibri"/>
                <a:sym typeface="Calibri"/>
              </a:rPr>
              <a:t>16</a:t>
            </a:fld>
            <a:endParaRPr lang="es-EC"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936797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bg>
      <p:bgPr>
        <a:solidFill>
          <a:srgbClr val="1957D1"/>
        </a:solidFill>
        <a:effectLst/>
      </p:bgPr>
    </p:bg>
    <p:spTree>
      <p:nvGrpSpPr>
        <p:cNvPr id="1" name="Shape 12"/>
        <p:cNvGrpSpPr/>
        <p:nvPr/>
      </p:nvGrpSpPr>
      <p:grpSpPr>
        <a:xfrm>
          <a:off x="0" y="0"/>
          <a:ext cx="0" cy="0"/>
          <a:chOff x="0" y="0"/>
          <a:chExt cx="0" cy="0"/>
        </a:xfrm>
      </p:grpSpPr>
      <p:pic>
        <p:nvPicPr>
          <p:cNvPr id="13" name="Google Shape;13;p23"/>
          <p:cNvPicPr preferRelativeResize="0"/>
          <p:nvPr/>
        </p:nvPicPr>
        <p:blipFill rotWithShape="1">
          <a:blip r:embed="rId2">
            <a:alphaModFix/>
          </a:blip>
          <a:srcRect t="94542"/>
          <a:stretch>
            <a:fillRect/>
          </a:stretch>
        </p:blipFill>
        <p:spPr>
          <a:xfrm>
            <a:off x="-43071" y="6478796"/>
            <a:ext cx="12327836" cy="379204"/>
          </a:xfrm>
          <a:prstGeom prst="rect">
            <a:avLst/>
          </a:prstGeom>
          <a:noFill/>
          <a:ln>
            <a:noFill/>
          </a:ln>
        </p:spPr>
      </p:pic>
      <p:sp>
        <p:nvSpPr>
          <p:cNvPr id="14" name="Google Shape;14;p23"/>
          <p:cNvSpPr txBox="1">
            <a:spLocks noGrp="1"/>
          </p:cNvSpPr>
          <p:nvPr>
            <p:ph type="body" idx="1" hasCustomPrompt="1"/>
          </p:nvPr>
        </p:nvSpPr>
        <p:spPr>
          <a:xfrm>
            <a:off x="7591477" y="754597"/>
            <a:ext cx="3904563" cy="490384"/>
          </a:xfrm>
          <a:prstGeom prst="rect">
            <a:avLst/>
          </a:prstGeom>
          <a:noFill/>
          <a:ln>
            <a:noFill/>
          </a:ln>
        </p:spPr>
        <p:txBody>
          <a:bodyPr spcFirstLastPara="1" wrap="square" lIns="91400" tIns="91400" rIns="91400" bIns="91400" anchor="t" anchorCtr="0">
            <a:normAutofit/>
          </a:bodyPr>
          <a:lstStyle>
            <a:lvl1pPr marL="342900" lvl="0" indent="-171450" algn="r">
              <a:lnSpc>
                <a:spcPct val="100000"/>
              </a:lnSpc>
              <a:spcBef>
                <a:spcPts val="0"/>
              </a:spcBef>
              <a:spcAft>
                <a:spcPts val="0"/>
              </a:spcAft>
              <a:buClr>
                <a:srgbClr val="FFFFFF"/>
              </a:buClr>
              <a:buSzPts val="1400"/>
              <a:buFont typeface="Montserrat"/>
              <a:buNone/>
              <a:defRPr sz="1100">
                <a:solidFill>
                  <a:schemeClr val="lt1"/>
                </a:solidFill>
                <a:latin typeface="Arial"/>
                <a:ea typeface="Arial"/>
                <a:cs typeface="Arial"/>
                <a:sym typeface="Arial"/>
              </a:defRPr>
            </a:lvl1pPr>
            <a:lvl2pPr marL="685800" lvl="1" indent="-171450" algn="ctr">
              <a:lnSpc>
                <a:spcPct val="100000"/>
              </a:lnSpc>
              <a:spcBef>
                <a:spcPts val="0"/>
              </a:spcBef>
              <a:spcAft>
                <a:spcPts val="0"/>
              </a:spcAft>
              <a:buClr>
                <a:srgbClr val="FFFFFF"/>
              </a:buClr>
              <a:buSzPts val="1400"/>
              <a:buFont typeface="Montserrat"/>
              <a:buNone/>
              <a:defRPr>
                <a:solidFill>
                  <a:srgbClr val="FFFFFF"/>
                </a:solidFill>
              </a:defRPr>
            </a:lvl2pPr>
            <a:lvl3pPr marL="1028700" lvl="2" indent="-171450" algn="ctr">
              <a:lnSpc>
                <a:spcPct val="100000"/>
              </a:lnSpc>
              <a:spcBef>
                <a:spcPts val="0"/>
              </a:spcBef>
              <a:spcAft>
                <a:spcPts val="0"/>
              </a:spcAft>
              <a:buClr>
                <a:srgbClr val="FFFFFF"/>
              </a:buClr>
              <a:buSzPts val="1400"/>
              <a:buFont typeface="Montserrat"/>
              <a:buNone/>
              <a:defRPr>
                <a:solidFill>
                  <a:srgbClr val="FFFFFF"/>
                </a:solidFill>
              </a:defRPr>
            </a:lvl3pPr>
            <a:lvl4pPr marL="1371600" lvl="3" indent="-171450" algn="ctr">
              <a:lnSpc>
                <a:spcPct val="100000"/>
              </a:lnSpc>
              <a:spcBef>
                <a:spcPts val="0"/>
              </a:spcBef>
              <a:spcAft>
                <a:spcPts val="0"/>
              </a:spcAft>
              <a:buClr>
                <a:srgbClr val="FFFFFF"/>
              </a:buClr>
              <a:buSzPts val="1400"/>
              <a:buFont typeface="Montserrat"/>
              <a:buNone/>
              <a:defRPr>
                <a:solidFill>
                  <a:srgbClr val="FFFFFF"/>
                </a:solidFill>
              </a:defRPr>
            </a:lvl4pPr>
            <a:lvl5pPr marL="1714500" lvl="4" indent="-171450" algn="ctr">
              <a:lnSpc>
                <a:spcPct val="100000"/>
              </a:lnSpc>
              <a:spcBef>
                <a:spcPts val="0"/>
              </a:spcBef>
              <a:spcAft>
                <a:spcPts val="0"/>
              </a:spcAft>
              <a:buClr>
                <a:srgbClr val="FFFFFF"/>
              </a:buClr>
              <a:buSzPts val="1400"/>
              <a:buFont typeface="Montserrat"/>
              <a:buNone/>
              <a:defRPr>
                <a:solidFill>
                  <a:srgbClr val="FFFFFF"/>
                </a:solidFill>
              </a:defRPr>
            </a:lvl5pPr>
            <a:lvl6pPr marL="2057400" lvl="5" indent="-171450" algn="l">
              <a:lnSpc>
                <a:spcPct val="100000"/>
              </a:lnSpc>
              <a:spcBef>
                <a:spcPts val="0"/>
              </a:spcBef>
              <a:spcAft>
                <a:spcPts val="0"/>
              </a:spcAft>
              <a:buClr>
                <a:schemeClr val="accent1"/>
              </a:buClr>
              <a:buSzPts val="1800"/>
              <a:buNone/>
              <a:defRPr/>
            </a:lvl6pPr>
            <a:lvl7pPr marL="2400300" lvl="6" indent="-171450" algn="l">
              <a:lnSpc>
                <a:spcPct val="100000"/>
              </a:lnSpc>
              <a:spcBef>
                <a:spcPts val="0"/>
              </a:spcBef>
              <a:spcAft>
                <a:spcPts val="0"/>
              </a:spcAft>
              <a:buClr>
                <a:schemeClr val="accent1"/>
              </a:buClr>
              <a:buSzPts val="1800"/>
              <a:buNone/>
              <a:defRPr/>
            </a:lvl7pPr>
            <a:lvl8pPr marL="2743200" lvl="7" indent="-171450" algn="l">
              <a:lnSpc>
                <a:spcPct val="100000"/>
              </a:lnSpc>
              <a:spcBef>
                <a:spcPts val="0"/>
              </a:spcBef>
              <a:spcAft>
                <a:spcPts val="0"/>
              </a:spcAft>
              <a:buClr>
                <a:schemeClr val="accent1"/>
              </a:buClr>
              <a:buSzPts val="1800"/>
              <a:buNone/>
              <a:defRPr/>
            </a:lvl8pPr>
            <a:lvl9pPr marL="3086100" lvl="8" indent="-171450" algn="l">
              <a:lnSpc>
                <a:spcPct val="100000"/>
              </a:lnSpc>
              <a:spcBef>
                <a:spcPts val="0"/>
              </a:spcBef>
              <a:spcAft>
                <a:spcPts val="0"/>
              </a:spcAft>
              <a:buClr>
                <a:schemeClr val="accent1"/>
              </a:buClr>
              <a:buSzPts val="1800"/>
              <a:buNone/>
              <a:defRPr/>
            </a:lvl9pPr>
          </a:lstStyle>
          <a:p>
            <a:r>
              <a:rPr lang="es-ES" dirty="0"/>
              <a:t>NOMBRE DE LA UNIDAD ACADÉMICA, ADMINISTRATIVA O EVENTO</a:t>
            </a:r>
          </a:p>
        </p:txBody>
      </p:sp>
      <p:sp>
        <p:nvSpPr>
          <p:cNvPr id="18" name="Google Shape;18;p23"/>
          <p:cNvSpPr txBox="1">
            <a:spLocks noGrp="1"/>
          </p:cNvSpPr>
          <p:nvPr>
            <p:ph type="subTitle" idx="2"/>
          </p:nvPr>
        </p:nvSpPr>
        <p:spPr>
          <a:xfrm>
            <a:off x="502104" y="4631267"/>
            <a:ext cx="9144000"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accent1"/>
              </a:buClr>
              <a:buSzPts val="2400"/>
              <a:buNone/>
              <a:defRPr sz="1800">
                <a:solidFill>
                  <a:schemeClr val="accent1"/>
                </a:solidFill>
                <a:latin typeface="Arial" panose="020B0604020202020204" pitchFamily="34" charset="0"/>
                <a:cs typeface="Arial" panose="020B0604020202020204" pitchFamily="34" charset="0"/>
              </a:defRPr>
            </a:lvl1pPr>
            <a:lvl2pPr lvl="1" algn="ctr">
              <a:lnSpc>
                <a:spcPct val="90000"/>
              </a:lnSpc>
              <a:spcBef>
                <a:spcPts val="375"/>
              </a:spcBef>
              <a:spcAft>
                <a:spcPts val="0"/>
              </a:spcAft>
              <a:buClr>
                <a:schemeClr val="accent3"/>
              </a:buClr>
              <a:buSzPts val="2000"/>
              <a:buNone/>
              <a:defRPr sz="1500"/>
            </a:lvl2pPr>
            <a:lvl3pPr lvl="2" algn="ctr">
              <a:lnSpc>
                <a:spcPct val="90000"/>
              </a:lnSpc>
              <a:spcBef>
                <a:spcPts val="375"/>
              </a:spcBef>
              <a:spcAft>
                <a:spcPts val="0"/>
              </a:spcAft>
              <a:buClr>
                <a:schemeClr val="accent3"/>
              </a:buClr>
              <a:buSzPts val="1800"/>
              <a:buNone/>
              <a:defRPr sz="1350"/>
            </a:lvl3pPr>
            <a:lvl4pPr lvl="3" algn="ctr">
              <a:lnSpc>
                <a:spcPct val="90000"/>
              </a:lnSpc>
              <a:spcBef>
                <a:spcPts val="375"/>
              </a:spcBef>
              <a:spcAft>
                <a:spcPts val="0"/>
              </a:spcAft>
              <a:buClr>
                <a:schemeClr val="accent3"/>
              </a:buClr>
              <a:buSzPts val="1600"/>
              <a:buNone/>
              <a:defRPr sz="1200"/>
            </a:lvl4pPr>
            <a:lvl5pPr lvl="4" algn="ctr">
              <a:lnSpc>
                <a:spcPct val="90000"/>
              </a:lnSpc>
              <a:spcBef>
                <a:spcPts val="375"/>
              </a:spcBef>
              <a:spcAft>
                <a:spcPts val="0"/>
              </a:spcAft>
              <a:buClr>
                <a:schemeClr val="accent3"/>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dirty="0"/>
          </a:p>
        </p:txBody>
      </p:sp>
      <p:sp>
        <p:nvSpPr>
          <p:cNvPr id="17" name="Google Shape;17;p23"/>
          <p:cNvSpPr txBox="1">
            <a:spLocks noGrp="1"/>
          </p:cNvSpPr>
          <p:nvPr>
            <p:ph type="ctrTitle"/>
          </p:nvPr>
        </p:nvSpPr>
        <p:spPr>
          <a:xfrm>
            <a:off x="502104" y="2051900"/>
            <a:ext cx="9144000"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Montserrat"/>
              <a:buNone/>
              <a:defRPr sz="4500">
                <a:solidFill>
                  <a:schemeClr val="lt1"/>
                </a:solidFill>
                <a:latin typeface="Arial" panose="020B0604020202020204" pitchFamily="34" charset="0"/>
                <a:cs typeface="Arial" panose="020B0604020202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pic>
        <p:nvPicPr>
          <p:cNvPr id="3" name="Imagen 2">
            <a:extLst>
              <a:ext uri="{FF2B5EF4-FFF2-40B4-BE49-F238E27FC236}">
                <a16:creationId xmlns:a16="http://schemas.microsoft.com/office/drawing/2014/main" id="{A8117644-72FE-A0A1-E087-9DA1BC731B8A}"/>
              </a:ext>
            </a:extLst>
          </p:cNvPr>
          <p:cNvPicPr>
            <a:picLocks noChangeAspect="1"/>
          </p:cNvPicPr>
          <p:nvPr userDrawn="1"/>
        </p:nvPicPr>
        <p:blipFill>
          <a:blip r:embed="rId3"/>
          <a:stretch>
            <a:fillRect/>
          </a:stretch>
        </p:blipFill>
        <p:spPr>
          <a:xfrm>
            <a:off x="372895" y="309942"/>
            <a:ext cx="2951265" cy="964079"/>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userDrawn="1">
  <p:cSld name="Título y objetos">
    <p:spTree>
      <p:nvGrpSpPr>
        <p:cNvPr id="1" name="Shape 36"/>
        <p:cNvGrpSpPr/>
        <p:nvPr/>
      </p:nvGrpSpPr>
      <p:grpSpPr>
        <a:xfrm>
          <a:off x="0" y="0"/>
          <a:ext cx="0" cy="0"/>
          <a:chOff x="0" y="0"/>
          <a:chExt cx="0" cy="0"/>
        </a:xfrm>
      </p:grpSpPr>
      <p:sp>
        <p:nvSpPr>
          <p:cNvPr id="37" name="Google Shape;37;p26"/>
          <p:cNvSpPr/>
          <p:nvPr/>
        </p:nvSpPr>
        <p:spPr>
          <a:xfrm>
            <a:off x="0" y="0"/>
            <a:ext cx="12192000" cy="185738"/>
          </a:xfrm>
          <a:prstGeom prst="rect">
            <a:avLst/>
          </a:prstGeom>
          <a:solidFill>
            <a:srgbClr val="1957D1"/>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alibri"/>
              <a:ea typeface="Calibri"/>
              <a:cs typeface="Calibri"/>
              <a:sym typeface="Calibri"/>
            </a:endParaRPr>
          </a:p>
        </p:txBody>
      </p:sp>
      <p:sp>
        <p:nvSpPr>
          <p:cNvPr id="40" name="Google Shape;40;p26"/>
          <p:cNvSpPr txBox="1">
            <a:spLocks noGrp="1"/>
          </p:cNvSpPr>
          <p:nvPr>
            <p:ph type="title"/>
          </p:nvPr>
        </p:nvSpPr>
        <p:spPr>
          <a:xfrm>
            <a:off x="838200" y="1480930"/>
            <a:ext cx="9514840" cy="112670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1800"/>
              <a:buNone/>
              <a:defRPr>
                <a:solidFill>
                  <a:srgbClr val="1957D1"/>
                </a:solidFill>
                <a:latin typeface="Arial" panose="020B0604020202020204" pitchFamily="34" charset="0"/>
                <a:cs typeface="Arial" panose="020B0604020202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6"/>
          <p:cNvSpPr txBox="1">
            <a:spLocks noGrp="1"/>
          </p:cNvSpPr>
          <p:nvPr>
            <p:ph type="body" idx="1"/>
          </p:nvPr>
        </p:nvSpPr>
        <p:spPr>
          <a:xfrm>
            <a:off x="838201" y="2814321"/>
            <a:ext cx="8928100" cy="3362643"/>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accent3"/>
              </a:buClr>
              <a:buSzPts val="1800"/>
              <a:buChar char="•"/>
              <a:defRPr>
                <a:latin typeface="Arial" panose="020B0604020202020204" pitchFamily="34" charset="0"/>
                <a:cs typeface="Arial" panose="020B0604020202020204" pitchFamily="34" charset="0"/>
              </a:defRPr>
            </a:lvl1pPr>
            <a:lvl2pPr marL="685800" lvl="1" indent="-257175" algn="l">
              <a:lnSpc>
                <a:spcPct val="90000"/>
              </a:lnSpc>
              <a:spcBef>
                <a:spcPts val="375"/>
              </a:spcBef>
              <a:spcAft>
                <a:spcPts val="0"/>
              </a:spcAft>
              <a:buClr>
                <a:schemeClr val="accent3"/>
              </a:buClr>
              <a:buSzPts val="1800"/>
              <a:buChar char="•"/>
              <a:defRPr/>
            </a:lvl2pPr>
            <a:lvl3pPr marL="1028700" lvl="2" indent="-257175" algn="l">
              <a:lnSpc>
                <a:spcPct val="90000"/>
              </a:lnSpc>
              <a:spcBef>
                <a:spcPts val="375"/>
              </a:spcBef>
              <a:spcAft>
                <a:spcPts val="0"/>
              </a:spcAft>
              <a:buClr>
                <a:schemeClr val="accent3"/>
              </a:buClr>
              <a:buSzPts val="1800"/>
              <a:buChar char="•"/>
              <a:defRPr/>
            </a:lvl3pPr>
            <a:lvl4pPr marL="1371600" lvl="3" indent="-257175" algn="l">
              <a:lnSpc>
                <a:spcPct val="90000"/>
              </a:lnSpc>
              <a:spcBef>
                <a:spcPts val="375"/>
              </a:spcBef>
              <a:spcAft>
                <a:spcPts val="0"/>
              </a:spcAft>
              <a:buClr>
                <a:schemeClr val="accent3"/>
              </a:buClr>
              <a:buSzPts val="1800"/>
              <a:buChar char="•"/>
              <a:defRPr/>
            </a:lvl4pPr>
            <a:lvl5pPr marL="1714500" lvl="4" indent="-257175" algn="l">
              <a:lnSpc>
                <a:spcPct val="90000"/>
              </a:lnSpc>
              <a:spcBef>
                <a:spcPts val="375"/>
              </a:spcBef>
              <a:spcAft>
                <a:spcPts val="0"/>
              </a:spcAft>
              <a:buClr>
                <a:schemeClr val="accent3"/>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dirty="0"/>
          </a:p>
        </p:txBody>
      </p:sp>
      <p:sp>
        <p:nvSpPr>
          <p:cNvPr id="2" name="Rectángulo 1">
            <a:extLst>
              <a:ext uri="{FF2B5EF4-FFF2-40B4-BE49-F238E27FC236}">
                <a16:creationId xmlns:a16="http://schemas.microsoft.com/office/drawing/2014/main" id="{B4BD630D-ECF5-189D-FCA2-CD179E712316}"/>
              </a:ext>
            </a:extLst>
          </p:cNvPr>
          <p:cNvSpPr/>
          <p:nvPr userDrawn="1"/>
        </p:nvSpPr>
        <p:spPr>
          <a:xfrm>
            <a:off x="-202924" y="6623948"/>
            <a:ext cx="12636776" cy="266283"/>
          </a:xfrm>
          <a:prstGeom prst="rect">
            <a:avLst/>
          </a:prstGeom>
          <a:solidFill>
            <a:srgbClr val="00A0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sz="1050"/>
          </a:p>
        </p:txBody>
      </p:sp>
      <p:sp>
        <p:nvSpPr>
          <p:cNvPr id="6" name="Google Shape;14;p23">
            <a:extLst>
              <a:ext uri="{FF2B5EF4-FFF2-40B4-BE49-F238E27FC236}">
                <a16:creationId xmlns:a16="http://schemas.microsoft.com/office/drawing/2014/main" id="{549C0039-EDE6-2131-AAC8-266707E50AF2}"/>
              </a:ext>
            </a:extLst>
          </p:cNvPr>
          <p:cNvSpPr txBox="1">
            <a:spLocks noGrp="1"/>
          </p:cNvSpPr>
          <p:nvPr>
            <p:ph type="body" idx="10" hasCustomPrompt="1"/>
          </p:nvPr>
        </p:nvSpPr>
        <p:spPr>
          <a:xfrm>
            <a:off x="7430946" y="588142"/>
            <a:ext cx="3904563" cy="490384"/>
          </a:xfrm>
          <a:prstGeom prst="rect">
            <a:avLst/>
          </a:prstGeom>
          <a:noFill/>
          <a:ln>
            <a:noFill/>
          </a:ln>
        </p:spPr>
        <p:txBody>
          <a:bodyPr spcFirstLastPara="1" wrap="square" lIns="91400" tIns="91400" rIns="91400" bIns="91400" anchor="t" anchorCtr="0">
            <a:normAutofit/>
          </a:bodyPr>
          <a:lstStyle>
            <a:lvl1pPr marL="342900" lvl="0" indent="-171450" algn="r">
              <a:lnSpc>
                <a:spcPct val="100000"/>
              </a:lnSpc>
              <a:spcBef>
                <a:spcPts val="0"/>
              </a:spcBef>
              <a:spcAft>
                <a:spcPts val="0"/>
              </a:spcAft>
              <a:buClr>
                <a:srgbClr val="FFFFFF"/>
              </a:buClr>
              <a:buSzPts val="1400"/>
              <a:buFont typeface="Montserrat"/>
              <a:buNone/>
              <a:defRPr sz="1100">
                <a:solidFill>
                  <a:schemeClr val="accent3"/>
                </a:solidFill>
                <a:latin typeface="Arial"/>
                <a:ea typeface="Arial"/>
                <a:cs typeface="Arial"/>
                <a:sym typeface="Arial"/>
              </a:defRPr>
            </a:lvl1pPr>
            <a:lvl2pPr marL="685800" lvl="1" indent="-171450" algn="ctr">
              <a:lnSpc>
                <a:spcPct val="100000"/>
              </a:lnSpc>
              <a:spcBef>
                <a:spcPts val="0"/>
              </a:spcBef>
              <a:spcAft>
                <a:spcPts val="0"/>
              </a:spcAft>
              <a:buClr>
                <a:srgbClr val="FFFFFF"/>
              </a:buClr>
              <a:buSzPts val="1400"/>
              <a:buFont typeface="Montserrat"/>
              <a:buNone/>
              <a:defRPr>
                <a:solidFill>
                  <a:srgbClr val="FFFFFF"/>
                </a:solidFill>
              </a:defRPr>
            </a:lvl2pPr>
            <a:lvl3pPr marL="1028700" lvl="2" indent="-171450" algn="ctr">
              <a:lnSpc>
                <a:spcPct val="100000"/>
              </a:lnSpc>
              <a:spcBef>
                <a:spcPts val="0"/>
              </a:spcBef>
              <a:spcAft>
                <a:spcPts val="0"/>
              </a:spcAft>
              <a:buClr>
                <a:srgbClr val="FFFFFF"/>
              </a:buClr>
              <a:buSzPts val="1400"/>
              <a:buFont typeface="Montserrat"/>
              <a:buNone/>
              <a:defRPr>
                <a:solidFill>
                  <a:srgbClr val="FFFFFF"/>
                </a:solidFill>
              </a:defRPr>
            </a:lvl3pPr>
            <a:lvl4pPr marL="1371600" lvl="3" indent="-171450" algn="ctr">
              <a:lnSpc>
                <a:spcPct val="100000"/>
              </a:lnSpc>
              <a:spcBef>
                <a:spcPts val="0"/>
              </a:spcBef>
              <a:spcAft>
                <a:spcPts val="0"/>
              </a:spcAft>
              <a:buClr>
                <a:srgbClr val="FFFFFF"/>
              </a:buClr>
              <a:buSzPts val="1400"/>
              <a:buFont typeface="Montserrat"/>
              <a:buNone/>
              <a:defRPr>
                <a:solidFill>
                  <a:srgbClr val="FFFFFF"/>
                </a:solidFill>
              </a:defRPr>
            </a:lvl4pPr>
            <a:lvl5pPr marL="1714500" lvl="4" indent="-171450" algn="ctr">
              <a:lnSpc>
                <a:spcPct val="100000"/>
              </a:lnSpc>
              <a:spcBef>
                <a:spcPts val="0"/>
              </a:spcBef>
              <a:spcAft>
                <a:spcPts val="0"/>
              </a:spcAft>
              <a:buClr>
                <a:srgbClr val="FFFFFF"/>
              </a:buClr>
              <a:buSzPts val="1400"/>
              <a:buFont typeface="Montserrat"/>
              <a:buNone/>
              <a:defRPr>
                <a:solidFill>
                  <a:srgbClr val="FFFFFF"/>
                </a:solidFill>
              </a:defRPr>
            </a:lvl5pPr>
            <a:lvl6pPr marL="2057400" lvl="5" indent="-171450" algn="l">
              <a:lnSpc>
                <a:spcPct val="100000"/>
              </a:lnSpc>
              <a:spcBef>
                <a:spcPts val="0"/>
              </a:spcBef>
              <a:spcAft>
                <a:spcPts val="0"/>
              </a:spcAft>
              <a:buClr>
                <a:schemeClr val="accent1"/>
              </a:buClr>
              <a:buSzPts val="1800"/>
              <a:buNone/>
              <a:defRPr/>
            </a:lvl6pPr>
            <a:lvl7pPr marL="2400300" lvl="6" indent="-171450" algn="l">
              <a:lnSpc>
                <a:spcPct val="100000"/>
              </a:lnSpc>
              <a:spcBef>
                <a:spcPts val="0"/>
              </a:spcBef>
              <a:spcAft>
                <a:spcPts val="0"/>
              </a:spcAft>
              <a:buClr>
                <a:schemeClr val="accent1"/>
              </a:buClr>
              <a:buSzPts val="1800"/>
              <a:buNone/>
              <a:defRPr/>
            </a:lvl7pPr>
            <a:lvl8pPr marL="2743200" lvl="7" indent="-171450" algn="l">
              <a:lnSpc>
                <a:spcPct val="100000"/>
              </a:lnSpc>
              <a:spcBef>
                <a:spcPts val="0"/>
              </a:spcBef>
              <a:spcAft>
                <a:spcPts val="0"/>
              </a:spcAft>
              <a:buClr>
                <a:schemeClr val="accent1"/>
              </a:buClr>
              <a:buSzPts val="1800"/>
              <a:buNone/>
              <a:defRPr/>
            </a:lvl8pPr>
            <a:lvl9pPr marL="3086100" lvl="8" indent="-171450" algn="l">
              <a:lnSpc>
                <a:spcPct val="100000"/>
              </a:lnSpc>
              <a:spcBef>
                <a:spcPts val="0"/>
              </a:spcBef>
              <a:spcAft>
                <a:spcPts val="0"/>
              </a:spcAft>
              <a:buClr>
                <a:schemeClr val="accent1"/>
              </a:buClr>
              <a:buSzPts val="1800"/>
              <a:buNone/>
              <a:defRPr/>
            </a:lvl9pPr>
          </a:lstStyle>
          <a:p>
            <a:r>
              <a:rPr lang="es-ES" dirty="0"/>
              <a:t>NOMBRE DE LA UNIDAD ACADÉMICA, ADMINISTRATIVA O EVENTO</a:t>
            </a:r>
          </a:p>
        </p:txBody>
      </p:sp>
      <p:pic>
        <p:nvPicPr>
          <p:cNvPr id="8" name="Imagen 7">
            <a:extLst>
              <a:ext uri="{FF2B5EF4-FFF2-40B4-BE49-F238E27FC236}">
                <a16:creationId xmlns:a16="http://schemas.microsoft.com/office/drawing/2014/main" id="{4376154A-D02F-1BF1-AAEE-175ACDB56F24}"/>
              </a:ext>
            </a:extLst>
          </p:cNvPr>
          <p:cNvPicPr>
            <a:picLocks noChangeAspect="1"/>
          </p:cNvPicPr>
          <p:nvPr userDrawn="1"/>
        </p:nvPicPr>
        <p:blipFill>
          <a:blip r:embed="rId2"/>
          <a:stretch>
            <a:fillRect/>
          </a:stretch>
        </p:blipFill>
        <p:spPr>
          <a:xfrm>
            <a:off x="346767" y="349868"/>
            <a:ext cx="3002720" cy="91282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userDrawn="1">
  <p:cSld name="Encabezado de sección">
    <p:bg>
      <p:bgPr>
        <a:solidFill>
          <a:schemeClr val="accent1"/>
        </a:solidFill>
        <a:effectLst/>
      </p:bgPr>
    </p:bg>
    <p:spTree>
      <p:nvGrpSpPr>
        <p:cNvPr id="1" name="Shape 52"/>
        <p:cNvGrpSpPr/>
        <p:nvPr/>
      </p:nvGrpSpPr>
      <p:grpSpPr>
        <a:xfrm>
          <a:off x="0" y="0"/>
          <a:ext cx="0" cy="0"/>
          <a:chOff x="0" y="0"/>
          <a:chExt cx="0" cy="0"/>
        </a:xfrm>
      </p:grpSpPr>
      <p:sp>
        <p:nvSpPr>
          <p:cNvPr id="54" name="Google Shape;54;p28"/>
          <p:cNvSpPr txBox="1">
            <a:spLocks noGrp="1"/>
          </p:cNvSpPr>
          <p:nvPr>
            <p:ph type="title"/>
          </p:nvPr>
        </p:nvSpPr>
        <p:spPr>
          <a:xfrm>
            <a:off x="831852" y="2052721"/>
            <a:ext cx="7844789" cy="250975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lt1"/>
              </a:buClr>
              <a:buSzPts val="4800"/>
              <a:buFont typeface="Montserrat"/>
              <a:buNone/>
              <a:defRPr sz="3600">
                <a:solidFill>
                  <a:schemeClr val="lt1"/>
                </a:solidFill>
                <a:latin typeface="Arial" panose="020B0604020202020204" pitchFamily="34" charset="0"/>
                <a:cs typeface="Arial" panose="020B0604020202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5" name="Google Shape;55;p28"/>
          <p:cNvSpPr txBox="1">
            <a:spLocks noGrp="1"/>
          </p:cNvSpPr>
          <p:nvPr>
            <p:ph type="body" idx="1"/>
          </p:nvPr>
        </p:nvSpPr>
        <p:spPr>
          <a:xfrm>
            <a:off x="831852" y="4589469"/>
            <a:ext cx="8779509"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lt1"/>
              </a:buClr>
              <a:buSzPts val="2400"/>
              <a:buNone/>
              <a:defRPr sz="1800">
                <a:solidFill>
                  <a:schemeClr val="lt1"/>
                </a:solidFill>
                <a:latin typeface="Arial" panose="020B0604020202020204" pitchFamily="34" charset="0"/>
                <a:cs typeface="Arial" panose="020B0604020202020204" pitchFamily="34" charset="0"/>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dirty="0"/>
          </a:p>
        </p:txBody>
      </p:sp>
      <p:sp>
        <p:nvSpPr>
          <p:cNvPr id="3" name="Rectángulo 2">
            <a:extLst>
              <a:ext uri="{FF2B5EF4-FFF2-40B4-BE49-F238E27FC236}">
                <a16:creationId xmlns:a16="http://schemas.microsoft.com/office/drawing/2014/main" id="{5D85708D-4714-C185-BB48-83BA08ED97D4}"/>
              </a:ext>
            </a:extLst>
          </p:cNvPr>
          <p:cNvSpPr/>
          <p:nvPr userDrawn="1"/>
        </p:nvSpPr>
        <p:spPr>
          <a:xfrm>
            <a:off x="-447260" y="6427856"/>
            <a:ext cx="13566912" cy="490384"/>
          </a:xfrm>
          <a:prstGeom prst="rect">
            <a:avLst/>
          </a:prstGeom>
          <a:solidFill>
            <a:srgbClr val="1957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sz="1050"/>
          </a:p>
        </p:txBody>
      </p:sp>
      <p:sp>
        <p:nvSpPr>
          <p:cNvPr id="5" name="Google Shape;14;p23">
            <a:extLst>
              <a:ext uri="{FF2B5EF4-FFF2-40B4-BE49-F238E27FC236}">
                <a16:creationId xmlns:a16="http://schemas.microsoft.com/office/drawing/2014/main" id="{63EF63D5-EC6A-F2F3-4BF0-81589E8ED5B7}"/>
              </a:ext>
            </a:extLst>
          </p:cNvPr>
          <p:cNvSpPr txBox="1">
            <a:spLocks noGrp="1"/>
          </p:cNvSpPr>
          <p:nvPr>
            <p:ph type="body" idx="10" hasCustomPrompt="1"/>
          </p:nvPr>
        </p:nvSpPr>
        <p:spPr>
          <a:xfrm>
            <a:off x="7430946" y="793993"/>
            <a:ext cx="3904563" cy="490384"/>
          </a:xfrm>
          <a:prstGeom prst="rect">
            <a:avLst/>
          </a:prstGeom>
          <a:noFill/>
          <a:ln>
            <a:noFill/>
          </a:ln>
        </p:spPr>
        <p:txBody>
          <a:bodyPr spcFirstLastPara="1" wrap="square" lIns="91400" tIns="91400" rIns="91400" bIns="91400" anchor="t" anchorCtr="0">
            <a:normAutofit/>
          </a:bodyPr>
          <a:lstStyle>
            <a:lvl1pPr marL="342900" lvl="0" indent="-171450" algn="r">
              <a:lnSpc>
                <a:spcPct val="100000"/>
              </a:lnSpc>
              <a:spcBef>
                <a:spcPts val="0"/>
              </a:spcBef>
              <a:spcAft>
                <a:spcPts val="0"/>
              </a:spcAft>
              <a:buClr>
                <a:srgbClr val="FFFFFF"/>
              </a:buClr>
              <a:buSzPts val="1400"/>
              <a:buFont typeface="Montserrat"/>
              <a:buNone/>
              <a:defRPr sz="1100">
                <a:solidFill>
                  <a:schemeClr val="bg1"/>
                </a:solidFill>
                <a:latin typeface="Arial"/>
                <a:ea typeface="Arial"/>
                <a:cs typeface="Arial"/>
                <a:sym typeface="Arial"/>
              </a:defRPr>
            </a:lvl1pPr>
            <a:lvl2pPr marL="685800" lvl="1" indent="-171450" algn="ctr">
              <a:lnSpc>
                <a:spcPct val="100000"/>
              </a:lnSpc>
              <a:spcBef>
                <a:spcPts val="0"/>
              </a:spcBef>
              <a:spcAft>
                <a:spcPts val="0"/>
              </a:spcAft>
              <a:buClr>
                <a:srgbClr val="FFFFFF"/>
              </a:buClr>
              <a:buSzPts val="1400"/>
              <a:buFont typeface="Montserrat"/>
              <a:buNone/>
              <a:defRPr>
                <a:solidFill>
                  <a:srgbClr val="FFFFFF"/>
                </a:solidFill>
              </a:defRPr>
            </a:lvl2pPr>
            <a:lvl3pPr marL="1028700" lvl="2" indent="-171450" algn="ctr">
              <a:lnSpc>
                <a:spcPct val="100000"/>
              </a:lnSpc>
              <a:spcBef>
                <a:spcPts val="0"/>
              </a:spcBef>
              <a:spcAft>
                <a:spcPts val="0"/>
              </a:spcAft>
              <a:buClr>
                <a:srgbClr val="FFFFFF"/>
              </a:buClr>
              <a:buSzPts val="1400"/>
              <a:buFont typeface="Montserrat"/>
              <a:buNone/>
              <a:defRPr>
                <a:solidFill>
                  <a:srgbClr val="FFFFFF"/>
                </a:solidFill>
              </a:defRPr>
            </a:lvl3pPr>
            <a:lvl4pPr marL="1371600" lvl="3" indent="-171450" algn="ctr">
              <a:lnSpc>
                <a:spcPct val="100000"/>
              </a:lnSpc>
              <a:spcBef>
                <a:spcPts val="0"/>
              </a:spcBef>
              <a:spcAft>
                <a:spcPts val="0"/>
              </a:spcAft>
              <a:buClr>
                <a:srgbClr val="FFFFFF"/>
              </a:buClr>
              <a:buSzPts val="1400"/>
              <a:buFont typeface="Montserrat"/>
              <a:buNone/>
              <a:defRPr>
                <a:solidFill>
                  <a:srgbClr val="FFFFFF"/>
                </a:solidFill>
              </a:defRPr>
            </a:lvl4pPr>
            <a:lvl5pPr marL="1714500" lvl="4" indent="-171450" algn="ctr">
              <a:lnSpc>
                <a:spcPct val="100000"/>
              </a:lnSpc>
              <a:spcBef>
                <a:spcPts val="0"/>
              </a:spcBef>
              <a:spcAft>
                <a:spcPts val="0"/>
              </a:spcAft>
              <a:buClr>
                <a:srgbClr val="FFFFFF"/>
              </a:buClr>
              <a:buSzPts val="1400"/>
              <a:buFont typeface="Montserrat"/>
              <a:buNone/>
              <a:defRPr>
                <a:solidFill>
                  <a:srgbClr val="FFFFFF"/>
                </a:solidFill>
              </a:defRPr>
            </a:lvl5pPr>
            <a:lvl6pPr marL="2057400" lvl="5" indent="-171450" algn="l">
              <a:lnSpc>
                <a:spcPct val="100000"/>
              </a:lnSpc>
              <a:spcBef>
                <a:spcPts val="0"/>
              </a:spcBef>
              <a:spcAft>
                <a:spcPts val="0"/>
              </a:spcAft>
              <a:buClr>
                <a:schemeClr val="accent1"/>
              </a:buClr>
              <a:buSzPts val="1800"/>
              <a:buNone/>
              <a:defRPr/>
            </a:lvl6pPr>
            <a:lvl7pPr marL="2400300" lvl="6" indent="-171450" algn="l">
              <a:lnSpc>
                <a:spcPct val="100000"/>
              </a:lnSpc>
              <a:spcBef>
                <a:spcPts val="0"/>
              </a:spcBef>
              <a:spcAft>
                <a:spcPts val="0"/>
              </a:spcAft>
              <a:buClr>
                <a:schemeClr val="accent1"/>
              </a:buClr>
              <a:buSzPts val="1800"/>
              <a:buNone/>
              <a:defRPr/>
            </a:lvl7pPr>
            <a:lvl8pPr marL="2743200" lvl="7" indent="-171450" algn="l">
              <a:lnSpc>
                <a:spcPct val="100000"/>
              </a:lnSpc>
              <a:spcBef>
                <a:spcPts val="0"/>
              </a:spcBef>
              <a:spcAft>
                <a:spcPts val="0"/>
              </a:spcAft>
              <a:buClr>
                <a:schemeClr val="accent1"/>
              </a:buClr>
              <a:buSzPts val="1800"/>
              <a:buNone/>
              <a:defRPr/>
            </a:lvl8pPr>
            <a:lvl9pPr marL="3086100" lvl="8" indent="-171450" algn="l">
              <a:lnSpc>
                <a:spcPct val="100000"/>
              </a:lnSpc>
              <a:spcBef>
                <a:spcPts val="0"/>
              </a:spcBef>
              <a:spcAft>
                <a:spcPts val="0"/>
              </a:spcAft>
              <a:buClr>
                <a:schemeClr val="accent1"/>
              </a:buClr>
              <a:buSzPts val="1800"/>
              <a:buNone/>
              <a:defRPr/>
            </a:lvl9pPr>
          </a:lstStyle>
          <a:p>
            <a:r>
              <a:rPr lang="es-ES" dirty="0"/>
              <a:t>NOMBRE DE LA UNIDAD ACADÉMICA, ADMINISTRATIVA O EVENTO</a:t>
            </a:r>
          </a:p>
        </p:txBody>
      </p:sp>
      <p:pic>
        <p:nvPicPr>
          <p:cNvPr id="7" name="Imagen 6">
            <a:extLst>
              <a:ext uri="{FF2B5EF4-FFF2-40B4-BE49-F238E27FC236}">
                <a16:creationId xmlns:a16="http://schemas.microsoft.com/office/drawing/2014/main" id="{94D8E922-AEC0-3D50-BBD4-0308795FFC37}"/>
              </a:ext>
            </a:extLst>
          </p:cNvPr>
          <p:cNvPicPr>
            <a:picLocks noChangeAspect="1"/>
          </p:cNvPicPr>
          <p:nvPr userDrawn="1"/>
        </p:nvPicPr>
        <p:blipFill>
          <a:blip r:embed="rId2"/>
          <a:stretch>
            <a:fillRect/>
          </a:stretch>
        </p:blipFill>
        <p:spPr>
          <a:xfrm>
            <a:off x="372895" y="309942"/>
            <a:ext cx="2951265" cy="964079"/>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ido con título" userDrawn="1">
  <p:cSld name="Contenido con título">
    <p:spTree>
      <p:nvGrpSpPr>
        <p:cNvPr id="1" name="Shape 77"/>
        <p:cNvGrpSpPr/>
        <p:nvPr/>
      </p:nvGrpSpPr>
      <p:grpSpPr>
        <a:xfrm>
          <a:off x="0" y="0"/>
          <a:ext cx="0" cy="0"/>
          <a:chOff x="0" y="0"/>
          <a:chExt cx="0" cy="0"/>
        </a:xfrm>
      </p:grpSpPr>
      <p:sp>
        <p:nvSpPr>
          <p:cNvPr id="78" name="Google Shape;78;p31"/>
          <p:cNvSpPr/>
          <p:nvPr/>
        </p:nvSpPr>
        <p:spPr>
          <a:xfrm rot="5400000">
            <a:off x="-930006" y="930006"/>
            <a:ext cx="6858731" cy="4998719"/>
          </a:xfrm>
          <a:prstGeom prst="rect">
            <a:avLst/>
          </a:prstGeom>
          <a:solidFill>
            <a:srgbClr val="1AA0DC"/>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050" b="0" i="0" u="none" strike="noStrike" cap="none">
              <a:solidFill>
                <a:schemeClr val="accent2"/>
              </a:solidFill>
              <a:latin typeface="Montserrat Medium"/>
              <a:ea typeface="Montserrat Medium"/>
              <a:cs typeface="Montserrat Medium"/>
              <a:sym typeface="Montserrat Medium"/>
            </a:endParaRPr>
          </a:p>
        </p:txBody>
      </p:sp>
      <p:sp>
        <p:nvSpPr>
          <p:cNvPr id="79" name="Google Shape;79;p31"/>
          <p:cNvSpPr txBox="1">
            <a:spLocks noGrp="1"/>
          </p:cNvSpPr>
          <p:nvPr>
            <p:ph type="title"/>
          </p:nvPr>
        </p:nvSpPr>
        <p:spPr>
          <a:xfrm>
            <a:off x="345441" y="1603131"/>
            <a:ext cx="4426585" cy="117744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lt1"/>
              </a:buClr>
              <a:buSzPts val="3200"/>
              <a:buFont typeface="Montserrat"/>
              <a:buNone/>
              <a:defRPr sz="2400">
                <a:solidFill>
                  <a:schemeClr val="lt1"/>
                </a:solidFill>
                <a:latin typeface="Arial" panose="020B0604020202020204" pitchFamily="34" charset="0"/>
                <a:cs typeface="Arial" panose="020B0604020202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0" name="Google Shape;80;p31"/>
          <p:cNvSpPr txBox="1">
            <a:spLocks noGrp="1"/>
          </p:cNvSpPr>
          <p:nvPr>
            <p:ph type="body" idx="1"/>
          </p:nvPr>
        </p:nvSpPr>
        <p:spPr>
          <a:xfrm>
            <a:off x="5183188" y="1472144"/>
            <a:ext cx="6172200" cy="4873625"/>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accent3"/>
              </a:buClr>
              <a:buSzPts val="3200"/>
              <a:buChar char="•"/>
              <a:defRPr sz="2400">
                <a:latin typeface="Arial" panose="020B0604020202020204" pitchFamily="34" charset="0"/>
                <a:cs typeface="Arial" panose="020B0604020202020204" pitchFamily="34" charset="0"/>
              </a:defRPr>
            </a:lvl1pPr>
            <a:lvl2pPr marL="685800" lvl="1" indent="-304800" algn="l">
              <a:lnSpc>
                <a:spcPct val="90000"/>
              </a:lnSpc>
              <a:spcBef>
                <a:spcPts val="375"/>
              </a:spcBef>
              <a:spcAft>
                <a:spcPts val="0"/>
              </a:spcAft>
              <a:buClr>
                <a:schemeClr val="accent3"/>
              </a:buClr>
              <a:buSzPts val="2800"/>
              <a:buChar char="•"/>
              <a:defRPr sz="2100"/>
            </a:lvl2pPr>
            <a:lvl3pPr marL="1028700" lvl="2" indent="-285750" algn="l">
              <a:lnSpc>
                <a:spcPct val="90000"/>
              </a:lnSpc>
              <a:spcBef>
                <a:spcPts val="375"/>
              </a:spcBef>
              <a:spcAft>
                <a:spcPts val="0"/>
              </a:spcAft>
              <a:buClr>
                <a:schemeClr val="accent3"/>
              </a:buClr>
              <a:buSzPts val="2400"/>
              <a:buChar char="•"/>
              <a:defRPr sz="1800"/>
            </a:lvl3pPr>
            <a:lvl4pPr marL="1371600" lvl="3" indent="-266700" algn="l">
              <a:lnSpc>
                <a:spcPct val="90000"/>
              </a:lnSpc>
              <a:spcBef>
                <a:spcPts val="375"/>
              </a:spcBef>
              <a:spcAft>
                <a:spcPts val="0"/>
              </a:spcAft>
              <a:buClr>
                <a:schemeClr val="accent3"/>
              </a:buClr>
              <a:buSzPts val="2000"/>
              <a:buChar char="•"/>
              <a:defRPr sz="1500"/>
            </a:lvl4pPr>
            <a:lvl5pPr marL="1714500" lvl="4" indent="-266700" algn="l">
              <a:lnSpc>
                <a:spcPct val="90000"/>
              </a:lnSpc>
              <a:spcBef>
                <a:spcPts val="375"/>
              </a:spcBef>
              <a:spcAft>
                <a:spcPts val="0"/>
              </a:spcAft>
              <a:buClr>
                <a:schemeClr val="accent3"/>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81" name="Google Shape;81;p31"/>
          <p:cNvSpPr txBox="1">
            <a:spLocks noGrp="1"/>
          </p:cNvSpPr>
          <p:nvPr>
            <p:ph type="body" idx="2"/>
          </p:nvPr>
        </p:nvSpPr>
        <p:spPr>
          <a:xfrm>
            <a:off x="345441" y="2936240"/>
            <a:ext cx="4426585" cy="3352800"/>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lt1"/>
              </a:buClr>
              <a:buSzPts val="1600"/>
              <a:buNone/>
              <a:defRPr sz="1200">
                <a:solidFill>
                  <a:schemeClr val="lt1"/>
                </a:solidFill>
                <a:latin typeface="Arial" panose="020B0604020202020204" pitchFamily="34" charset="0"/>
                <a:cs typeface="Arial" panose="020B0604020202020204" pitchFamily="34" charset="0"/>
              </a:defRPr>
            </a:lvl1pPr>
            <a:lvl2pPr marL="685800" lvl="1" indent="-171450" algn="l">
              <a:lnSpc>
                <a:spcPct val="90000"/>
              </a:lnSpc>
              <a:spcBef>
                <a:spcPts val="375"/>
              </a:spcBef>
              <a:spcAft>
                <a:spcPts val="0"/>
              </a:spcAft>
              <a:buClr>
                <a:schemeClr val="accent3"/>
              </a:buClr>
              <a:buSzPts val="1400"/>
              <a:buNone/>
              <a:defRPr sz="1050"/>
            </a:lvl2pPr>
            <a:lvl3pPr marL="1028700" lvl="2" indent="-171450" algn="l">
              <a:lnSpc>
                <a:spcPct val="90000"/>
              </a:lnSpc>
              <a:spcBef>
                <a:spcPts val="375"/>
              </a:spcBef>
              <a:spcAft>
                <a:spcPts val="0"/>
              </a:spcAft>
              <a:buClr>
                <a:schemeClr val="accent3"/>
              </a:buClr>
              <a:buSzPts val="1200"/>
              <a:buNone/>
              <a:defRPr sz="900"/>
            </a:lvl3pPr>
            <a:lvl4pPr marL="1371600" lvl="3" indent="-171450" algn="l">
              <a:lnSpc>
                <a:spcPct val="90000"/>
              </a:lnSpc>
              <a:spcBef>
                <a:spcPts val="375"/>
              </a:spcBef>
              <a:spcAft>
                <a:spcPts val="0"/>
              </a:spcAft>
              <a:buClr>
                <a:schemeClr val="accent3"/>
              </a:buClr>
              <a:buSzPts val="1000"/>
              <a:buNone/>
              <a:defRPr sz="750"/>
            </a:lvl4pPr>
            <a:lvl5pPr marL="1714500" lvl="4" indent="-171450" algn="l">
              <a:lnSpc>
                <a:spcPct val="90000"/>
              </a:lnSpc>
              <a:spcBef>
                <a:spcPts val="375"/>
              </a:spcBef>
              <a:spcAft>
                <a:spcPts val="0"/>
              </a:spcAft>
              <a:buClr>
                <a:schemeClr val="accent3"/>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82" name="Google Shape;82;p31"/>
          <p:cNvSpPr/>
          <p:nvPr/>
        </p:nvSpPr>
        <p:spPr>
          <a:xfrm rot="5400000">
            <a:off x="5962312" y="629041"/>
            <a:ext cx="274501" cy="12184875"/>
          </a:xfrm>
          <a:prstGeom prst="rect">
            <a:avLst/>
          </a:prstGeom>
          <a:solidFill>
            <a:srgbClr val="1957D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050" b="0" i="0" u="none" strike="noStrike" cap="none">
              <a:solidFill>
                <a:schemeClr val="accent2"/>
              </a:solidFill>
              <a:latin typeface="Montserrat Medium"/>
              <a:ea typeface="Montserrat Medium"/>
              <a:cs typeface="Montserrat Medium"/>
              <a:sym typeface="Montserrat Medium"/>
            </a:endParaRPr>
          </a:p>
        </p:txBody>
      </p:sp>
      <p:sp>
        <p:nvSpPr>
          <p:cNvPr id="3" name="Google Shape;14;p23">
            <a:extLst>
              <a:ext uri="{FF2B5EF4-FFF2-40B4-BE49-F238E27FC236}">
                <a16:creationId xmlns:a16="http://schemas.microsoft.com/office/drawing/2014/main" id="{359E7628-5EC8-92E2-A202-C39619E03826}"/>
              </a:ext>
            </a:extLst>
          </p:cNvPr>
          <p:cNvSpPr txBox="1">
            <a:spLocks noGrp="1"/>
          </p:cNvSpPr>
          <p:nvPr>
            <p:ph type="body" idx="10" hasCustomPrompt="1"/>
          </p:nvPr>
        </p:nvSpPr>
        <p:spPr>
          <a:xfrm>
            <a:off x="7450825" y="688344"/>
            <a:ext cx="3904563" cy="490384"/>
          </a:xfrm>
          <a:prstGeom prst="rect">
            <a:avLst/>
          </a:prstGeom>
          <a:noFill/>
          <a:ln>
            <a:noFill/>
          </a:ln>
        </p:spPr>
        <p:txBody>
          <a:bodyPr spcFirstLastPara="1" wrap="square" lIns="91400" tIns="91400" rIns="91400" bIns="91400" anchor="t" anchorCtr="0">
            <a:normAutofit/>
          </a:bodyPr>
          <a:lstStyle>
            <a:lvl1pPr marL="342900" lvl="0" indent="-171450" algn="r">
              <a:lnSpc>
                <a:spcPct val="100000"/>
              </a:lnSpc>
              <a:spcBef>
                <a:spcPts val="0"/>
              </a:spcBef>
              <a:spcAft>
                <a:spcPts val="0"/>
              </a:spcAft>
              <a:buClr>
                <a:srgbClr val="FFFFFF"/>
              </a:buClr>
              <a:buSzPts val="1400"/>
              <a:buFont typeface="Montserrat"/>
              <a:buNone/>
              <a:defRPr sz="1100">
                <a:solidFill>
                  <a:schemeClr val="accent3"/>
                </a:solidFill>
                <a:latin typeface="Arial"/>
                <a:ea typeface="Arial"/>
                <a:cs typeface="Arial"/>
                <a:sym typeface="Arial"/>
              </a:defRPr>
            </a:lvl1pPr>
            <a:lvl2pPr marL="685800" lvl="1" indent="-171450" algn="ctr">
              <a:lnSpc>
                <a:spcPct val="100000"/>
              </a:lnSpc>
              <a:spcBef>
                <a:spcPts val="0"/>
              </a:spcBef>
              <a:spcAft>
                <a:spcPts val="0"/>
              </a:spcAft>
              <a:buClr>
                <a:srgbClr val="FFFFFF"/>
              </a:buClr>
              <a:buSzPts val="1400"/>
              <a:buFont typeface="Montserrat"/>
              <a:buNone/>
              <a:defRPr>
                <a:solidFill>
                  <a:srgbClr val="FFFFFF"/>
                </a:solidFill>
              </a:defRPr>
            </a:lvl2pPr>
            <a:lvl3pPr marL="1028700" lvl="2" indent="-171450" algn="ctr">
              <a:lnSpc>
                <a:spcPct val="100000"/>
              </a:lnSpc>
              <a:spcBef>
                <a:spcPts val="0"/>
              </a:spcBef>
              <a:spcAft>
                <a:spcPts val="0"/>
              </a:spcAft>
              <a:buClr>
                <a:srgbClr val="FFFFFF"/>
              </a:buClr>
              <a:buSzPts val="1400"/>
              <a:buFont typeface="Montserrat"/>
              <a:buNone/>
              <a:defRPr>
                <a:solidFill>
                  <a:srgbClr val="FFFFFF"/>
                </a:solidFill>
              </a:defRPr>
            </a:lvl3pPr>
            <a:lvl4pPr marL="1371600" lvl="3" indent="-171450" algn="ctr">
              <a:lnSpc>
                <a:spcPct val="100000"/>
              </a:lnSpc>
              <a:spcBef>
                <a:spcPts val="0"/>
              </a:spcBef>
              <a:spcAft>
                <a:spcPts val="0"/>
              </a:spcAft>
              <a:buClr>
                <a:srgbClr val="FFFFFF"/>
              </a:buClr>
              <a:buSzPts val="1400"/>
              <a:buFont typeface="Montserrat"/>
              <a:buNone/>
              <a:defRPr>
                <a:solidFill>
                  <a:srgbClr val="FFFFFF"/>
                </a:solidFill>
              </a:defRPr>
            </a:lvl4pPr>
            <a:lvl5pPr marL="1714500" lvl="4" indent="-171450" algn="ctr">
              <a:lnSpc>
                <a:spcPct val="100000"/>
              </a:lnSpc>
              <a:spcBef>
                <a:spcPts val="0"/>
              </a:spcBef>
              <a:spcAft>
                <a:spcPts val="0"/>
              </a:spcAft>
              <a:buClr>
                <a:srgbClr val="FFFFFF"/>
              </a:buClr>
              <a:buSzPts val="1400"/>
              <a:buFont typeface="Montserrat"/>
              <a:buNone/>
              <a:defRPr>
                <a:solidFill>
                  <a:srgbClr val="FFFFFF"/>
                </a:solidFill>
              </a:defRPr>
            </a:lvl5pPr>
            <a:lvl6pPr marL="2057400" lvl="5" indent="-171450" algn="l">
              <a:lnSpc>
                <a:spcPct val="100000"/>
              </a:lnSpc>
              <a:spcBef>
                <a:spcPts val="0"/>
              </a:spcBef>
              <a:spcAft>
                <a:spcPts val="0"/>
              </a:spcAft>
              <a:buClr>
                <a:schemeClr val="accent1"/>
              </a:buClr>
              <a:buSzPts val="1800"/>
              <a:buNone/>
              <a:defRPr/>
            </a:lvl6pPr>
            <a:lvl7pPr marL="2400300" lvl="6" indent="-171450" algn="l">
              <a:lnSpc>
                <a:spcPct val="100000"/>
              </a:lnSpc>
              <a:spcBef>
                <a:spcPts val="0"/>
              </a:spcBef>
              <a:spcAft>
                <a:spcPts val="0"/>
              </a:spcAft>
              <a:buClr>
                <a:schemeClr val="accent1"/>
              </a:buClr>
              <a:buSzPts val="1800"/>
              <a:buNone/>
              <a:defRPr/>
            </a:lvl7pPr>
            <a:lvl8pPr marL="2743200" lvl="7" indent="-171450" algn="l">
              <a:lnSpc>
                <a:spcPct val="100000"/>
              </a:lnSpc>
              <a:spcBef>
                <a:spcPts val="0"/>
              </a:spcBef>
              <a:spcAft>
                <a:spcPts val="0"/>
              </a:spcAft>
              <a:buClr>
                <a:schemeClr val="accent1"/>
              </a:buClr>
              <a:buSzPts val="1800"/>
              <a:buNone/>
              <a:defRPr/>
            </a:lvl8pPr>
            <a:lvl9pPr marL="3086100" lvl="8" indent="-171450" algn="l">
              <a:lnSpc>
                <a:spcPct val="100000"/>
              </a:lnSpc>
              <a:spcBef>
                <a:spcPts val="0"/>
              </a:spcBef>
              <a:spcAft>
                <a:spcPts val="0"/>
              </a:spcAft>
              <a:buClr>
                <a:schemeClr val="accent1"/>
              </a:buClr>
              <a:buSzPts val="1800"/>
              <a:buNone/>
              <a:defRPr/>
            </a:lvl9pPr>
          </a:lstStyle>
          <a:p>
            <a:r>
              <a:rPr lang="es-ES" dirty="0"/>
              <a:t>NOMBRE DE LA UNIDAD ACADÉMICA, ADMINISTRATIVA O EVENTO</a:t>
            </a:r>
          </a:p>
        </p:txBody>
      </p:sp>
      <p:pic>
        <p:nvPicPr>
          <p:cNvPr id="6" name="Imagen 5">
            <a:extLst>
              <a:ext uri="{FF2B5EF4-FFF2-40B4-BE49-F238E27FC236}">
                <a16:creationId xmlns:a16="http://schemas.microsoft.com/office/drawing/2014/main" id="{2E3262E2-7FF1-0C30-5E3F-760EF4B403E4}"/>
              </a:ext>
            </a:extLst>
          </p:cNvPr>
          <p:cNvPicPr>
            <a:picLocks noChangeAspect="1"/>
          </p:cNvPicPr>
          <p:nvPr userDrawn="1"/>
        </p:nvPicPr>
        <p:blipFill>
          <a:blip r:embed="rId2"/>
          <a:stretch>
            <a:fillRect/>
          </a:stretch>
        </p:blipFill>
        <p:spPr>
          <a:xfrm>
            <a:off x="372895" y="309942"/>
            <a:ext cx="2951265" cy="964079"/>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838200" y="1282071"/>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4"/>
              </a:buClr>
              <a:buSzPts val="4400"/>
              <a:buFont typeface="Montserrat"/>
              <a:buNone/>
              <a:defRPr sz="4400" b="1" i="0" u="none" strike="noStrike" cap="none">
                <a:solidFill>
                  <a:schemeClr val="accent4"/>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11" name="Google Shape;11;p22"/>
          <p:cNvSpPr txBox="1">
            <a:spLocks noGrp="1"/>
          </p:cNvSpPr>
          <p:nvPr>
            <p:ph type="body" idx="1"/>
          </p:nvPr>
        </p:nvSpPr>
        <p:spPr>
          <a:xfrm>
            <a:off x="838200" y="2814321"/>
            <a:ext cx="10515600" cy="3362643"/>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accent3"/>
              </a:buClr>
              <a:buSzPts val="2800"/>
              <a:buFont typeface="Arial"/>
              <a:buChar char="•"/>
              <a:defRPr sz="2800" b="0" i="0" u="none" strike="noStrike" cap="none">
                <a:solidFill>
                  <a:schemeClr val="accent3"/>
                </a:solidFill>
                <a:latin typeface="Montserrat"/>
                <a:ea typeface="Montserrat"/>
                <a:cs typeface="Montserrat"/>
                <a:sym typeface="Montserrat"/>
              </a:defRPr>
            </a:lvl1pPr>
            <a:lvl2pPr marL="914400" marR="0" lvl="1" indent="-381000" algn="l" rtl="0">
              <a:lnSpc>
                <a:spcPct val="90000"/>
              </a:lnSpc>
              <a:spcBef>
                <a:spcPts val="500"/>
              </a:spcBef>
              <a:spcAft>
                <a:spcPts val="0"/>
              </a:spcAft>
              <a:buClr>
                <a:schemeClr val="accent3"/>
              </a:buClr>
              <a:buSzPts val="2400"/>
              <a:buFont typeface="Arial"/>
              <a:buChar char="•"/>
              <a:defRPr sz="2400" b="0" i="0" u="none" strike="noStrike" cap="none">
                <a:solidFill>
                  <a:schemeClr val="accent3"/>
                </a:solidFill>
                <a:latin typeface="Montserrat"/>
                <a:ea typeface="Montserrat"/>
                <a:cs typeface="Montserrat"/>
                <a:sym typeface="Montserrat"/>
              </a:defRPr>
            </a:lvl2pPr>
            <a:lvl3pPr marL="1371600" marR="0" lvl="2" indent="-355600" algn="l" rtl="0">
              <a:lnSpc>
                <a:spcPct val="90000"/>
              </a:lnSpc>
              <a:spcBef>
                <a:spcPts val="500"/>
              </a:spcBef>
              <a:spcAft>
                <a:spcPts val="0"/>
              </a:spcAft>
              <a:buClr>
                <a:schemeClr val="accent3"/>
              </a:buClr>
              <a:buSzPts val="2000"/>
              <a:buFont typeface="Arial"/>
              <a:buChar char="•"/>
              <a:defRPr sz="2000" b="0" i="0" u="none" strike="noStrike" cap="none">
                <a:solidFill>
                  <a:schemeClr val="accent3"/>
                </a:solidFill>
                <a:latin typeface="Montserrat"/>
                <a:ea typeface="Montserrat"/>
                <a:cs typeface="Montserrat"/>
                <a:sym typeface="Montserrat"/>
              </a:defRPr>
            </a:lvl3pPr>
            <a:lvl4pPr marL="1828800" marR="0" lvl="3" indent="-342900" algn="l" rtl="0">
              <a:lnSpc>
                <a:spcPct val="90000"/>
              </a:lnSpc>
              <a:spcBef>
                <a:spcPts val="500"/>
              </a:spcBef>
              <a:spcAft>
                <a:spcPts val="0"/>
              </a:spcAft>
              <a:buClr>
                <a:schemeClr val="accent3"/>
              </a:buClr>
              <a:buSzPts val="1800"/>
              <a:buFont typeface="Arial"/>
              <a:buChar char="•"/>
              <a:defRPr sz="1800" b="0" i="0" u="none" strike="noStrike" cap="none">
                <a:solidFill>
                  <a:schemeClr val="accent3"/>
                </a:solidFill>
                <a:latin typeface="Montserrat"/>
                <a:ea typeface="Montserrat"/>
                <a:cs typeface="Montserrat"/>
                <a:sym typeface="Montserrat"/>
              </a:defRPr>
            </a:lvl4pPr>
            <a:lvl5pPr marL="2286000" marR="0" lvl="4" indent="-342900" algn="l" rtl="0">
              <a:lnSpc>
                <a:spcPct val="90000"/>
              </a:lnSpc>
              <a:spcBef>
                <a:spcPts val="500"/>
              </a:spcBef>
              <a:spcAft>
                <a:spcPts val="0"/>
              </a:spcAft>
              <a:buClr>
                <a:schemeClr val="accent3"/>
              </a:buClr>
              <a:buSzPts val="1800"/>
              <a:buFont typeface="Arial"/>
              <a:buChar char="•"/>
              <a:defRPr sz="1800" b="0" i="0" u="none" strike="noStrike" cap="none">
                <a:solidFill>
                  <a:schemeClr val="accent3"/>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4" r:id="rId3"/>
    <p:sldLayoutId id="2147483657"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1957D1"/>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a:extLst>
              <a:ext uri="{FF2B5EF4-FFF2-40B4-BE49-F238E27FC236}">
                <a16:creationId xmlns:a16="http://schemas.microsoft.com/office/drawing/2014/main" id="{E52FE9FB-4B16-56FF-9954-635CE4B87E41}"/>
              </a:ext>
            </a:extLst>
          </p:cNvPr>
          <p:cNvSpPr>
            <a:spLocks noGrp="1"/>
          </p:cNvSpPr>
          <p:nvPr>
            <p:ph type="body" idx="1"/>
          </p:nvPr>
        </p:nvSpPr>
        <p:spPr/>
        <p:txBody>
          <a:bodyPr>
            <a:noAutofit/>
          </a:bodyPr>
          <a:lstStyle/>
          <a:p>
            <a:r>
              <a:rPr lang="es-EC" sz="2000" dirty="0"/>
              <a:t>AULAS VIRTUALES</a:t>
            </a:r>
          </a:p>
        </p:txBody>
      </p:sp>
      <p:sp>
        <p:nvSpPr>
          <p:cNvPr id="7" name="Subtítulo 6">
            <a:extLst>
              <a:ext uri="{FF2B5EF4-FFF2-40B4-BE49-F238E27FC236}">
                <a16:creationId xmlns:a16="http://schemas.microsoft.com/office/drawing/2014/main" id="{16189FC9-E4DE-362B-99C3-49B93B3C894E}"/>
              </a:ext>
            </a:extLst>
          </p:cNvPr>
          <p:cNvSpPr>
            <a:spLocks noGrp="1"/>
          </p:cNvSpPr>
          <p:nvPr>
            <p:ph type="subTitle" idx="2"/>
          </p:nvPr>
        </p:nvSpPr>
        <p:spPr/>
        <p:txBody>
          <a:bodyPr>
            <a:normAutofit/>
          </a:bodyPr>
          <a:lstStyle/>
          <a:p>
            <a:endParaRPr lang="es-EC" sz="2800" b="1" dirty="0">
              <a:solidFill>
                <a:schemeClr val="bg1"/>
              </a:solidFill>
            </a:endParaRPr>
          </a:p>
          <a:p>
            <a:r>
              <a:rPr lang="es-EC" sz="2800" b="1" dirty="0">
                <a:solidFill>
                  <a:schemeClr val="bg1"/>
                </a:solidFill>
              </a:rPr>
              <a:t>junio 2026</a:t>
            </a:r>
          </a:p>
        </p:txBody>
      </p:sp>
      <p:sp>
        <p:nvSpPr>
          <p:cNvPr id="5" name="Título 4">
            <a:extLst>
              <a:ext uri="{FF2B5EF4-FFF2-40B4-BE49-F238E27FC236}">
                <a16:creationId xmlns:a16="http://schemas.microsoft.com/office/drawing/2014/main" id="{9B16CB54-45C8-77B9-2D27-5E8716A06758}"/>
              </a:ext>
            </a:extLst>
          </p:cNvPr>
          <p:cNvSpPr>
            <a:spLocks noGrp="1"/>
          </p:cNvSpPr>
          <p:nvPr>
            <p:ph type="ctrTitle"/>
          </p:nvPr>
        </p:nvSpPr>
        <p:spPr>
          <a:xfrm>
            <a:off x="502104" y="2051901"/>
            <a:ext cx="9144000" cy="1132734"/>
          </a:xfrm>
        </p:spPr>
        <p:txBody>
          <a:bodyPr>
            <a:normAutofit/>
          </a:bodyPr>
          <a:lstStyle/>
          <a:p>
            <a:r>
              <a:rPr lang="es-ES" sz="4800" dirty="0">
                <a:solidFill>
                  <a:schemeClr val="bg1"/>
                </a:solidFill>
              </a:rPr>
              <a:t>C</a:t>
            </a:r>
            <a:r>
              <a:rPr lang="es-EC" sz="4800" dirty="0" err="1">
                <a:solidFill>
                  <a:schemeClr val="bg1"/>
                </a:solidFill>
              </a:rPr>
              <a:t>iclo</a:t>
            </a:r>
            <a:r>
              <a:rPr lang="es-EC" sz="4800" dirty="0">
                <a:solidFill>
                  <a:schemeClr val="bg1"/>
                </a:solidFill>
              </a:rPr>
              <a:t> Económico y sus Fases</a:t>
            </a:r>
          </a:p>
        </p:txBody>
      </p:sp>
    </p:spTree>
    <p:extLst>
      <p:ext uri="{BB962C8B-B14F-4D97-AF65-F5344CB8AC3E}">
        <p14:creationId xmlns:p14="http://schemas.microsoft.com/office/powerpoint/2010/main" val="405578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1E3773-52AE-D192-01E5-0AD8AB5E60AB}"/>
              </a:ext>
            </a:extLst>
          </p:cNvPr>
          <p:cNvSpPr>
            <a:spLocks noGrp="1"/>
          </p:cNvSpPr>
          <p:nvPr>
            <p:ph type="title"/>
          </p:nvPr>
        </p:nvSpPr>
        <p:spPr/>
        <p:txBody>
          <a:bodyPr/>
          <a:lstStyle/>
          <a:p>
            <a:r>
              <a:rPr lang="es-EC" dirty="0"/>
              <a:t>Estructura de la Balanza de Pagos</a:t>
            </a:r>
          </a:p>
        </p:txBody>
      </p:sp>
      <p:sp>
        <p:nvSpPr>
          <p:cNvPr id="4" name="Marcador de texto 3">
            <a:extLst>
              <a:ext uri="{FF2B5EF4-FFF2-40B4-BE49-F238E27FC236}">
                <a16:creationId xmlns:a16="http://schemas.microsoft.com/office/drawing/2014/main" id="{F327CDB6-B559-CB4E-11B1-BBB6518D83B6}"/>
              </a:ext>
            </a:extLst>
          </p:cNvPr>
          <p:cNvSpPr>
            <a:spLocks noGrp="1"/>
          </p:cNvSpPr>
          <p:nvPr>
            <p:ph type="body" idx="10"/>
          </p:nvPr>
        </p:nvSpPr>
        <p:spPr/>
        <p:txBody>
          <a:bodyPr/>
          <a:lstStyle/>
          <a:p>
            <a:endParaRPr lang="es-EC"/>
          </a:p>
        </p:txBody>
      </p:sp>
      <p:graphicFrame>
        <p:nvGraphicFramePr>
          <p:cNvPr id="7" name="Tabla 6">
            <a:extLst>
              <a:ext uri="{FF2B5EF4-FFF2-40B4-BE49-F238E27FC236}">
                <a16:creationId xmlns:a16="http://schemas.microsoft.com/office/drawing/2014/main" id="{058ADBF7-8694-F106-3C4E-A6CDF7960B09}"/>
              </a:ext>
            </a:extLst>
          </p:cNvPr>
          <p:cNvGraphicFramePr>
            <a:graphicFrameLocks noGrp="1"/>
          </p:cNvGraphicFramePr>
          <p:nvPr>
            <p:extLst>
              <p:ext uri="{D42A27DB-BD31-4B8C-83A1-F6EECF244321}">
                <p14:modId xmlns:p14="http://schemas.microsoft.com/office/powerpoint/2010/main" val="155384960"/>
              </p:ext>
            </p:extLst>
          </p:nvPr>
        </p:nvGraphicFramePr>
        <p:xfrm>
          <a:off x="966952" y="2885090"/>
          <a:ext cx="8650013" cy="3291876"/>
        </p:xfrm>
        <a:graphic>
          <a:graphicData uri="http://schemas.openxmlformats.org/drawingml/2006/table">
            <a:tbl>
              <a:tblPr firstRow="1" firstCol="1" bandRow="1">
                <a:tableStyleId>{D4626E5F-286C-45D4-8190-0678D32410A3}</a:tableStyleId>
              </a:tblPr>
              <a:tblGrid>
                <a:gridCol w="3104918">
                  <a:extLst>
                    <a:ext uri="{9D8B030D-6E8A-4147-A177-3AD203B41FA5}">
                      <a16:colId xmlns:a16="http://schemas.microsoft.com/office/drawing/2014/main" val="3795779886"/>
                    </a:ext>
                  </a:extLst>
                </a:gridCol>
                <a:gridCol w="5545095">
                  <a:extLst>
                    <a:ext uri="{9D8B030D-6E8A-4147-A177-3AD203B41FA5}">
                      <a16:colId xmlns:a16="http://schemas.microsoft.com/office/drawing/2014/main" val="3994714431"/>
                    </a:ext>
                  </a:extLst>
                </a:gridCol>
              </a:tblGrid>
              <a:tr h="822969">
                <a:tc>
                  <a:txBody>
                    <a:bodyPr/>
                    <a:lstStyle/>
                    <a:p>
                      <a:pPr>
                        <a:lnSpc>
                          <a:spcPct val="115000"/>
                        </a:lnSpc>
                        <a:spcAft>
                          <a:spcPts val="800"/>
                        </a:spcAft>
                        <a:buNone/>
                      </a:pPr>
                      <a:r>
                        <a:rPr lang="es-ES" sz="2000" b="1" kern="100" dirty="0">
                          <a:effectLst/>
                          <a:latin typeface="Aptos" panose="020B0004020202020204" pitchFamily="34" charset="0"/>
                          <a:ea typeface="Aptos" panose="020B0004020202020204" pitchFamily="34" charset="0"/>
                          <a:cs typeface="Times New Roman" panose="02020603050405020304" pitchFamily="18" charset="0"/>
                        </a:rPr>
                        <a:t>CUENTAS </a:t>
                      </a:r>
                      <a:endParaRPr lang="es-EC"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chemeClr val="bg1">
                        <a:lumMod val="65000"/>
                      </a:schemeClr>
                    </a:solidFill>
                  </a:tcPr>
                </a:tc>
                <a:tc>
                  <a:txBody>
                    <a:bodyPr/>
                    <a:lstStyle/>
                    <a:p>
                      <a:pPr>
                        <a:lnSpc>
                          <a:spcPct val="115000"/>
                        </a:lnSpc>
                        <a:spcAft>
                          <a:spcPts val="800"/>
                        </a:spcAft>
                        <a:buNone/>
                      </a:pPr>
                      <a:r>
                        <a:rPr lang="es-EC" sz="2000" b="1" kern="100" dirty="0">
                          <a:effectLst/>
                        </a:rPr>
                        <a:t>ELEMENTOS PRINCIPALES</a:t>
                      </a:r>
                      <a:endParaRPr lang="es-EC"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chemeClr val="bg1">
                        <a:lumMod val="65000"/>
                      </a:schemeClr>
                    </a:solidFill>
                  </a:tcPr>
                </a:tc>
                <a:extLst>
                  <a:ext uri="{0D108BD9-81ED-4DB2-BD59-A6C34878D82A}">
                    <a16:rowId xmlns:a16="http://schemas.microsoft.com/office/drawing/2014/main" val="4147479943"/>
                  </a:ext>
                </a:extLst>
              </a:tr>
              <a:tr h="822969">
                <a:tc>
                  <a:txBody>
                    <a:bodyPr/>
                    <a:lstStyle/>
                    <a:p>
                      <a:pPr>
                        <a:lnSpc>
                          <a:spcPct val="115000"/>
                        </a:lnSpc>
                        <a:spcAft>
                          <a:spcPts val="800"/>
                        </a:spcAft>
                        <a:buNone/>
                      </a:pPr>
                      <a:r>
                        <a:rPr lang="es-EC" sz="2000" kern="100" dirty="0">
                          <a:effectLst/>
                        </a:rPr>
                        <a:t>Cuenta Corriente</a:t>
                      </a:r>
                      <a:endParaRPr lang="es-EC"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EC" sz="2000" kern="100" dirty="0">
                          <a:effectLst/>
                        </a:rPr>
                        <a:t>Balanza comercial, servicios, renta primaria, renta secundaria</a:t>
                      </a:r>
                      <a:endParaRPr lang="es-EC"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49857710"/>
                  </a:ext>
                </a:extLst>
              </a:tr>
              <a:tr h="822969">
                <a:tc>
                  <a:txBody>
                    <a:bodyPr/>
                    <a:lstStyle/>
                    <a:p>
                      <a:pPr>
                        <a:lnSpc>
                          <a:spcPct val="115000"/>
                        </a:lnSpc>
                        <a:spcAft>
                          <a:spcPts val="800"/>
                        </a:spcAft>
                        <a:buNone/>
                      </a:pPr>
                      <a:r>
                        <a:rPr lang="es-EC" sz="2000" kern="100" dirty="0">
                          <a:effectLst/>
                        </a:rPr>
                        <a:t>Cuenta de Capital</a:t>
                      </a:r>
                      <a:endParaRPr lang="es-EC"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EC" sz="2000" kern="100" dirty="0">
                          <a:effectLst/>
                        </a:rPr>
                        <a:t>Transferencias de capital y activos no financieros no producidos</a:t>
                      </a:r>
                      <a:endParaRPr lang="es-EC"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68983150"/>
                  </a:ext>
                </a:extLst>
              </a:tr>
              <a:tr h="822969">
                <a:tc>
                  <a:txBody>
                    <a:bodyPr/>
                    <a:lstStyle/>
                    <a:p>
                      <a:pPr>
                        <a:lnSpc>
                          <a:spcPct val="115000"/>
                        </a:lnSpc>
                        <a:spcAft>
                          <a:spcPts val="800"/>
                        </a:spcAft>
                        <a:buNone/>
                      </a:pPr>
                      <a:r>
                        <a:rPr lang="es-EC" sz="2000" kern="100" dirty="0">
                          <a:effectLst/>
                        </a:rPr>
                        <a:t>Cuenta Financiera</a:t>
                      </a:r>
                      <a:endParaRPr lang="es-EC"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EC" sz="2000" kern="100" dirty="0">
                          <a:effectLst/>
                        </a:rPr>
                        <a:t>IED, inversión de cartera, otras inversiones y reservas internacionales</a:t>
                      </a:r>
                      <a:endParaRPr lang="es-EC"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778517719"/>
                  </a:ext>
                </a:extLst>
              </a:tr>
            </a:tbl>
          </a:graphicData>
        </a:graphic>
      </p:graphicFrame>
    </p:spTree>
    <p:extLst>
      <p:ext uri="{BB962C8B-B14F-4D97-AF65-F5344CB8AC3E}">
        <p14:creationId xmlns:p14="http://schemas.microsoft.com/office/powerpoint/2010/main" val="2463501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B15C23-6A99-860E-22CB-5D9B691D3597}"/>
              </a:ext>
            </a:extLst>
          </p:cNvPr>
          <p:cNvSpPr>
            <a:spLocks noGrp="1"/>
          </p:cNvSpPr>
          <p:nvPr>
            <p:ph type="title"/>
          </p:nvPr>
        </p:nvSpPr>
        <p:spPr>
          <a:xfrm>
            <a:off x="3358054" y="471937"/>
            <a:ext cx="8297917" cy="768284"/>
          </a:xfrm>
        </p:spPr>
        <p:txBody>
          <a:bodyPr>
            <a:normAutofit/>
          </a:bodyPr>
          <a:lstStyle/>
          <a:p>
            <a:r>
              <a:rPr lang="es-EC" sz="3600" dirty="0"/>
              <a:t>Estructura Balanza de pagos</a:t>
            </a:r>
          </a:p>
        </p:txBody>
      </p:sp>
      <p:sp>
        <p:nvSpPr>
          <p:cNvPr id="3" name="Marcador de texto 2">
            <a:extLst>
              <a:ext uri="{FF2B5EF4-FFF2-40B4-BE49-F238E27FC236}">
                <a16:creationId xmlns:a16="http://schemas.microsoft.com/office/drawing/2014/main" id="{502CBDD8-8385-2149-E66E-B68C677D608A}"/>
              </a:ext>
            </a:extLst>
          </p:cNvPr>
          <p:cNvSpPr>
            <a:spLocks noGrp="1"/>
          </p:cNvSpPr>
          <p:nvPr>
            <p:ph type="body" idx="1"/>
          </p:nvPr>
        </p:nvSpPr>
        <p:spPr>
          <a:xfrm>
            <a:off x="838200" y="1240221"/>
            <a:ext cx="10670627" cy="4936744"/>
          </a:xfrm>
        </p:spPr>
        <p:txBody>
          <a:bodyPr>
            <a:normAutofit fontScale="85000" lnSpcReduction="20000"/>
          </a:bodyPr>
          <a:lstStyle/>
          <a:p>
            <a:br>
              <a:rPr lang="es-EC" sz="1800" dirty="0"/>
            </a:br>
            <a:r>
              <a:rPr lang="es-EC" sz="1800" dirty="0"/>
              <a:t>│</a:t>
            </a:r>
            <a:br>
              <a:rPr lang="es-EC" sz="1800" b="1" dirty="0"/>
            </a:br>
            <a:r>
              <a:rPr lang="es-EC" sz="1800" b="1" dirty="0"/>
              <a:t>├── CUENTA CORRIENTE</a:t>
            </a:r>
            <a:br>
              <a:rPr lang="es-EC" sz="1800" dirty="0"/>
            </a:br>
            <a:r>
              <a:rPr lang="es-EC" sz="1800" dirty="0"/>
              <a:t>│ ├── Exportaciones de bienes (+)</a:t>
            </a:r>
            <a:br>
              <a:rPr lang="es-EC" sz="1800" dirty="0"/>
            </a:br>
            <a:r>
              <a:rPr lang="es-EC" sz="1800" dirty="0"/>
              <a:t>│ ├── Importaciones de bienes (-)</a:t>
            </a:r>
            <a:br>
              <a:rPr lang="es-EC" sz="1800" dirty="0"/>
            </a:br>
            <a:r>
              <a:rPr lang="es-EC" sz="1800" dirty="0"/>
              <a:t>│ ├── Exportación de servicios (+)</a:t>
            </a:r>
            <a:br>
              <a:rPr lang="es-EC" sz="1800" dirty="0"/>
            </a:br>
            <a:r>
              <a:rPr lang="es-EC" sz="1800" dirty="0"/>
              <a:t>│ ├── Importación de servicios (-)</a:t>
            </a:r>
            <a:br>
              <a:rPr lang="es-EC" sz="1800" dirty="0"/>
            </a:br>
            <a:r>
              <a:rPr lang="es-EC" sz="1800" dirty="0"/>
              <a:t>│ ├── Intereses y dividendos recibidos (+)</a:t>
            </a:r>
            <a:br>
              <a:rPr lang="es-EC" sz="1800" dirty="0"/>
            </a:br>
            <a:r>
              <a:rPr lang="es-EC" sz="1800" dirty="0"/>
              <a:t>│ ├── Intereses y dividendos pagados (-)</a:t>
            </a:r>
            <a:br>
              <a:rPr lang="es-EC" sz="1800" dirty="0"/>
            </a:br>
            <a:r>
              <a:rPr lang="es-EC" sz="1800" dirty="0"/>
              <a:t>│ ├── Remesas recibidas (+)</a:t>
            </a:r>
            <a:br>
              <a:rPr lang="es-EC" sz="1800" dirty="0"/>
            </a:br>
            <a:r>
              <a:rPr lang="es-EC" sz="1800" dirty="0"/>
              <a:t>│ └── Remesas enviadas (-)</a:t>
            </a:r>
            <a:br>
              <a:rPr lang="es-EC" sz="1800" dirty="0"/>
            </a:br>
            <a:r>
              <a:rPr lang="es-EC" sz="1800" dirty="0"/>
              <a:t>│</a:t>
            </a:r>
            <a:br>
              <a:rPr lang="es-EC" sz="1800" b="1" dirty="0"/>
            </a:br>
            <a:r>
              <a:rPr lang="es-EC" sz="1800" b="1" dirty="0"/>
              <a:t>├── CUENTA DE CAPITAL</a:t>
            </a:r>
            <a:br>
              <a:rPr lang="es-EC" sz="1800" dirty="0"/>
            </a:br>
            <a:r>
              <a:rPr lang="es-EC" sz="1800" dirty="0"/>
              <a:t>│ ├── Donaciones para inversión recibidas (+)</a:t>
            </a:r>
            <a:br>
              <a:rPr lang="es-EC" sz="1800" dirty="0"/>
            </a:br>
            <a:r>
              <a:rPr lang="es-EC" sz="1800" dirty="0"/>
              <a:t>│ ├── Condonación de deuda (+)</a:t>
            </a:r>
            <a:br>
              <a:rPr lang="es-EC" sz="1800" dirty="0"/>
            </a:br>
            <a:r>
              <a:rPr lang="es-EC" sz="1800" dirty="0"/>
              <a:t>│ ├── Venta de patentes (+)</a:t>
            </a:r>
            <a:br>
              <a:rPr lang="es-EC" sz="1800" dirty="0"/>
            </a:br>
            <a:r>
              <a:rPr lang="es-EC" sz="1800" dirty="0"/>
              <a:t>│ └── Compra de patentes (-)</a:t>
            </a:r>
            <a:br>
              <a:rPr lang="es-EC" sz="1800" dirty="0"/>
            </a:br>
            <a:r>
              <a:rPr lang="es-EC" sz="1800" dirty="0"/>
              <a:t>│</a:t>
            </a:r>
            <a:br>
              <a:rPr lang="es-EC" sz="1800" dirty="0"/>
            </a:br>
            <a:r>
              <a:rPr lang="es-EC" sz="1800" dirty="0"/>
              <a:t>└── </a:t>
            </a:r>
            <a:r>
              <a:rPr lang="es-EC" sz="1800" b="1" dirty="0"/>
              <a:t>CUENTA FINANCIERA</a:t>
            </a:r>
            <a:br>
              <a:rPr lang="es-EC" sz="1800" dirty="0"/>
            </a:br>
            <a:r>
              <a:rPr lang="es-EC" sz="1800" dirty="0"/>
              <a:t>├── Inversión extranjera directa (+)</a:t>
            </a:r>
            <a:br>
              <a:rPr lang="es-EC" sz="1800" dirty="0"/>
            </a:br>
            <a:r>
              <a:rPr lang="es-EC" sz="1800" dirty="0"/>
              <a:t>├── Inversión nacional en el exterior (-)</a:t>
            </a:r>
            <a:br>
              <a:rPr lang="es-EC" sz="1800" dirty="0"/>
            </a:br>
            <a:r>
              <a:rPr lang="es-EC" sz="1800" dirty="0"/>
              <a:t>├── Préstamos recibidos (+)</a:t>
            </a:r>
            <a:br>
              <a:rPr lang="es-EC" sz="1800" dirty="0"/>
            </a:br>
            <a:r>
              <a:rPr lang="es-EC" sz="1800" dirty="0"/>
              <a:t>├── Préstamos otorgados (-)</a:t>
            </a:r>
            <a:br>
              <a:rPr lang="es-EC" sz="1800" dirty="0"/>
            </a:br>
            <a:r>
              <a:rPr lang="es-EC" sz="1800" dirty="0"/>
              <a:t>├── Compra de activos nacionales por extranjeros (+)</a:t>
            </a:r>
            <a:br>
              <a:rPr lang="es-EC" sz="1800" dirty="0"/>
            </a:br>
            <a:r>
              <a:rPr lang="es-EC" sz="1800" dirty="0"/>
              <a:t>├── Compra de activos extranjeros por residentes (-)</a:t>
            </a:r>
            <a:br>
              <a:rPr lang="es-EC" sz="1800" dirty="0"/>
            </a:br>
            <a:r>
              <a:rPr lang="es-EC" sz="1800" dirty="0"/>
              <a:t>├── Disminución de reservas (+)</a:t>
            </a:r>
            <a:br>
              <a:rPr lang="es-EC" sz="1800" dirty="0"/>
            </a:br>
            <a:r>
              <a:rPr lang="es-EC" sz="1800" dirty="0"/>
              <a:t>└── Aumento de reservas (-)</a:t>
            </a:r>
          </a:p>
        </p:txBody>
      </p:sp>
    </p:spTree>
    <p:extLst>
      <p:ext uri="{BB962C8B-B14F-4D97-AF65-F5344CB8AC3E}">
        <p14:creationId xmlns:p14="http://schemas.microsoft.com/office/powerpoint/2010/main" val="3884171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6D76B-3264-AE84-39E8-D2D1E2AD4D80}"/>
              </a:ext>
            </a:extLst>
          </p:cNvPr>
          <p:cNvSpPr>
            <a:spLocks noGrp="1"/>
          </p:cNvSpPr>
          <p:nvPr>
            <p:ph type="title"/>
          </p:nvPr>
        </p:nvSpPr>
        <p:spPr>
          <a:xfrm>
            <a:off x="3647090" y="488731"/>
            <a:ext cx="7451834" cy="677917"/>
          </a:xfrm>
        </p:spPr>
        <p:txBody>
          <a:bodyPr>
            <a:normAutofit fontScale="90000"/>
          </a:bodyPr>
          <a:lstStyle/>
          <a:p>
            <a:br>
              <a:rPr lang="es-EC" dirty="0"/>
            </a:br>
            <a:r>
              <a:rPr lang="es-EC" dirty="0"/>
              <a:t>Ejemplo práctico</a:t>
            </a:r>
            <a:br>
              <a:rPr lang="es-EC" dirty="0"/>
            </a:br>
            <a:endParaRPr lang="es-EC" dirty="0"/>
          </a:p>
        </p:txBody>
      </p:sp>
      <p:graphicFrame>
        <p:nvGraphicFramePr>
          <p:cNvPr id="10" name="Tabla 9">
            <a:extLst>
              <a:ext uri="{FF2B5EF4-FFF2-40B4-BE49-F238E27FC236}">
                <a16:creationId xmlns:a16="http://schemas.microsoft.com/office/drawing/2014/main" id="{5D70F34D-1C35-9929-3B59-3A599E0A6006}"/>
              </a:ext>
            </a:extLst>
          </p:cNvPr>
          <p:cNvGraphicFramePr>
            <a:graphicFrameLocks noGrp="1"/>
          </p:cNvGraphicFramePr>
          <p:nvPr>
            <p:extLst>
              <p:ext uri="{D42A27DB-BD31-4B8C-83A1-F6EECF244321}">
                <p14:modId xmlns:p14="http://schemas.microsoft.com/office/powerpoint/2010/main" val="713632429"/>
              </p:ext>
            </p:extLst>
          </p:nvPr>
        </p:nvGraphicFramePr>
        <p:xfrm>
          <a:off x="2422634" y="3745247"/>
          <a:ext cx="6605752" cy="2215388"/>
        </p:xfrm>
        <a:graphic>
          <a:graphicData uri="http://schemas.openxmlformats.org/drawingml/2006/table">
            <a:tbl>
              <a:tblPr firstRow="1" firstCol="1" bandRow="1">
                <a:tableStyleId>{D4626E5F-286C-45D4-8190-0678D32410A3}</a:tableStyleId>
              </a:tblPr>
              <a:tblGrid>
                <a:gridCol w="2574940">
                  <a:extLst>
                    <a:ext uri="{9D8B030D-6E8A-4147-A177-3AD203B41FA5}">
                      <a16:colId xmlns:a16="http://schemas.microsoft.com/office/drawing/2014/main" val="607731527"/>
                    </a:ext>
                  </a:extLst>
                </a:gridCol>
                <a:gridCol w="4030812">
                  <a:extLst>
                    <a:ext uri="{9D8B030D-6E8A-4147-A177-3AD203B41FA5}">
                      <a16:colId xmlns:a16="http://schemas.microsoft.com/office/drawing/2014/main" val="2723503183"/>
                    </a:ext>
                  </a:extLst>
                </a:gridCol>
              </a:tblGrid>
              <a:tr h="57663">
                <a:tc>
                  <a:txBody>
                    <a:bodyPr/>
                    <a:lstStyle/>
                    <a:p>
                      <a:pPr>
                        <a:lnSpc>
                          <a:spcPct val="115000"/>
                        </a:lnSpc>
                        <a:spcAft>
                          <a:spcPts val="800"/>
                        </a:spcAft>
                        <a:buNone/>
                      </a:pPr>
                      <a:r>
                        <a:rPr lang="es-EC" sz="1800" kern="100">
                          <a:effectLst/>
                        </a:rPr>
                        <a:t>Concepto</a:t>
                      </a:r>
                      <a:endParaRPr lang="es-EC"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chemeClr val="bg1">
                        <a:lumMod val="65000"/>
                      </a:schemeClr>
                    </a:solidFill>
                  </a:tcPr>
                </a:tc>
                <a:tc>
                  <a:txBody>
                    <a:bodyPr/>
                    <a:lstStyle/>
                    <a:p>
                      <a:pPr algn="ctr">
                        <a:lnSpc>
                          <a:spcPct val="115000"/>
                        </a:lnSpc>
                        <a:spcAft>
                          <a:spcPts val="800"/>
                        </a:spcAft>
                        <a:buNone/>
                      </a:pPr>
                      <a:r>
                        <a:rPr lang="es-EC" sz="1800" kern="100" dirty="0">
                          <a:effectLst/>
                        </a:rPr>
                        <a:t>USD millones</a:t>
                      </a:r>
                      <a:endParaRPr lang="es-EC"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chemeClr val="bg1">
                        <a:lumMod val="65000"/>
                      </a:schemeClr>
                    </a:solidFill>
                  </a:tcPr>
                </a:tc>
                <a:extLst>
                  <a:ext uri="{0D108BD9-81ED-4DB2-BD59-A6C34878D82A}">
                    <a16:rowId xmlns:a16="http://schemas.microsoft.com/office/drawing/2014/main" val="1961594126"/>
                  </a:ext>
                </a:extLst>
              </a:tr>
              <a:tr h="0">
                <a:tc>
                  <a:txBody>
                    <a:bodyPr/>
                    <a:lstStyle/>
                    <a:p>
                      <a:pPr>
                        <a:lnSpc>
                          <a:spcPct val="115000"/>
                        </a:lnSpc>
                        <a:spcAft>
                          <a:spcPts val="800"/>
                        </a:spcAft>
                        <a:buNone/>
                      </a:pPr>
                      <a:r>
                        <a:rPr lang="es-EC" sz="1800" kern="100" dirty="0">
                          <a:effectLst/>
                        </a:rPr>
                        <a:t>Exportaciones de bienes</a:t>
                      </a:r>
                      <a:endParaRPr lang="es-EC"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s-EC" sz="1800" kern="100" dirty="0">
                          <a:effectLst/>
                        </a:rPr>
                        <a:t>1.000</a:t>
                      </a:r>
                      <a:endParaRPr lang="es-EC"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227849040"/>
                  </a:ext>
                </a:extLst>
              </a:tr>
              <a:tr h="0">
                <a:tc>
                  <a:txBody>
                    <a:bodyPr/>
                    <a:lstStyle/>
                    <a:p>
                      <a:pPr>
                        <a:lnSpc>
                          <a:spcPct val="115000"/>
                        </a:lnSpc>
                        <a:spcAft>
                          <a:spcPts val="800"/>
                        </a:spcAft>
                        <a:buNone/>
                      </a:pPr>
                      <a:r>
                        <a:rPr lang="es-EC" sz="1800" kern="100">
                          <a:effectLst/>
                        </a:rPr>
                        <a:t>Exportación de servicios</a:t>
                      </a:r>
                      <a:endParaRPr lang="es-EC"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s-EC" sz="1800" kern="100" dirty="0">
                          <a:effectLst/>
                        </a:rPr>
                        <a:t>200</a:t>
                      </a:r>
                      <a:endParaRPr lang="es-EC"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931075664"/>
                  </a:ext>
                </a:extLst>
              </a:tr>
              <a:tr h="0">
                <a:tc>
                  <a:txBody>
                    <a:bodyPr/>
                    <a:lstStyle/>
                    <a:p>
                      <a:pPr>
                        <a:lnSpc>
                          <a:spcPct val="115000"/>
                        </a:lnSpc>
                        <a:spcAft>
                          <a:spcPts val="800"/>
                        </a:spcAft>
                        <a:buNone/>
                      </a:pPr>
                      <a:r>
                        <a:rPr lang="es-EC" sz="1800" kern="100">
                          <a:effectLst/>
                        </a:rPr>
                        <a:t>Remesas recibidas</a:t>
                      </a:r>
                      <a:endParaRPr lang="es-EC"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s-EC" sz="1800" kern="100" dirty="0">
                          <a:effectLst/>
                        </a:rPr>
                        <a:t>300</a:t>
                      </a:r>
                      <a:endParaRPr lang="es-EC"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973554771"/>
                  </a:ext>
                </a:extLst>
              </a:tr>
              <a:tr h="0">
                <a:tc>
                  <a:txBody>
                    <a:bodyPr/>
                    <a:lstStyle/>
                    <a:p>
                      <a:pPr>
                        <a:lnSpc>
                          <a:spcPct val="115000"/>
                        </a:lnSpc>
                        <a:spcAft>
                          <a:spcPts val="800"/>
                        </a:spcAft>
                        <a:buNone/>
                      </a:pPr>
                      <a:r>
                        <a:rPr lang="es-EC" sz="1800" kern="100">
                          <a:effectLst/>
                        </a:rPr>
                        <a:t>Importaciones de bienes</a:t>
                      </a:r>
                      <a:endParaRPr lang="es-EC"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s-EC" sz="1800" kern="100" dirty="0">
                          <a:effectLst/>
                        </a:rPr>
                        <a:t>900</a:t>
                      </a:r>
                      <a:endParaRPr lang="es-EC"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30589674"/>
                  </a:ext>
                </a:extLst>
              </a:tr>
              <a:tr h="0">
                <a:tc>
                  <a:txBody>
                    <a:bodyPr/>
                    <a:lstStyle/>
                    <a:p>
                      <a:pPr>
                        <a:lnSpc>
                          <a:spcPct val="115000"/>
                        </a:lnSpc>
                        <a:spcAft>
                          <a:spcPts val="800"/>
                        </a:spcAft>
                        <a:buNone/>
                      </a:pPr>
                      <a:r>
                        <a:rPr lang="es-EC" sz="1800" kern="100">
                          <a:effectLst/>
                        </a:rPr>
                        <a:t>Importación de servicios</a:t>
                      </a:r>
                      <a:endParaRPr lang="es-EC"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s-EC" sz="1800" kern="100" dirty="0">
                          <a:effectLst/>
                        </a:rPr>
                        <a:t>100</a:t>
                      </a:r>
                      <a:endParaRPr lang="es-EC"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645461796"/>
                  </a:ext>
                </a:extLst>
              </a:tr>
              <a:tr h="0">
                <a:tc>
                  <a:txBody>
                    <a:bodyPr/>
                    <a:lstStyle/>
                    <a:p>
                      <a:pPr>
                        <a:lnSpc>
                          <a:spcPct val="115000"/>
                        </a:lnSpc>
                        <a:spcAft>
                          <a:spcPts val="800"/>
                        </a:spcAft>
                        <a:buNone/>
                      </a:pPr>
                      <a:r>
                        <a:rPr lang="es-EC" sz="1800" kern="100">
                          <a:effectLst/>
                        </a:rPr>
                        <a:t>Pago de intereses</a:t>
                      </a:r>
                      <a:endParaRPr lang="es-EC"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s-EC" sz="1800" kern="100" dirty="0">
                          <a:effectLst/>
                        </a:rPr>
                        <a:t>50</a:t>
                      </a:r>
                      <a:endParaRPr lang="es-EC"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240629533"/>
                  </a:ext>
                </a:extLst>
              </a:tr>
            </a:tbl>
          </a:graphicData>
        </a:graphic>
      </p:graphicFrame>
      <p:sp>
        <p:nvSpPr>
          <p:cNvPr id="11" name="Rectangle 4">
            <a:extLst>
              <a:ext uri="{FF2B5EF4-FFF2-40B4-BE49-F238E27FC236}">
                <a16:creationId xmlns:a16="http://schemas.microsoft.com/office/drawing/2014/main" id="{E64FBF13-7DD1-D5F9-FE56-A58E4E1D5FDC}"/>
              </a:ext>
            </a:extLst>
          </p:cNvPr>
          <p:cNvSpPr>
            <a:spLocks noGrp="1" noChangeArrowheads="1"/>
          </p:cNvSpPr>
          <p:nvPr>
            <p:ph type="body" idx="1"/>
          </p:nvPr>
        </p:nvSpPr>
        <p:spPr bwMode="auto">
          <a:xfrm>
            <a:off x="428296" y="1554759"/>
            <a:ext cx="11335407"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C" altLang="es-EC" sz="20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Ejercicio</a:t>
            </a:r>
            <a:endParaRPr kumimoji="0" lang="es-EC" altLang="es-EC"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C" altLang="es-EC" sz="20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Suponga que durante el año 2025 Ecuador registra las siguientes operaciones con el extranjero. Obtenga el resultado final de la Balanza de Pagos, a través de cada una de las cuentas.</a:t>
            </a:r>
            <a:endParaRPr kumimoji="0" lang="es-EC" altLang="es-EC"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C" altLang="es-EC" sz="20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1. Cuenta Corriente</a:t>
            </a:r>
            <a:endParaRPr kumimoji="0" lang="es-EC" altLang="es-EC"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C" altLang="es-EC" sz="20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Obtenga la Balanza Comercial y Balanza de Servicios y el saldo en cuenta Corriente, y el resultado déficit o </a:t>
            </a:r>
            <a:r>
              <a:rPr kumimoji="0" lang="es-EC" altLang="es-EC" sz="2000" b="1"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superavit</a:t>
            </a:r>
            <a:endParaRPr kumimoji="0" lang="es-EC" altLang="es-EC"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98924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F98AA31-B5FB-06C9-6494-BB6B15402442}"/>
              </a:ext>
            </a:extLst>
          </p:cNvPr>
          <p:cNvSpPr>
            <a:spLocks noGrp="1"/>
          </p:cNvSpPr>
          <p:nvPr>
            <p:ph type="body" idx="1"/>
          </p:nvPr>
        </p:nvSpPr>
        <p:spPr/>
        <p:txBody>
          <a:bodyPr/>
          <a:lstStyle/>
          <a:p>
            <a:endParaRPr lang="es-EC" dirty="0"/>
          </a:p>
        </p:txBody>
      </p:sp>
      <p:graphicFrame>
        <p:nvGraphicFramePr>
          <p:cNvPr id="13" name="Tabla 12">
            <a:extLst>
              <a:ext uri="{FF2B5EF4-FFF2-40B4-BE49-F238E27FC236}">
                <a16:creationId xmlns:a16="http://schemas.microsoft.com/office/drawing/2014/main" id="{2CE2D713-371E-6359-B5AC-886CC5BEB012}"/>
              </a:ext>
            </a:extLst>
          </p:cNvPr>
          <p:cNvGraphicFramePr>
            <a:graphicFrameLocks noGrp="1"/>
          </p:cNvGraphicFramePr>
          <p:nvPr>
            <p:extLst>
              <p:ext uri="{D42A27DB-BD31-4B8C-83A1-F6EECF244321}">
                <p14:modId xmlns:p14="http://schemas.microsoft.com/office/powerpoint/2010/main" val="556595951"/>
              </p:ext>
            </p:extLst>
          </p:nvPr>
        </p:nvGraphicFramePr>
        <p:xfrm>
          <a:off x="819909" y="2814321"/>
          <a:ext cx="7893167" cy="3359498"/>
        </p:xfrm>
        <a:graphic>
          <a:graphicData uri="http://schemas.openxmlformats.org/drawingml/2006/table">
            <a:tbl>
              <a:tblPr firstRow="1" firstCol="1" bandRow="1">
                <a:tableStyleId>{D4626E5F-286C-45D4-8190-0678D32410A3}</a:tableStyleId>
              </a:tblPr>
              <a:tblGrid>
                <a:gridCol w="3037388">
                  <a:extLst>
                    <a:ext uri="{9D8B030D-6E8A-4147-A177-3AD203B41FA5}">
                      <a16:colId xmlns:a16="http://schemas.microsoft.com/office/drawing/2014/main" val="2196259405"/>
                    </a:ext>
                  </a:extLst>
                </a:gridCol>
                <a:gridCol w="4855779">
                  <a:extLst>
                    <a:ext uri="{9D8B030D-6E8A-4147-A177-3AD203B41FA5}">
                      <a16:colId xmlns:a16="http://schemas.microsoft.com/office/drawing/2014/main" val="1523109375"/>
                    </a:ext>
                  </a:extLst>
                </a:gridCol>
              </a:tblGrid>
              <a:tr h="850994">
                <a:tc>
                  <a:txBody>
                    <a:bodyPr/>
                    <a:lstStyle/>
                    <a:p>
                      <a:pPr>
                        <a:lnSpc>
                          <a:spcPct val="115000"/>
                        </a:lnSpc>
                        <a:spcAft>
                          <a:spcPts val="800"/>
                        </a:spcAft>
                        <a:buNone/>
                      </a:pPr>
                      <a:r>
                        <a:rPr lang="es-EC" sz="2400" b="1" kern="100" dirty="0">
                          <a:effectLst/>
                        </a:rPr>
                        <a:t>Concepto</a:t>
                      </a:r>
                      <a:endParaRPr lang="es-EC" sz="2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chemeClr val="bg1">
                        <a:lumMod val="65000"/>
                      </a:schemeClr>
                    </a:solidFill>
                  </a:tcPr>
                </a:tc>
                <a:tc>
                  <a:txBody>
                    <a:bodyPr/>
                    <a:lstStyle/>
                    <a:p>
                      <a:pPr algn="ctr">
                        <a:lnSpc>
                          <a:spcPct val="115000"/>
                        </a:lnSpc>
                        <a:spcAft>
                          <a:spcPts val="800"/>
                        </a:spcAft>
                        <a:buNone/>
                      </a:pPr>
                      <a:r>
                        <a:rPr lang="es-EC" sz="2400" b="1" kern="100" dirty="0">
                          <a:effectLst/>
                        </a:rPr>
                        <a:t>USD millones</a:t>
                      </a:r>
                      <a:endParaRPr lang="es-EC" sz="2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solidFill>
                      <a:schemeClr val="bg1">
                        <a:lumMod val="65000"/>
                      </a:schemeClr>
                    </a:solidFill>
                  </a:tcPr>
                </a:tc>
                <a:extLst>
                  <a:ext uri="{0D108BD9-81ED-4DB2-BD59-A6C34878D82A}">
                    <a16:rowId xmlns:a16="http://schemas.microsoft.com/office/drawing/2014/main" val="380423380"/>
                  </a:ext>
                </a:extLst>
              </a:tr>
              <a:tr h="353112">
                <a:tc>
                  <a:txBody>
                    <a:bodyPr/>
                    <a:lstStyle/>
                    <a:p>
                      <a:pPr>
                        <a:lnSpc>
                          <a:spcPct val="115000"/>
                        </a:lnSpc>
                        <a:spcAft>
                          <a:spcPts val="800"/>
                        </a:spcAft>
                        <a:buNone/>
                      </a:pPr>
                      <a:r>
                        <a:rPr lang="es-EC" sz="2400" kern="100">
                          <a:effectLst/>
                        </a:rPr>
                        <a:t>Donación para infraestructura</a:t>
                      </a:r>
                      <a:endParaRPr lang="es-EC"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s-EC" sz="2400" kern="100" dirty="0">
                          <a:effectLst/>
                        </a:rPr>
                        <a:t>40</a:t>
                      </a:r>
                      <a:endParaRPr lang="es-EC"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703008528"/>
                  </a:ext>
                </a:extLst>
              </a:tr>
              <a:tr h="353112">
                <a:tc>
                  <a:txBody>
                    <a:bodyPr/>
                    <a:lstStyle/>
                    <a:p>
                      <a:pPr>
                        <a:lnSpc>
                          <a:spcPct val="115000"/>
                        </a:lnSpc>
                        <a:spcAft>
                          <a:spcPts val="800"/>
                        </a:spcAft>
                        <a:buNone/>
                      </a:pPr>
                      <a:r>
                        <a:rPr lang="es-EC" sz="2400" kern="100">
                          <a:effectLst/>
                        </a:rPr>
                        <a:t>Condonación de deuda</a:t>
                      </a:r>
                      <a:endParaRPr lang="es-EC"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s-EC" sz="2400" kern="100" dirty="0">
                          <a:effectLst/>
                        </a:rPr>
                        <a:t>20</a:t>
                      </a:r>
                      <a:endParaRPr lang="es-EC"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699070728"/>
                  </a:ext>
                </a:extLst>
              </a:tr>
              <a:tr h="353112">
                <a:tc>
                  <a:txBody>
                    <a:bodyPr/>
                    <a:lstStyle/>
                    <a:p>
                      <a:pPr>
                        <a:lnSpc>
                          <a:spcPct val="115000"/>
                        </a:lnSpc>
                        <a:spcAft>
                          <a:spcPts val="800"/>
                        </a:spcAft>
                        <a:buNone/>
                      </a:pPr>
                      <a:r>
                        <a:rPr lang="es-EC" sz="2400" kern="100">
                          <a:effectLst/>
                        </a:rPr>
                        <a:t>Compra de patente extranjera</a:t>
                      </a:r>
                      <a:endParaRPr lang="es-EC"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r>
                        <a:rPr lang="es-EC" sz="2400" kern="100" dirty="0">
                          <a:effectLst/>
                        </a:rPr>
                        <a:t>10</a:t>
                      </a:r>
                      <a:endParaRPr lang="es-EC" sz="2400" dirty="0"/>
                    </a:p>
                  </a:txBody>
                  <a:tcPr marL="9525" marR="9525" marT="9525" marB="9525" anchor="ctr"/>
                </a:tc>
                <a:extLst>
                  <a:ext uri="{0D108BD9-81ED-4DB2-BD59-A6C34878D82A}">
                    <a16:rowId xmlns:a16="http://schemas.microsoft.com/office/drawing/2014/main" val="2582067855"/>
                  </a:ext>
                </a:extLst>
              </a:tr>
            </a:tbl>
          </a:graphicData>
        </a:graphic>
      </p:graphicFrame>
      <p:sp>
        <p:nvSpPr>
          <p:cNvPr id="14" name="Rectangle 6">
            <a:extLst>
              <a:ext uri="{FF2B5EF4-FFF2-40B4-BE49-F238E27FC236}">
                <a16:creationId xmlns:a16="http://schemas.microsoft.com/office/drawing/2014/main" id="{3089CE80-87DA-6E8D-B649-B597AE84BBD3}"/>
              </a:ext>
            </a:extLst>
          </p:cNvPr>
          <p:cNvSpPr>
            <a:spLocks noChangeArrowheads="1"/>
          </p:cNvSpPr>
          <p:nvPr/>
        </p:nvSpPr>
        <p:spPr bwMode="auto">
          <a:xfrm>
            <a:off x="1072055" y="1207759"/>
            <a:ext cx="999533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C" altLang="es-EC" sz="24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Cuenta de Capital: </a:t>
            </a:r>
          </a:p>
          <a:p>
            <a:pPr marL="0" marR="0" lvl="0" indent="0" algn="l" defTabSz="914400" rtl="0" eaLnBrk="0" fontAlgn="base" latinLnBrk="0" hangingPunct="0">
              <a:lnSpc>
                <a:spcPct val="100000"/>
              </a:lnSpc>
              <a:spcBef>
                <a:spcPct val="0"/>
              </a:spcBef>
              <a:spcAft>
                <a:spcPct val="0"/>
              </a:spcAft>
              <a:buClrTx/>
              <a:buSzTx/>
              <a:buFontTx/>
              <a:buNone/>
              <a:tabLst/>
            </a:pPr>
            <a:r>
              <a:rPr lang="es-EC" altLang="es-EC" sz="2400" dirty="0">
                <a:solidFill>
                  <a:schemeClr val="tx1"/>
                </a:solidFill>
                <a:latin typeface="Aptos" panose="020B0004020202020204" pitchFamily="34" charset="0"/>
                <a:ea typeface="Aptos" panose="020B0004020202020204" pitchFamily="34" charset="0"/>
                <a:cs typeface="Times New Roman" panose="02020603050405020304" pitchFamily="18" charset="0"/>
              </a:rPr>
              <a:t>I</a:t>
            </a:r>
            <a:r>
              <a:rPr kumimoji="0" lang="es-EC" altLang="es-EC" sz="240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dentifique los ingresos y egresos, y el saldo. Y el resultado déficit o superávit</a:t>
            </a:r>
            <a:endParaRPr kumimoji="0" lang="es-EC" altLang="es-EC" sz="240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14868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a:extLst>
              <a:ext uri="{FF2B5EF4-FFF2-40B4-BE49-F238E27FC236}">
                <a16:creationId xmlns:a16="http://schemas.microsoft.com/office/drawing/2014/main" id="{D9D09E5D-0584-4F63-CBD6-C7792F1FCEDB}"/>
              </a:ext>
            </a:extLst>
          </p:cNvPr>
          <p:cNvGraphicFramePr>
            <a:graphicFrameLocks noGrp="1"/>
          </p:cNvGraphicFramePr>
          <p:nvPr>
            <p:extLst>
              <p:ext uri="{D42A27DB-BD31-4B8C-83A1-F6EECF244321}">
                <p14:modId xmlns:p14="http://schemas.microsoft.com/office/powerpoint/2010/main" val="2698889023"/>
              </p:ext>
            </p:extLst>
          </p:nvPr>
        </p:nvGraphicFramePr>
        <p:xfrm>
          <a:off x="838200" y="3252952"/>
          <a:ext cx="6692462" cy="2889585"/>
        </p:xfrm>
        <a:graphic>
          <a:graphicData uri="http://schemas.openxmlformats.org/drawingml/2006/table">
            <a:tbl>
              <a:tblPr firstRow="1" firstCol="1" bandRow="1">
                <a:tableStyleId>{D4626E5F-286C-45D4-8190-0678D32410A3}</a:tableStyleId>
              </a:tblPr>
              <a:tblGrid>
                <a:gridCol w="2499456">
                  <a:extLst>
                    <a:ext uri="{9D8B030D-6E8A-4147-A177-3AD203B41FA5}">
                      <a16:colId xmlns:a16="http://schemas.microsoft.com/office/drawing/2014/main" val="3688439025"/>
                    </a:ext>
                  </a:extLst>
                </a:gridCol>
                <a:gridCol w="4193006">
                  <a:extLst>
                    <a:ext uri="{9D8B030D-6E8A-4147-A177-3AD203B41FA5}">
                      <a16:colId xmlns:a16="http://schemas.microsoft.com/office/drawing/2014/main" val="2846919297"/>
                    </a:ext>
                  </a:extLst>
                </a:gridCol>
              </a:tblGrid>
              <a:tr h="509238">
                <a:tc>
                  <a:txBody>
                    <a:bodyPr/>
                    <a:lstStyle/>
                    <a:p>
                      <a:pPr>
                        <a:lnSpc>
                          <a:spcPct val="115000"/>
                        </a:lnSpc>
                        <a:spcAft>
                          <a:spcPts val="800"/>
                        </a:spcAft>
                        <a:buNone/>
                      </a:pPr>
                      <a:r>
                        <a:rPr lang="es-EC" sz="1800" b="1" kern="100" dirty="0">
                          <a:effectLst/>
                        </a:rPr>
                        <a:t>Concepto</a:t>
                      </a:r>
                      <a:endParaRPr lang="es-EC"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EC" sz="1800" b="1" kern="100" dirty="0">
                          <a:effectLst/>
                        </a:rPr>
                        <a:t>USD millones</a:t>
                      </a:r>
                      <a:endParaRPr lang="es-EC" sz="1800" b="1" dirty="0"/>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2958203"/>
                  </a:ext>
                </a:extLst>
              </a:tr>
              <a:tr h="343897">
                <a:tc>
                  <a:txBody>
                    <a:bodyPr/>
                    <a:lstStyle/>
                    <a:p>
                      <a:pPr>
                        <a:lnSpc>
                          <a:spcPct val="115000"/>
                        </a:lnSpc>
                        <a:spcAft>
                          <a:spcPts val="800"/>
                        </a:spcAft>
                        <a:buNone/>
                      </a:pPr>
                      <a:r>
                        <a:rPr lang="es-EC" sz="1800" kern="100" dirty="0">
                          <a:effectLst/>
                        </a:rPr>
                        <a:t>Inversión extranjera directa</a:t>
                      </a:r>
                      <a:endParaRPr lang="es-EC"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lnSpc>
                          <a:spcPct val="115000"/>
                        </a:lnSpc>
                        <a:spcAft>
                          <a:spcPts val="800"/>
                        </a:spcAft>
                        <a:buNone/>
                      </a:pPr>
                      <a:r>
                        <a:rPr lang="es-EC" sz="1800" kern="100" dirty="0">
                          <a:effectLst/>
                        </a:rPr>
                        <a:t>300</a:t>
                      </a:r>
                    </a:p>
                    <a:p>
                      <a:pPr algn="ctr">
                        <a:lnSpc>
                          <a:spcPct val="115000"/>
                        </a:lnSpc>
                        <a:spcAft>
                          <a:spcPts val="800"/>
                        </a:spcAft>
                        <a:buNone/>
                      </a:pPr>
                      <a:r>
                        <a:rPr lang="es-EC" sz="1800" kern="100" dirty="0">
                          <a:effectLst/>
                        </a:rPr>
                        <a:t>500</a:t>
                      </a:r>
                      <a:endParaRPr lang="es-EC" sz="1800" dirty="0"/>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4865993"/>
                  </a:ext>
                </a:extLst>
              </a:tr>
              <a:tr h="484491">
                <a:tc>
                  <a:txBody>
                    <a:bodyPr/>
                    <a:lstStyle/>
                    <a:p>
                      <a:pPr>
                        <a:lnSpc>
                          <a:spcPct val="115000"/>
                        </a:lnSpc>
                        <a:spcAft>
                          <a:spcPts val="800"/>
                        </a:spcAft>
                        <a:buNone/>
                      </a:pPr>
                      <a:r>
                        <a:rPr lang="es-EC" sz="1800" kern="100" dirty="0">
                          <a:effectLst/>
                        </a:rPr>
                        <a:t>Préstamos externos</a:t>
                      </a:r>
                      <a:endParaRPr lang="es-EC"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s-EC"/>
                    </a:p>
                  </a:txBody>
                  <a:tcPr/>
                </a:tc>
                <a:extLst>
                  <a:ext uri="{0D108BD9-81ED-4DB2-BD59-A6C34878D82A}">
                    <a16:rowId xmlns:a16="http://schemas.microsoft.com/office/drawing/2014/main" val="3800762321"/>
                  </a:ext>
                </a:extLst>
              </a:tr>
              <a:tr h="343897">
                <a:tc>
                  <a:txBody>
                    <a:bodyPr/>
                    <a:lstStyle/>
                    <a:p>
                      <a:pPr>
                        <a:lnSpc>
                          <a:spcPct val="115000"/>
                        </a:lnSpc>
                        <a:spcAft>
                          <a:spcPts val="800"/>
                        </a:spcAft>
                        <a:buNone/>
                      </a:pPr>
                      <a:r>
                        <a:rPr lang="es-EC" sz="1800" kern="100" dirty="0">
                          <a:effectLst/>
                        </a:rPr>
                        <a:t>Compra de acciones extranjeras</a:t>
                      </a:r>
                      <a:endParaRPr lang="es-EC"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800"/>
                        </a:spcAft>
                        <a:buNone/>
                      </a:pPr>
                      <a:r>
                        <a:rPr lang="es-EC" sz="1800" kern="100" dirty="0">
                          <a:effectLst/>
                        </a:rPr>
                        <a:t>150</a:t>
                      </a:r>
                      <a:endParaRPr lang="es-EC"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6521999"/>
                  </a:ext>
                </a:extLst>
              </a:tr>
              <a:tr h="343897">
                <a:tc>
                  <a:txBody>
                    <a:bodyPr/>
                    <a:lstStyle/>
                    <a:p>
                      <a:pPr>
                        <a:lnSpc>
                          <a:spcPct val="115000"/>
                        </a:lnSpc>
                        <a:spcAft>
                          <a:spcPts val="800"/>
                        </a:spcAft>
                        <a:buNone/>
                      </a:pPr>
                      <a:r>
                        <a:rPr lang="es-EC" sz="1800" kern="100">
                          <a:effectLst/>
                        </a:rPr>
                        <a:t>Depósitos en bancos extranjeros</a:t>
                      </a:r>
                      <a:endParaRPr lang="es-EC"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800"/>
                        </a:spcAft>
                        <a:buNone/>
                      </a:pPr>
                      <a:r>
                        <a:rPr lang="es-EC" sz="1800" kern="100" dirty="0">
                          <a:effectLst/>
                        </a:rPr>
                        <a:t>50</a:t>
                      </a:r>
                      <a:endParaRPr lang="es-EC"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4300940"/>
                  </a:ext>
                </a:extLst>
              </a:tr>
            </a:tbl>
          </a:graphicData>
        </a:graphic>
      </p:graphicFrame>
      <p:sp>
        <p:nvSpPr>
          <p:cNvPr id="6" name="Rectangle 1">
            <a:extLst>
              <a:ext uri="{FF2B5EF4-FFF2-40B4-BE49-F238E27FC236}">
                <a16:creationId xmlns:a16="http://schemas.microsoft.com/office/drawing/2014/main" id="{A58AE74F-ECE7-DC28-C87E-E5F6C228BF85}"/>
              </a:ext>
            </a:extLst>
          </p:cNvPr>
          <p:cNvSpPr>
            <a:spLocks noGrp="1" noChangeArrowheads="1"/>
          </p:cNvSpPr>
          <p:nvPr>
            <p:ph type="body" idx="1"/>
          </p:nvPr>
        </p:nvSpPr>
        <p:spPr bwMode="auto">
          <a:xfrm>
            <a:off x="509752" y="1764173"/>
            <a:ext cx="1124081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C" altLang="es-EC" sz="2400" b="1" i="0" u="none" strike="noStrike" cap="none" normalizeH="0" baseline="0" dirty="0">
                <a:ln>
                  <a:noFill/>
                </a:ln>
                <a:solidFill>
                  <a:schemeClr val="tx1"/>
                </a:solidFill>
                <a:effectLst/>
                <a:latin typeface="+mj-lt"/>
                <a:ea typeface="Aptos" panose="020B0004020202020204" pitchFamily="34" charset="0"/>
                <a:cs typeface="Times New Roman" panose="02020603050405020304" pitchFamily="18" charset="0"/>
              </a:rPr>
              <a:t>Cuenta Financiera</a:t>
            </a:r>
            <a:r>
              <a:rPr lang="es-EC" altLang="es-EC" sz="2400" b="1" dirty="0">
                <a:solidFill>
                  <a:schemeClr val="tx1"/>
                </a:solidFill>
                <a:latin typeface="+mj-lt"/>
                <a:ea typeface="Aptos" panose="020B0004020202020204" pitchFamily="34" charset="0"/>
                <a:cs typeface="Times New Roman" panose="02020603050405020304" pitchFamily="18" charset="0"/>
              </a:rPr>
              <a:t>:</a:t>
            </a:r>
            <a:endParaRPr kumimoji="0" lang="es-EC" altLang="es-EC" sz="2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C" altLang="es-EC" sz="2400" i="0" u="none" strike="noStrike" cap="none" normalizeH="0" baseline="0" dirty="0">
                <a:ln>
                  <a:noFill/>
                </a:ln>
                <a:solidFill>
                  <a:schemeClr val="tx1"/>
                </a:solidFill>
                <a:effectLst/>
                <a:latin typeface="+mj-lt"/>
                <a:ea typeface="Aptos" panose="020B0004020202020204" pitchFamily="34" charset="0"/>
                <a:cs typeface="Times New Roman" panose="02020603050405020304" pitchFamily="18" charset="0"/>
              </a:rPr>
              <a:t>Identifique los ingresos y egresos, y el saldo de la Cuenta Financiera</a:t>
            </a:r>
            <a:endParaRPr kumimoji="0" lang="es-EC" altLang="es-EC" sz="2400" i="0" u="none" strike="noStrike" cap="none" normalizeH="0" baseline="0" dirty="0">
              <a:ln>
                <a:noFill/>
              </a:ln>
              <a:solidFill>
                <a:schemeClr val="tx1"/>
              </a:solidFill>
              <a:effectLst/>
              <a:latin typeface="+mj-lt"/>
            </a:endParaRPr>
          </a:p>
        </p:txBody>
      </p:sp>
      <p:cxnSp>
        <p:nvCxnSpPr>
          <p:cNvPr id="3" name="Conector recto 2">
            <a:extLst>
              <a:ext uri="{FF2B5EF4-FFF2-40B4-BE49-F238E27FC236}">
                <a16:creationId xmlns:a16="http://schemas.microsoft.com/office/drawing/2014/main" id="{FE28A942-3816-8666-5A87-86BFF5CAA900}"/>
              </a:ext>
            </a:extLst>
          </p:cNvPr>
          <p:cNvCxnSpPr/>
          <p:nvPr/>
        </p:nvCxnSpPr>
        <p:spPr>
          <a:xfrm>
            <a:off x="3289738" y="4393325"/>
            <a:ext cx="4240924"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93217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a:extLst>
              <a:ext uri="{FF2B5EF4-FFF2-40B4-BE49-F238E27FC236}">
                <a16:creationId xmlns:a16="http://schemas.microsoft.com/office/drawing/2014/main" id="{C2B32682-ABE0-6F27-A4C9-C4FFED6B56A5}"/>
              </a:ext>
            </a:extLst>
          </p:cNvPr>
          <p:cNvGraphicFramePr>
            <a:graphicFrameLocks noGrp="1"/>
          </p:cNvGraphicFramePr>
          <p:nvPr>
            <p:extLst>
              <p:ext uri="{D42A27DB-BD31-4B8C-83A1-F6EECF244321}">
                <p14:modId xmlns:p14="http://schemas.microsoft.com/office/powerpoint/2010/main" val="3191361310"/>
              </p:ext>
            </p:extLst>
          </p:nvPr>
        </p:nvGraphicFramePr>
        <p:xfrm>
          <a:off x="838200" y="2732690"/>
          <a:ext cx="8988972" cy="2308828"/>
        </p:xfrm>
        <a:graphic>
          <a:graphicData uri="http://schemas.openxmlformats.org/drawingml/2006/table">
            <a:tbl>
              <a:tblPr firstRow="1" firstCol="1" bandRow="1">
                <a:tableStyleId>{D4626E5F-286C-45D4-8190-0678D32410A3}</a:tableStyleId>
              </a:tblPr>
              <a:tblGrid>
                <a:gridCol w="4494486">
                  <a:extLst>
                    <a:ext uri="{9D8B030D-6E8A-4147-A177-3AD203B41FA5}">
                      <a16:colId xmlns:a16="http://schemas.microsoft.com/office/drawing/2014/main" val="3873264783"/>
                    </a:ext>
                  </a:extLst>
                </a:gridCol>
                <a:gridCol w="4494486">
                  <a:extLst>
                    <a:ext uri="{9D8B030D-6E8A-4147-A177-3AD203B41FA5}">
                      <a16:colId xmlns:a16="http://schemas.microsoft.com/office/drawing/2014/main" val="2042077075"/>
                    </a:ext>
                  </a:extLst>
                </a:gridCol>
              </a:tblGrid>
              <a:tr h="458976">
                <a:tc>
                  <a:txBody>
                    <a:bodyPr/>
                    <a:lstStyle/>
                    <a:p>
                      <a:pPr algn="ctr">
                        <a:lnSpc>
                          <a:spcPct val="115000"/>
                        </a:lnSpc>
                        <a:spcAft>
                          <a:spcPts val="800"/>
                        </a:spcAft>
                        <a:buNone/>
                      </a:pPr>
                      <a:r>
                        <a:rPr lang="es-EC" sz="1800" b="1" kern="100" dirty="0">
                          <a:effectLst/>
                        </a:rPr>
                        <a:t>Cuenta</a:t>
                      </a:r>
                      <a:endParaRPr lang="es-EC"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s-EC" sz="1800" b="1" kern="100" dirty="0">
                          <a:effectLst/>
                        </a:rPr>
                        <a:t>Saldo (USD millones)</a:t>
                      </a:r>
                      <a:endParaRPr lang="es-EC"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338811882"/>
                  </a:ext>
                </a:extLst>
              </a:tr>
              <a:tr h="462463">
                <a:tc>
                  <a:txBody>
                    <a:bodyPr/>
                    <a:lstStyle/>
                    <a:p>
                      <a:pPr>
                        <a:lnSpc>
                          <a:spcPct val="115000"/>
                        </a:lnSpc>
                        <a:spcAft>
                          <a:spcPts val="800"/>
                        </a:spcAft>
                        <a:buNone/>
                      </a:pPr>
                      <a:r>
                        <a:rPr lang="es-EC" sz="1800" kern="100" dirty="0">
                          <a:effectLst/>
                        </a:rPr>
                        <a:t>Cuenta Corriente</a:t>
                      </a:r>
                      <a:endParaRPr lang="es-EC"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buNone/>
                      </a:pPr>
                      <a:endParaRPr lang="es-EC" sz="1800" kern="100" dirty="0">
                        <a:effectLst/>
                        <a:latin typeface="Aptos" panose="020B0004020202020204" pitchFamily="34" charset="0"/>
                      </a:endParaRPr>
                    </a:p>
                  </a:txBody>
                  <a:tcPr marL="9525" marR="9525" marT="9525" marB="9525" anchor="ctr"/>
                </a:tc>
                <a:extLst>
                  <a:ext uri="{0D108BD9-81ED-4DB2-BD59-A6C34878D82A}">
                    <a16:rowId xmlns:a16="http://schemas.microsoft.com/office/drawing/2014/main" val="420502940"/>
                  </a:ext>
                </a:extLst>
              </a:tr>
              <a:tr h="462463">
                <a:tc>
                  <a:txBody>
                    <a:bodyPr/>
                    <a:lstStyle/>
                    <a:p>
                      <a:pPr>
                        <a:lnSpc>
                          <a:spcPct val="115000"/>
                        </a:lnSpc>
                        <a:spcAft>
                          <a:spcPts val="800"/>
                        </a:spcAft>
                        <a:buNone/>
                      </a:pPr>
                      <a:r>
                        <a:rPr lang="es-EC" sz="1800" kern="100" dirty="0">
                          <a:effectLst/>
                        </a:rPr>
                        <a:t>Cuenta de Capital</a:t>
                      </a:r>
                      <a:endParaRPr lang="es-EC"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buNone/>
                      </a:pPr>
                      <a:endParaRPr lang="es-EC" sz="1800" kern="100" dirty="0">
                        <a:effectLst/>
                        <a:latin typeface="Aptos" panose="020B0004020202020204" pitchFamily="34" charset="0"/>
                      </a:endParaRPr>
                    </a:p>
                  </a:txBody>
                  <a:tcPr marL="9525" marR="9525" marT="9525" marB="9525" anchor="ctr"/>
                </a:tc>
                <a:extLst>
                  <a:ext uri="{0D108BD9-81ED-4DB2-BD59-A6C34878D82A}">
                    <a16:rowId xmlns:a16="http://schemas.microsoft.com/office/drawing/2014/main" val="3458519578"/>
                  </a:ext>
                </a:extLst>
              </a:tr>
              <a:tr h="462463">
                <a:tc>
                  <a:txBody>
                    <a:bodyPr/>
                    <a:lstStyle/>
                    <a:p>
                      <a:pPr>
                        <a:lnSpc>
                          <a:spcPct val="115000"/>
                        </a:lnSpc>
                        <a:spcAft>
                          <a:spcPts val="800"/>
                        </a:spcAft>
                        <a:buNone/>
                      </a:pPr>
                      <a:r>
                        <a:rPr lang="es-EC" sz="1800" kern="100">
                          <a:effectLst/>
                        </a:rPr>
                        <a:t>Cuenta Financiera</a:t>
                      </a:r>
                      <a:endParaRPr lang="es-EC"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buNone/>
                      </a:pPr>
                      <a:endParaRPr lang="es-EC" sz="1800" kern="100" dirty="0">
                        <a:effectLst/>
                        <a:latin typeface="Aptos" panose="020B0004020202020204" pitchFamily="34" charset="0"/>
                      </a:endParaRPr>
                    </a:p>
                  </a:txBody>
                  <a:tcPr marL="9525" marR="9525" marT="9525" marB="9525" anchor="ctr"/>
                </a:tc>
                <a:extLst>
                  <a:ext uri="{0D108BD9-81ED-4DB2-BD59-A6C34878D82A}">
                    <a16:rowId xmlns:a16="http://schemas.microsoft.com/office/drawing/2014/main" val="1049440395"/>
                  </a:ext>
                </a:extLst>
              </a:tr>
              <a:tr h="462463">
                <a:tc>
                  <a:txBody>
                    <a:bodyPr/>
                    <a:lstStyle/>
                    <a:p>
                      <a:pPr>
                        <a:lnSpc>
                          <a:spcPct val="115000"/>
                        </a:lnSpc>
                        <a:spcAft>
                          <a:spcPts val="800"/>
                        </a:spcAft>
                        <a:buNone/>
                      </a:pPr>
                      <a:r>
                        <a:rPr lang="es-EC" sz="1800" kern="100">
                          <a:effectLst/>
                        </a:rPr>
                        <a:t>Saldo Total</a:t>
                      </a:r>
                      <a:endParaRPr lang="es-EC"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buNone/>
                      </a:pPr>
                      <a:endParaRPr lang="es-EC" sz="1800" kern="100" dirty="0">
                        <a:effectLst/>
                        <a:latin typeface="Aptos" panose="020B0004020202020204" pitchFamily="34" charset="0"/>
                      </a:endParaRPr>
                    </a:p>
                  </a:txBody>
                  <a:tcPr marL="9525" marR="9525" marT="9525" marB="9525" anchor="ctr"/>
                </a:tc>
                <a:extLst>
                  <a:ext uri="{0D108BD9-81ED-4DB2-BD59-A6C34878D82A}">
                    <a16:rowId xmlns:a16="http://schemas.microsoft.com/office/drawing/2014/main" val="1147404326"/>
                  </a:ext>
                </a:extLst>
              </a:tr>
            </a:tbl>
          </a:graphicData>
        </a:graphic>
      </p:graphicFrame>
      <p:sp>
        <p:nvSpPr>
          <p:cNvPr id="6" name="Rectangle 1">
            <a:extLst>
              <a:ext uri="{FF2B5EF4-FFF2-40B4-BE49-F238E27FC236}">
                <a16:creationId xmlns:a16="http://schemas.microsoft.com/office/drawing/2014/main" id="{9DB4A5BE-E897-27E4-43E4-4EA3810EE58C}"/>
              </a:ext>
            </a:extLst>
          </p:cNvPr>
          <p:cNvSpPr>
            <a:spLocks noGrp="1" noChangeArrowheads="1"/>
          </p:cNvSpPr>
          <p:nvPr>
            <p:ph type="body" idx="1"/>
          </p:nvPr>
        </p:nvSpPr>
        <p:spPr bwMode="auto">
          <a:xfrm>
            <a:off x="897616" y="1205311"/>
            <a:ext cx="9470840"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C" altLang="es-EC" sz="32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Obtenga el Resultado final de la Balanza de Pagos</a:t>
            </a:r>
            <a:endParaRPr kumimoji="0" lang="es-EC" altLang="es-EC" sz="3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C" altLang="es-EC" sz="32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Conclusión</a:t>
            </a:r>
            <a:endParaRPr kumimoji="0" lang="es-EC" altLang="es-EC" sz="3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C" altLang="es-EC" sz="1800" b="0" i="0" u="none" strike="noStrike" cap="none" normalizeH="0" baseline="0" dirty="0">
              <a:ln>
                <a:noFill/>
              </a:ln>
              <a:solidFill>
                <a:schemeClr val="tx1"/>
              </a:solidFill>
              <a:effectLst/>
              <a:latin typeface="Arial" panose="020B0604020202020204" pitchFamily="34" charset="0"/>
            </a:endParaRPr>
          </a:p>
        </p:txBody>
      </p:sp>
      <p:sp>
        <p:nvSpPr>
          <p:cNvPr id="7" name="CuadroTexto 6">
            <a:extLst>
              <a:ext uri="{FF2B5EF4-FFF2-40B4-BE49-F238E27FC236}">
                <a16:creationId xmlns:a16="http://schemas.microsoft.com/office/drawing/2014/main" id="{702590C1-83EA-BAD3-0BF0-F4B777B428DE}"/>
              </a:ext>
            </a:extLst>
          </p:cNvPr>
          <p:cNvSpPr txBox="1"/>
          <p:nvPr/>
        </p:nvSpPr>
        <p:spPr>
          <a:xfrm>
            <a:off x="838200" y="5464663"/>
            <a:ext cx="9025759" cy="1046440"/>
          </a:xfrm>
          <a:prstGeom prst="rect">
            <a:avLst/>
          </a:prstGeom>
          <a:noFill/>
        </p:spPr>
        <p:txBody>
          <a:bodyPr wrap="square" rtlCol="0">
            <a:spAutoFit/>
          </a:bodyPr>
          <a:lstStyle/>
          <a:p>
            <a:r>
              <a:rPr lang="es-ES" sz="1800" dirty="0"/>
              <a:t>El país registró más …………… que ………. en sus transacciones con el exterior. Por tanto, la balanza de pagos presenta un……………….., lo que implica una entrada neta de divisas y una mejora en la posición financiera internacional del país.</a:t>
            </a:r>
          </a:p>
          <a:p>
            <a:endParaRPr lang="es-EC" sz="800" dirty="0"/>
          </a:p>
        </p:txBody>
      </p:sp>
    </p:spTree>
    <p:extLst>
      <p:ext uri="{BB962C8B-B14F-4D97-AF65-F5344CB8AC3E}">
        <p14:creationId xmlns:p14="http://schemas.microsoft.com/office/powerpoint/2010/main" val="3415005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CC024C-C353-54CB-0DC0-82BAEEDE62DB}"/>
              </a:ext>
            </a:extLst>
          </p:cNvPr>
          <p:cNvSpPr>
            <a:spLocks noGrp="1"/>
          </p:cNvSpPr>
          <p:nvPr>
            <p:ph type="title"/>
          </p:nvPr>
        </p:nvSpPr>
        <p:spPr>
          <a:xfrm>
            <a:off x="3407979" y="351068"/>
            <a:ext cx="8652641" cy="1126704"/>
          </a:xfrm>
        </p:spPr>
        <p:txBody>
          <a:bodyPr>
            <a:normAutofit/>
          </a:bodyPr>
          <a:lstStyle/>
          <a:p>
            <a:r>
              <a:rPr lang="es-EC" sz="3200" dirty="0"/>
              <a:t>Relación entre Balanza de Pagos y otras variables económicas</a:t>
            </a:r>
          </a:p>
        </p:txBody>
      </p:sp>
      <p:sp>
        <p:nvSpPr>
          <p:cNvPr id="3" name="Marcador de texto 2">
            <a:extLst>
              <a:ext uri="{FF2B5EF4-FFF2-40B4-BE49-F238E27FC236}">
                <a16:creationId xmlns:a16="http://schemas.microsoft.com/office/drawing/2014/main" id="{22508AAB-1880-E1B2-1D06-569C0765FE20}"/>
              </a:ext>
            </a:extLst>
          </p:cNvPr>
          <p:cNvSpPr>
            <a:spLocks noGrp="1"/>
          </p:cNvSpPr>
          <p:nvPr>
            <p:ph type="body" idx="1"/>
          </p:nvPr>
        </p:nvSpPr>
        <p:spPr>
          <a:xfrm>
            <a:off x="457200" y="1545021"/>
            <a:ext cx="11361683" cy="5108027"/>
          </a:xfrm>
        </p:spPr>
        <p:txBody>
          <a:bodyPr>
            <a:normAutofit/>
          </a:bodyPr>
          <a:lstStyle/>
          <a:p>
            <a:r>
              <a:rPr lang="es-EC" dirty="0"/>
              <a:t>La balanza de pagos no solo es un registro contable de las transacciones internacionales de un país, sino también una </a:t>
            </a:r>
            <a:r>
              <a:rPr lang="es-EC" b="1" dirty="0">
                <a:solidFill>
                  <a:srgbClr val="00B050"/>
                </a:solidFill>
              </a:rPr>
              <a:t>herramienta</a:t>
            </a:r>
            <a:r>
              <a:rPr lang="es-EC" dirty="0"/>
              <a:t> clave para </a:t>
            </a:r>
            <a:r>
              <a:rPr lang="es-EC" b="1" dirty="0">
                <a:solidFill>
                  <a:srgbClr val="00B050"/>
                </a:solidFill>
              </a:rPr>
              <a:t>analizar su posición económica en el mundo. </a:t>
            </a:r>
          </a:p>
          <a:p>
            <a:r>
              <a:rPr lang="es-EC" dirty="0"/>
              <a:t>Lo que ocurre en esta balanza </a:t>
            </a:r>
            <a:r>
              <a:rPr lang="es-EC" b="1" dirty="0">
                <a:solidFill>
                  <a:srgbClr val="0070C0"/>
                </a:solidFill>
              </a:rPr>
              <a:t>influye</a:t>
            </a:r>
            <a:r>
              <a:rPr lang="es-EC" dirty="0"/>
              <a:t> directamente en variables macroeconómicas fundamentales como </a:t>
            </a:r>
            <a:r>
              <a:rPr lang="es-EC" b="1" dirty="0">
                <a:solidFill>
                  <a:srgbClr val="7030A0"/>
                </a:solidFill>
              </a:rPr>
              <a:t>el tipo de cambio</a:t>
            </a:r>
            <a:r>
              <a:rPr lang="es-EC" dirty="0"/>
              <a:t>, </a:t>
            </a:r>
            <a:r>
              <a:rPr lang="es-EC" dirty="0">
                <a:solidFill>
                  <a:srgbClr val="DB4F14"/>
                </a:solidFill>
              </a:rPr>
              <a:t>las reservas internacionales</a:t>
            </a:r>
            <a:r>
              <a:rPr lang="es-EC" dirty="0"/>
              <a:t>, el nivel de </a:t>
            </a:r>
            <a:r>
              <a:rPr lang="es-EC" dirty="0">
                <a:solidFill>
                  <a:srgbClr val="1957D1"/>
                </a:solidFill>
              </a:rPr>
              <a:t>endeudamiento externo </a:t>
            </a:r>
            <a:r>
              <a:rPr lang="es-EC" dirty="0"/>
              <a:t>y la tasa de crecimiento económico. </a:t>
            </a:r>
          </a:p>
          <a:p>
            <a:r>
              <a:rPr lang="es-EC" dirty="0"/>
              <a:t>Su análisis debe ir más allá de los datos numéricos e incluir una mirada integral sobre cómo interactúa con el resto de la economía nacional (Parkin &amp; Loría, 2015).</a:t>
            </a:r>
          </a:p>
        </p:txBody>
      </p:sp>
    </p:spTree>
    <p:extLst>
      <p:ext uri="{BB962C8B-B14F-4D97-AF65-F5344CB8AC3E}">
        <p14:creationId xmlns:p14="http://schemas.microsoft.com/office/powerpoint/2010/main" val="3223995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332B29-124B-9C3D-D3B4-9F6702945F73}"/>
              </a:ext>
            </a:extLst>
          </p:cNvPr>
          <p:cNvSpPr>
            <a:spLocks noGrp="1"/>
          </p:cNvSpPr>
          <p:nvPr>
            <p:ph type="title"/>
          </p:nvPr>
        </p:nvSpPr>
        <p:spPr>
          <a:xfrm>
            <a:off x="3287110" y="445661"/>
            <a:ext cx="8847083" cy="1126704"/>
          </a:xfrm>
        </p:spPr>
        <p:txBody>
          <a:bodyPr>
            <a:normAutofit/>
          </a:bodyPr>
          <a:lstStyle/>
          <a:p>
            <a:r>
              <a:rPr lang="es-EC" sz="3200" dirty="0"/>
              <a:t>Relación entre Balanza de Pagos y otras variables económicas</a:t>
            </a:r>
          </a:p>
        </p:txBody>
      </p:sp>
      <p:sp>
        <p:nvSpPr>
          <p:cNvPr id="3" name="Marcador de texto 2">
            <a:extLst>
              <a:ext uri="{FF2B5EF4-FFF2-40B4-BE49-F238E27FC236}">
                <a16:creationId xmlns:a16="http://schemas.microsoft.com/office/drawing/2014/main" id="{EA03E4F5-C1FE-05FC-D3C7-23AAE633F62E}"/>
              </a:ext>
            </a:extLst>
          </p:cNvPr>
          <p:cNvSpPr>
            <a:spLocks noGrp="1"/>
          </p:cNvSpPr>
          <p:nvPr>
            <p:ph type="body" idx="1"/>
          </p:nvPr>
        </p:nvSpPr>
        <p:spPr>
          <a:xfrm>
            <a:off x="467710" y="1466193"/>
            <a:ext cx="11324897" cy="5139559"/>
          </a:xfrm>
        </p:spPr>
        <p:txBody>
          <a:bodyPr>
            <a:normAutofit lnSpcReduction="10000"/>
          </a:bodyPr>
          <a:lstStyle/>
          <a:p>
            <a:r>
              <a:rPr lang="es-EC" dirty="0"/>
              <a:t>Por ejemplo, </a:t>
            </a:r>
            <a:r>
              <a:rPr lang="es-EC" b="1" dirty="0">
                <a:solidFill>
                  <a:srgbClr val="5EBFBC"/>
                </a:solidFill>
              </a:rPr>
              <a:t>un déficit persistente en la cuenta corriente </a:t>
            </a:r>
            <a:r>
              <a:rPr lang="es-EC" dirty="0"/>
              <a:t>puede reflejar un </a:t>
            </a:r>
            <a:r>
              <a:rPr lang="es-EC" dirty="0">
                <a:solidFill>
                  <a:srgbClr val="00B050"/>
                </a:solidFill>
              </a:rPr>
              <a:t>consumo externo excesivo, financiado con deuda o inversión extranjera,</a:t>
            </a:r>
            <a:r>
              <a:rPr lang="es-EC" dirty="0"/>
              <a:t> lo cual incide en la acumulación de pasivos y la estabilidad cambiaria. </a:t>
            </a:r>
          </a:p>
          <a:p>
            <a:pPr marL="85725" indent="0">
              <a:buNone/>
            </a:pPr>
            <a:endParaRPr lang="es-EC" dirty="0"/>
          </a:p>
          <a:p>
            <a:r>
              <a:rPr lang="es-EC" dirty="0"/>
              <a:t>Del mismo modo, una entrada masiva de capitales puede fortalecer las reservas del país, pero también generar riesgos de sobrevaloración de la moneda o burbujas financieras. </a:t>
            </a:r>
          </a:p>
          <a:p>
            <a:endParaRPr lang="es-EC" dirty="0"/>
          </a:p>
          <a:p>
            <a:r>
              <a:rPr lang="es-EC" dirty="0"/>
              <a:t>Comprender estas interacciones es esencial para evaluar la sostenibilidad económica de un país, tomar decisiones de política pública y anticipar posibles vulnerabilidades externas.</a:t>
            </a:r>
          </a:p>
        </p:txBody>
      </p:sp>
    </p:spTree>
    <p:extLst>
      <p:ext uri="{BB962C8B-B14F-4D97-AF65-F5344CB8AC3E}">
        <p14:creationId xmlns:p14="http://schemas.microsoft.com/office/powerpoint/2010/main" val="2436494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C7BEDE-A173-EF5F-E5F5-EE801D46FD46}"/>
              </a:ext>
            </a:extLst>
          </p:cNvPr>
          <p:cNvSpPr>
            <a:spLocks noGrp="1"/>
          </p:cNvSpPr>
          <p:nvPr>
            <p:ph type="title"/>
          </p:nvPr>
        </p:nvSpPr>
        <p:spPr>
          <a:xfrm>
            <a:off x="3465787" y="356323"/>
            <a:ext cx="8326821" cy="1126704"/>
          </a:xfrm>
        </p:spPr>
        <p:txBody>
          <a:bodyPr>
            <a:normAutofit/>
          </a:bodyPr>
          <a:lstStyle/>
          <a:p>
            <a:r>
              <a:rPr lang="es-EC" sz="3200" dirty="0"/>
              <a:t>Relación entre Balanza de Pagos y otras variables económicas</a:t>
            </a:r>
          </a:p>
        </p:txBody>
      </p:sp>
      <p:sp>
        <p:nvSpPr>
          <p:cNvPr id="3" name="Marcador de texto 2">
            <a:extLst>
              <a:ext uri="{FF2B5EF4-FFF2-40B4-BE49-F238E27FC236}">
                <a16:creationId xmlns:a16="http://schemas.microsoft.com/office/drawing/2014/main" id="{AFCDDFB6-8CBB-020D-ED01-C1004813D628}"/>
              </a:ext>
            </a:extLst>
          </p:cNvPr>
          <p:cNvSpPr>
            <a:spLocks noGrp="1"/>
          </p:cNvSpPr>
          <p:nvPr>
            <p:ph type="body" idx="1"/>
          </p:nvPr>
        </p:nvSpPr>
        <p:spPr>
          <a:xfrm>
            <a:off x="838200" y="1387367"/>
            <a:ext cx="10954407" cy="4789598"/>
          </a:xfrm>
        </p:spPr>
        <p:txBody>
          <a:bodyPr>
            <a:normAutofit fontScale="92500" lnSpcReduction="10000"/>
          </a:bodyPr>
          <a:lstStyle/>
          <a:p>
            <a:pPr marL="85725" indent="0">
              <a:buNone/>
            </a:pPr>
            <a:r>
              <a:rPr lang="es-EC" dirty="0"/>
              <a:t>La balanza de pagos está estrechamente relacionada con estas variables macroeconómicas clave. </a:t>
            </a:r>
          </a:p>
          <a:p>
            <a:pPr marL="85725" indent="0">
              <a:buNone/>
            </a:pPr>
            <a:r>
              <a:rPr lang="es-EC" b="1" dirty="0"/>
              <a:t>Tipo de cambio</a:t>
            </a:r>
            <a:endParaRPr lang="es-EC" dirty="0"/>
          </a:p>
          <a:p>
            <a:pPr marL="85725" indent="0">
              <a:buNone/>
            </a:pPr>
            <a:r>
              <a:rPr lang="es-EC" dirty="0"/>
              <a:t>Es uno de los factores que más influye en la balanza de pagos. </a:t>
            </a:r>
          </a:p>
          <a:p>
            <a:pPr marL="85725" indent="0">
              <a:buNone/>
            </a:pPr>
            <a:r>
              <a:rPr lang="es-EC" dirty="0"/>
              <a:t>Si un país tiene un déficit externo, la presión sobre la moneda suele llevar a una devaluación. </a:t>
            </a:r>
          </a:p>
          <a:p>
            <a:pPr marL="85725" indent="0">
              <a:buNone/>
            </a:pPr>
            <a:r>
              <a:rPr lang="es-EC" dirty="0"/>
              <a:t>Por el contrario, un superávit puede provocar una revaluación, afectando la competitividad (Blanchard &amp; Pérez, 2017).</a:t>
            </a:r>
          </a:p>
          <a:p>
            <a:pPr marL="85725" indent="0">
              <a:buNone/>
            </a:pPr>
            <a:r>
              <a:rPr lang="es-EC" dirty="0"/>
              <a:t>En sistemas de tipo de cambio fijo, como en países dolarizados (como Ecuador), los desequilibrios externos no se ajustan mediante el tipo de cambio, sino por otros mecanismos como el ajuste del gasto o el uso de reservas.</a:t>
            </a:r>
          </a:p>
          <a:p>
            <a:endParaRPr lang="es-EC" dirty="0"/>
          </a:p>
        </p:txBody>
      </p:sp>
    </p:spTree>
    <p:extLst>
      <p:ext uri="{BB962C8B-B14F-4D97-AF65-F5344CB8AC3E}">
        <p14:creationId xmlns:p14="http://schemas.microsoft.com/office/powerpoint/2010/main" val="2643121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02C464-A8EB-2613-B0AB-91EF7B79F93D}"/>
              </a:ext>
            </a:extLst>
          </p:cNvPr>
          <p:cNvSpPr>
            <a:spLocks noGrp="1"/>
          </p:cNvSpPr>
          <p:nvPr>
            <p:ph type="title"/>
          </p:nvPr>
        </p:nvSpPr>
        <p:spPr>
          <a:xfrm>
            <a:off x="3394841" y="324792"/>
            <a:ext cx="8708171" cy="1126704"/>
          </a:xfrm>
        </p:spPr>
        <p:txBody>
          <a:bodyPr>
            <a:normAutofit/>
          </a:bodyPr>
          <a:lstStyle/>
          <a:p>
            <a:r>
              <a:rPr lang="es-EC" sz="3600" dirty="0"/>
              <a:t>Relación entre Balanza de Pagos y otras variables económicas</a:t>
            </a:r>
          </a:p>
        </p:txBody>
      </p:sp>
      <p:sp>
        <p:nvSpPr>
          <p:cNvPr id="3" name="Marcador de texto 2">
            <a:extLst>
              <a:ext uri="{FF2B5EF4-FFF2-40B4-BE49-F238E27FC236}">
                <a16:creationId xmlns:a16="http://schemas.microsoft.com/office/drawing/2014/main" id="{72F193B6-7FC2-AF93-0AD1-B1E9B53DD6AD}"/>
              </a:ext>
            </a:extLst>
          </p:cNvPr>
          <p:cNvSpPr>
            <a:spLocks noGrp="1"/>
          </p:cNvSpPr>
          <p:nvPr>
            <p:ph type="body" idx="1"/>
          </p:nvPr>
        </p:nvSpPr>
        <p:spPr>
          <a:xfrm>
            <a:off x="525518" y="1366345"/>
            <a:ext cx="11225048" cy="5286703"/>
          </a:xfrm>
        </p:spPr>
        <p:txBody>
          <a:bodyPr>
            <a:normAutofit/>
          </a:bodyPr>
          <a:lstStyle/>
          <a:p>
            <a:pPr marL="85725" indent="0">
              <a:buNone/>
            </a:pPr>
            <a:r>
              <a:rPr lang="es-EC" b="1" dirty="0"/>
              <a:t>Las reservas internacionales </a:t>
            </a:r>
            <a:r>
              <a:rPr lang="es-EC" dirty="0"/>
              <a:t>son fondos en moneda extranjera que los países acumulan, para hacer frente a pagos internacionales y sostener la estabilidad financiera.</a:t>
            </a:r>
          </a:p>
          <a:p>
            <a:pPr marL="85725" indent="0">
              <a:buNone/>
            </a:pPr>
            <a:r>
              <a:rPr lang="es-EC" dirty="0"/>
              <a:t>Estas reservas se utilizan, por ejemplo, para cumplir con obligaciones de deuda externa o intervenir en el mercado cambiario cuando hay presiones sobre la moneda. </a:t>
            </a:r>
          </a:p>
          <a:p>
            <a:pPr marL="85725" indent="0">
              <a:buNone/>
            </a:pPr>
            <a:endParaRPr lang="es-EC" b="1" dirty="0"/>
          </a:p>
          <a:p>
            <a:pPr marL="85725" indent="0">
              <a:buNone/>
            </a:pPr>
            <a:r>
              <a:rPr lang="es-EC" b="1" dirty="0"/>
              <a:t>Nivel de endeudamiento</a:t>
            </a:r>
            <a:endParaRPr lang="es-EC" dirty="0"/>
          </a:p>
          <a:p>
            <a:pPr marL="85725" indent="0">
              <a:buNone/>
            </a:pPr>
            <a:r>
              <a:rPr lang="es-EC" dirty="0"/>
              <a:t>Una balanza de pagos deficitaria a menudo obliga a buscar financiamiento externo. Esto incrementa la deuda externa y, si no se maneja bien, puede llevar a una crisis de deuda.</a:t>
            </a:r>
          </a:p>
          <a:p>
            <a:endParaRPr lang="es-EC" dirty="0"/>
          </a:p>
          <a:p>
            <a:endParaRPr lang="es-EC" dirty="0"/>
          </a:p>
        </p:txBody>
      </p:sp>
    </p:spTree>
    <p:extLst>
      <p:ext uri="{BB962C8B-B14F-4D97-AF65-F5344CB8AC3E}">
        <p14:creationId xmlns:p14="http://schemas.microsoft.com/office/powerpoint/2010/main" val="501721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59683-1096-95C5-B645-303A44DD53C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A27048C-2605-2162-0A72-92EAD106C574}"/>
              </a:ext>
            </a:extLst>
          </p:cNvPr>
          <p:cNvSpPr>
            <a:spLocks noGrp="1"/>
          </p:cNvSpPr>
          <p:nvPr>
            <p:ph type="title"/>
          </p:nvPr>
        </p:nvSpPr>
        <p:spPr>
          <a:xfrm>
            <a:off x="3381703" y="461427"/>
            <a:ext cx="8810297" cy="815580"/>
          </a:xfrm>
        </p:spPr>
        <p:txBody>
          <a:bodyPr>
            <a:normAutofit/>
          </a:bodyPr>
          <a:lstStyle/>
          <a:p>
            <a:r>
              <a:rPr lang="es-ES" sz="3200" dirty="0"/>
              <a:t>B</a:t>
            </a:r>
            <a:r>
              <a:rPr lang="es-EC" sz="3200" dirty="0"/>
              <a:t>alanza de pagos</a:t>
            </a:r>
          </a:p>
        </p:txBody>
      </p:sp>
      <p:sp>
        <p:nvSpPr>
          <p:cNvPr id="3" name="Marcador de texto 2">
            <a:extLst>
              <a:ext uri="{FF2B5EF4-FFF2-40B4-BE49-F238E27FC236}">
                <a16:creationId xmlns:a16="http://schemas.microsoft.com/office/drawing/2014/main" id="{6176D544-F186-E3CC-3046-6C168B068CB1}"/>
              </a:ext>
            </a:extLst>
          </p:cNvPr>
          <p:cNvSpPr>
            <a:spLocks noGrp="1"/>
          </p:cNvSpPr>
          <p:nvPr>
            <p:ph type="body" idx="1"/>
          </p:nvPr>
        </p:nvSpPr>
        <p:spPr>
          <a:xfrm>
            <a:off x="467710" y="1571298"/>
            <a:ext cx="11361683" cy="5076496"/>
          </a:xfrm>
        </p:spPr>
        <p:txBody>
          <a:bodyPr>
            <a:normAutofit/>
          </a:bodyPr>
          <a:lstStyle/>
          <a:p>
            <a:pPr marL="85725" indent="0" algn="just">
              <a:buNone/>
            </a:pPr>
            <a:r>
              <a:rPr lang="es-EC" dirty="0"/>
              <a:t>permite observar cómo interactúa un país con el resto del mundo a través del comercio, las inversiones y las transferencias financieras (Mankiw, 2007). </a:t>
            </a:r>
          </a:p>
          <a:p>
            <a:pPr marL="85725" indent="0" algn="just">
              <a:buNone/>
            </a:pPr>
            <a:endParaRPr lang="es-EC" dirty="0"/>
          </a:p>
          <a:p>
            <a:pPr marL="85725" indent="0" algn="just">
              <a:buNone/>
            </a:pPr>
            <a:r>
              <a:rPr lang="es-EC" dirty="0"/>
              <a:t>Al conocer sus elementos principales, podemos interpretar mejor si una economía está generando ingresos suficientes, si depende de financiamiento externo o si enfrenta desequilibrios que podrían afectar su estabilidad económica. </a:t>
            </a:r>
          </a:p>
        </p:txBody>
      </p:sp>
    </p:spTree>
    <p:extLst>
      <p:ext uri="{BB962C8B-B14F-4D97-AF65-F5344CB8AC3E}">
        <p14:creationId xmlns:p14="http://schemas.microsoft.com/office/powerpoint/2010/main" val="421129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24C6C1-21A6-1C87-2BF8-F6741C63EBD4}"/>
              </a:ext>
            </a:extLst>
          </p:cNvPr>
          <p:cNvSpPr>
            <a:spLocks noGrp="1"/>
          </p:cNvSpPr>
          <p:nvPr>
            <p:ph type="title"/>
          </p:nvPr>
        </p:nvSpPr>
        <p:spPr>
          <a:xfrm>
            <a:off x="3439510" y="440406"/>
            <a:ext cx="8678917" cy="815580"/>
          </a:xfrm>
        </p:spPr>
        <p:txBody>
          <a:bodyPr>
            <a:normAutofit fontScale="90000"/>
          </a:bodyPr>
          <a:lstStyle/>
          <a:p>
            <a:r>
              <a:rPr lang="es-EC" sz="2800" dirty="0"/>
              <a:t>Relación entre Balanza de Pagos y otras variables económicas</a:t>
            </a:r>
          </a:p>
        </p:txBody>
      </p:sp>
      <p:sp>
        <p:nvSpPr>
          <p:cNvPr id="3" name="Marcador de texto 2">
            <a:extLst>
              <a:ext uri="{FF2B5EF4-FFF2-40B4-BE49-F238E27FC236}">
                <a16:creationId xmlns:a16="http://schemas.microsoft.com/office/drawing/2014/main" id="{91B9B610-203B-5712-362D-337677A98665}"/>
              </a:ext>
            </a:extLst>
          </p:cNvPr>
          <p:cNvSpPr>
            <a:spLocks noGrp="1"/>
          </p:cNvSpPr>
          <p:nvPr>
            <p:ph type="body" idx="1"/>
          </p:nvPr>
        </p:nvSpPr>
        <p:spPr>
          <a:xfrm>
            <a:off x="838201" y="1403131"/>
            <a:ext cx="10544502" cy="5118538"/>
          </a:xfrm>
        </p:spPr>
        <p:txBody>
          <a:bodyPr>
            <a:normAutofit lnSpcReduction="10000"/>
          </a:bodyPr>
          <a:lstStyle/>
          <a:p>
            <a:r>
              <a:rPr lang="es-EC" dirty="0"/>
              <a:t>Cuando un país tiene un déficit en su cuenta corriente, es decir, cuando gasta más de lo que ingresa en su relación con el exterior, puede usar parte de estas reservas para cubrir esa diferencia temporalmente. </a:t>
            </a:r>
          </a:p>
          <a:p>
            <a:endParaRPr lang="es-EC" dirty="0"/>
          </a:p>
          <a:p>
            <a:r>
              <a:rPr lang="es-EC" dirty="0"/>
              <a:t>Sin embargo, si ese déficit se mantiene durante mucho tiempo y no se corrige, las reservas pueden agotarse. </a:t>
            </a:r>
          </a:p>
          <a:p>
            <a:endParaRPr lang="es-EC" dirty="0"/>
          </a:p>
          <a:p>
            <a:r>
              <a:rPr lang="es-EC" dirty="0"/>
              <a:t>Esto pone al país en una situación vulnerable, ya que, sin suficientes divisas disponibles, se complica el pago de importaciones, deudas o compromisos financieros internacionales. </a:t>
            </a:r>
          </a:p>
          <a:p>
            <a:endParaRPr lang="es-EC" dirty="0"/>
          </a:p>
        </p:txBody>
      </p:sp>
    </p:spTree>
    <p:extLst>
      <p:ext uri="{BB962C8B-B14F-4D97-AF65-F5344CB8AC3E}">
        <p14:creationId xmlns:p14="http://schemas.microsoft.com/office/powerpoint/2010/main" val="1634059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ED97BA-9B69-22D4-4E0E-300BD82C6E27}"/>
              </a:ext>
            </a:extLst>
          </p:cNvPr>
          <p:cNvSpPr>
            <a:spLocks noGrp="1"/>
          </p:cNvSpPr>
          <p:nvPr>
            <p:ph type="title"/>
          </p:nvPr>
        </p:nvSpPr>
        <p:spPr>
          <a:xfrm>
            <a:off x="3226676" y="336331"/>
            <a:ext cx="8544910" cy="1119352"/>
          </a:xfrm>
        </p:spPr>
        <p:txBody>
          <a:bodyPr>
            <a:noAutofit/>
          </a:bodyPr>
          <a:lstStyle/>
          <a:p>
            <a:r>
              <a:rPr lang="es-EC" sz="2800" dirty="0"/>
              <a:t>Relación entre Balanza de Pagos y otras variables económicas</a:t>
            </a:r>
          </a:p>
        </p:txBody>
      </p:sp>
      <p:sp>
        <p:nvSpPr>
          <p:cNvPr id="3" name="Marcador de texto 2">
            <a:extLst>
              <a:ext uri="{FF2B5EF4-FFF2-40B4-BE49-F238E27FC236}">
                <a16:creationId xmlns:a16="http://schemas.microsoft.com/office/drawing/2014/main" id="{6D5CDE8F-1DAE-FB52-4E53-74BF9EAB6CDF}"/>
              </a:ext>
            </a:extLst>
          </p:cNvPr>
          <p:cNvSpPr>
            <a:spLocks noGrp="1"/>
          </p:cNvSpPr>
          <p:nvPr>
            <p:ph type="body" idx="1"/>
          </p:nvPr>
        </p:nvSpPr>
        <p:spPr>
          <a:xfrm>
            <a:off x="625366" y="1747677"/>
            <a:ext cx="11183006" cy="4852819"/>
          </a:xfrm>
        </p:spPr>
        <p:txBody>
          <a:bodyPr>
            <a:normAutofit fontScale="92500" lnSpcReduction="20000"/>
          </a:bodyPr>
          <a:lstStyle/>
          <a:p>
            <a:pPr marL="85725" indent="0">
              <a:buNone/>
            </a:pPr>
            <a:r>
              <a:rPr lang="es-EC" b="1" dirty="0"/>
              <a:t>Crecimiento económico y competitividad</a:t>
            </a:r>
            <a:endParaRPr lang="es-EC" dirty="0"/>
          </a:p>
          <a:p>
            <a:pPr marL="85725" indent="0">
              <a:buNone/>
            </a:pPr>
            <a:r>
              <a:rPr lang="es-EC" dirty="0"/>
              <a:t>Un país con déficits crónicos puede estar perdiendo competitividad en el mercado internacional.</a:t>
            </a:r>
          </a:p>
          <a:p>
            <a:pPr marL="85725" indent="0">
              <a:buNone/>
            </a:pPr>
            <a:endParaRPr lang="es-EC" dirty="0"/>
          </a:p>
          <a:p>
            <a:pPr marL="85725" indent="0">
              <a:buNone/>
            </a:pPr>
            <a:r>
              <a:rPr lang="es-EC" dirty="0"/>
              <a:t>La balanza de pagos es mucho más que un registro técnico: es una herramienta clave para interpretar la salud macroeconómica de un país.</a:t>
            </a:r>
          </a:p>
          <a:p>
            <a:pPr marL="85725" indent="0">
              <a:buNone/>
            </a:pPr>
            <a:endParaRPr lang="es-EC" dirty="0"/>
          </a:p>
          <a:p>
            <a:r>
              <a:rPr lang="es-EC" dirty="0"/>
              <a:t>En el caso de países como Ecuador, donde el tipo de cambio no es una variable de ajuste por su condición de economía dolarizada, el análisis de la balanza de pagos cobra aún mayor relevancia. </a:t>
            </a:r>
          </a:p>
          <a:p>
            <a:endParaRPr lang="es-EC" dirty="0"/>
          </a:p>
          <a:p>
            <a:r>
              <a:rPr lang="es-EC" dirty="0"/>
              <a:t>La capacidad de mantener reservas, atraer inversión productiva y gestionar adecuadamente la deuda externa son elementos que definen la viabilidad del modelo económico en el largo plazo</a:t>
            </a:r>
          </a:p>
          <a:p>
            <a:pPr marL="85725" indent="0">
              <a:buNone/>
            </a:pPr>
            <a:endParaRPr lang="es-EC" dirty="0"/>
          </a:p>
          <a:p>
            <a:endParaRPr lang="es-EC" dirty="0"/>
          </a:p>
        </p:txBody>
      </p:sp>
    </p:spTree>
    <p:extLst>
      <p:ext uri="{BB962C8B-B14F-4D97-AF65-F5344CB8AC3E}">
        <p14:creationId xmlns:p14="http://schemas.microsoft.com/office/powerpoint/2010/main" val="3885205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9F7BDA-FAE2-600D-07D8-E1A9DF1F1D59}"/>
              </a:ext>
            </a:extLst>
          </p:cNvPr>
          <p:cNvSpPr>
            <a:spLocks noGrp="1"/>
          </p:cNvSpPr>
          <p:nvPr>
            <p:ph type="title"/>
          </p:nvPr>
        </p:nvSpPr>
        <p:spPr>
          <a:xfrm>
            <a:off x="3862551" y="466681"/>
            <a:ext cx="7664669" cy="642160"/>
          </a:xfrm>
        </p:spPr>
        <p:txBody>
          <a:bodyPr>
            <a:normAutofit/>
          </a:bodyPr>
          <a:lstStyle/>
          <a:p>
            <a:r>
              <a:rPr lang="es-EC" sz="3600" dirty="0"/>
              <a:t>El ciclo económico</a:t>
            </a:r>
          </a:p>
        </p:txBody>
      </p:sp>
      <p:sp>
        <p:nvSpPr>
          <p:cNvPr id="3" name="Marcador de texto 2">
            <a:extLst>
              <a:ext uri="{FF2B5EF4-FFF2-40B4-BE49-F238E27FC236}">
                <a16:creationId xmlns:a16="http://schemas.microsoft.com/office/drawing/2014/main" id="{AE6BAEE1-B221-427D-223C-DE0151CEA2CF}"/>
              </a:ext>
            </a:extLst>
          </p:cNvPr>
          <p:cNvSpPr>
            <a:spLocks noGrp="1"/>
          </p:cNvSpPr>
          <p:nvPr>
            <p:ph type="body" idx="1"/>
          </p:nvPr>
        </p:nvSpPr>
        <p:spPr>
          <a:xfrm>
            <a:off x="530772" y="1340069"/>
            <a:ext cx="10962289" cy="5260428"/>
          </a:xfrm>
        </p:spPr>
        <p:txBody>
          <a:bodyPr>
            <a:normAutofit/>
          </a:bodyPr>
          <a:lstStyle/>
          <a:p>
            <a:r>
              <a:rPr lang="es-EC" dirty="0"/>
              <a:t>El ciclo económico es la  fluctuación periódica de la producción total, el empleo y el ingreso de un país alrededor de su tendencia de crecimiento a largo plazo. </a:t>
            </a:r>
          </a:p>
          <a:p>
            <a:pPr marL="85725" indent="0">
              <a:buNone/>
            </a:pPr>
            <a:endParaRPr lang="es-EC" dirty="0"/>
          </a:p>
          <a:p>
            <a:r>
              <a:rPr lang="es-EC" dirty="0"/>
              <a:t>Es decir, aunque la economía tiende a expandirse con el tiempo debido al progreso tecnológico y al aumento del capital humano, en el corto y mediano plazo se presentan altibajos que reflejan momentos de prosperidad y crisis.</a:t>
            </a:r>
          </a:p>
        </p:txBody>
      </p:sp>
    </p:spTree>
    <p:extLst>
      <p:ext uri="{BB962C8B-B14F-4D97-AF65-F5344CB8AC3E}">
        <p14:creationId xmlns:p14="http://schemas.microsoft.com/office/powerpoint/2010/main" val="13858837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221A-6A1A-09FD-B097-685E30C9959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CB0116C-380E-956C-3A5C-DBAA5D31A1D7}"/>
              </a:ext>
            </a:extLst>
          </p:cNvPr>
          <p:cNvSpPr>
            <a:spLocks noGrp="1"/>
          </p:cNvSpPr>
          <p:nvPr>
            <p:ph type="title"/>
          </p:nvPr>
        </p:nvSpPr>
        <p:spPr>
          <a:xfrm>
            <a:off x="3381703" y="461427"/>
            <a:ext cx="8810297" cy="815580"/>
          </a:xfrm>
        </p:spPr>
        <p:txBody>
          <a:bodyPr>
            <a:normAutofit/>
          </a:bodyPr>
          <a:lstStyle/>
          <a:p>
            <a:r>
              <a:rPr lang="es-EC" sz="3200" dirty="0"/>
              <a:t>Conceptos ciclo económico</a:t>
            </a:r>
          </a:p>
        </p:txBody>
      </p:sp>
      <p:sp>
        <p:nvSpPr>
          <p:cNvPr id="3" name="Marcador de texto 2">
            <a:extLst>
              <a:ext uri="{FF2B5EF4-FFF2-40B4-BE49-F238E27FC236}">
                <a16:creationId xmlns:a16="http://schemas.microsoft.com/office/drawing/2014/main" id="{CD3A4BF0-2FED-0D9E-A412-D110F5477CBF}"/>
              </a:ext>
            </a:extLst>
          </p:cNvPr>
          <p:cNvSpPr>
            <a:spLocks noGrp="1"/>
          </p:cNvSpPr>
          <p:nvPr>
            <p:ph type="body" idx="1"/>
          </p:nvPr>
        </p:nvSpPr>
        <p:spPr>
          <a:xfrm>
            <a:off x="467710" y="1571298"/>
            <a:ext cx="11361683" cy="5076496"/>
          </a:xfrm>
        </p:spPr>
        <p:txBody>
          <a:bodyPr>
            <a:normAutofit/>
          </a:bodyPr>
          <a:lstStyle/>
          <a:p>
            <a:pPr marL="85725" indent="0" algn="just">
              <a:buNone/>
            </a:pPr>
            <a:r>
              <a:rPr lang="es-EC" dirty="0"/>
              <a:t>El ciclo económico se compone de cuatro fases principales: expansión, auge, recesión, depresión y recuperación. </a:t>
            </a:r>
          </a:p>
          <a:p>
            <a:pPr marL="85725" indent="0" algn="just">
              <a:buNone/>
            </a:pPr>
            <a:endParaRPr lang="es-EC" dirty="0"/>
          </a:p>
          <a:p>
            <a:pPr marL="85725" indent="0" algn="just">
              <a:buNone/>
            </a:pPr>
            <a:r>
              <a:rPr lang="es-EC" dirty="0"/>
              <a:t>Cada una de ellas refleja un estado distinto de la economía y puede observarse a través de cambios en la producción, el empleo, los precios y las expectativas de los agentes económicos (Blanchard &amp; Pérez, 2017; Mankiw, 2007). </a:t>
            </a:r>
          </a:p>
          <a:p>
            <a:pPr marL="85725" indent="0" algn="just">
              <a:buNone/>
            </a:pPr>
            <a:endParaRPr lang="es-EC" dirty="0"/>
          </a:p>
          <a:p>
            <a:pPr marL="85725" indent="0" algn="just">
              <a:buNone/>
            </a:pPr>
            <a:r>
              <a:rPr lang="es-EC" dirty="0"/>
              <a:t>Estas fases no solo tienen implicaciones para los indicadores macroeconómicos, sino también para la vida diaria de las personas.</a:t>
            </a:r>
          </a:p>
        </p:txBody>
      </p:sp>
    </p:spTree>
    <p:extLst>
      <p:ext uri="{BB962C8B-B14F-4D97-AF65-F5344CB8AC3E}">
        <p14:creationId xmlns:p14="http://schemas.microsoft.com/office/powerpoint/2010/main" val="12450378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iclos económicos de una empresa y sus fases">
            <a:extLst>
              <a:ext uri="{FF2B5EF4-FFF2-40B4-BE49-F238E27FC236}">
                <a16:creationId xmlns:a16="http://schemas.microsoft.com/office/drawing/2014/main" id="{72C42A56-D344-7A99-D6D8-5B88A0EDCF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0759" y="246993"/>
            <a:ext cx="8597462" cy="6195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2415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FAB7FC-AF98-1160-86A9-861F4D96F94D}"/>
              </a:ext>
            </a:extLst>
          </p:cNvPr>
          <p:cNvSpPr>
            <a:spLocks noGrp="1"/>
          </p:cNvSpPr>
          <p:nvPr>
            <p:ph type="title"/>
          </p:nvPr>
        </p:nvSpPr>
        <p:spPr>
          <a:xfrm>
            <a:off x="3381703" y="461427"/>
            <a:ext cx="8810297" cy="815580"/>
          </a:xfrm>
        </p:spPr>
        <p:txBody>
          <a:bodyPr>
            <a:normAutofit/>
          </a:bodyPr>
          <a:lstStyle/>
          <a:p>
            <a:r>
              <a:rPr lang="es-EC" sz="3200" dirty="0"/>
              <a:t>Conceptos ciclo económico</a:t>
            </a:r>
          </a:p>
        </p:txBody>
      </p:sp>
      <p:sp>
        <p:nvSpPr>
          <p:cNvPr id="3" name="Marcador de texto 2">
            <a:extLst>
              <a:ext uri="{FF2B5EF4-FFF2-40B4-BE49-F238E27FC236}">
                <a16:creationId xmlns:a16="http://schemas.microsoft.com/office/drawing/2014/main" id="{1DDC7EF5-DB60-5476-C05C-1AAA07360988}"/>
              </a:ext>
            </a:extLst>
          </p:cNvPr>
          <p:cNvSpPr>
            <a:spLocks noGrp="1"/>
          </p:cNvSpPr>
          <p:nvPr>
            <p:ph type="body" idx="1"/>
          </p:nvPr>
        </p:nvSpPr>
        <p:spPr>
          <a:xfrm>
            <a:off x="467710" y="1571298"/>
            <a:ext cx="11361683" cy="5076496"/>
          </a:xfrm>
        </p:spPr>
        <p:txBody>
          <a:bodyPr>
            <a:normAutofit fontScale="85000" lnSpcReduction="20000"/>
          </a:bodyPr>
          <a:lstStyle/>
          <a:p>
            <a:pPr marL="85725" indent="0" fontAlgn="base">
              <a:buNone/>
            </a:pPr>
            <a:r>
              <a:rPr lang="es-EC" dirty="0"/>
              <a:t>El principal indicador económico que marca las fases del ciclo económico es:</a:t>
            </a:r>
          </a:p>
          <a:p>
            <a:pPr fontAlgn="base"/>
            <a:r>
              <a:rPr lang="es-EC" b="1" dirty="0"/>
              <a:t>PIB (Producto Interior Bruto)</a:t>
            </a:r>
            <a:r>
              <a:rPr lang="es-EC" dirty="0"/>
              <a:t>: conjunto de los bienes y servicios producidos en un país o zona geográfica determinada durante un espacio de tiempo, generalmente un año.</a:t>
            </a:r>
          </a:p>
          <a:p>
            <a:pPr fontAlgn="base"/>
            <a:r>
              <a:rPr lang="es-EC" dirty="0"/>
              <a:t>Además, existen otros indicadores que tienen relación directa con el PIB, como:</a:t>
            </a:r>
          </a:p>
          <a:p>
            <a:pPr fontAlgn="base"/>
            <a:r>
              <a:rPr lang="es-EC" b="1" dirty="0"/>
              <a:t>Tasa de desempleo.</a:t>
            </a:r>
            <a:r>
              <a:rPr lang="es-EC" dirty="0"/>
              <a:t> El desempleo es un indicador fundamental porque refleja de manera directa la situación del mercado laboral y el bienestar de las familias. En las fases de expansión tiende a disminuir, mientras que en recesión aumenta.</a:t>
            </a:r>
          </a:p>
          <a:p>
            <a:r>
              <a:rPr lang="es-EC" b="1" dirty="0"/>
              <a:t>Inflación. </a:t>
            </a:r>
            <a:r>
              <a:rPr lang="es-EC" dirty="0"/>
              <a:t>La inflación es un indicador importante porque refleja la evolución de los precios en la economía. Una inflación moderada suele acompañar a una expansión saludable, ya que está asociada con mayor consumo e inversión.</a:t>
            </a:r>
          </a:p>
          <a:p>
            <a:pPr fontAlgn="base"/>
            <a:endParaRPr lang="es-EC" dirty="0"/>
          </a:p>
          <a:p>
            <a:pPr fontAlgn="base"/>
            <a:r>
              <a:rPr lang="es-EC" b="1" dirty="0"/>
              <a:t>Inversión. </a:t>
            </a:r>
            <a:r>
              <a:rPr lang="es-EC" dirty="0"/>
              <a:t>Cuando las empresas y el Estado invierten en nueva maquinaria, contratan más personal o amplían su producción, suele ser una señal de crecimiento económico</a:t>
            </a:r>
          </a:p>
          <a:p>
            <a:pPr fontAlgn="base"/>
            <a:endParaRPr lang="es-EC" dirty="0"/>
          </a:p>
          <a:p>
            <a:pPr marL="85725" indent="0" algn="just">
              <a:buNone/>
            </a:pPr>
            <a:endParaRPr lang="es-EC" dirty="0"/>
          </a:p>
        </p:txBody>
      </p:sp>
    </p:spTree>
    <p:extLst>
      <p:ext uri="{BB962C8B-B14F-4D97-AF65-F5344CB8AC3E}">
        <p14:creationId xmlns:p14="http://schemas.microsoft.com/office/powerpoint/2010/main" val="28354969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71CB8D-DAE1-0CE9-BACA-6C8DCF84F940}"/>
              </a:ext>
            </a:extLst>
          </p:cNvPr>
          <p:cNvSpPr>
            <a:spLocks noGrp="1"/>
          </p:cNvSpPr>
          <p:nvPr>
            <p:ph type="title"/>
          </p:nvPr>
        </p:nvSpPr>
        <p:spPr>
          <a:xfrm>
            <a:off x="3510456" y="268015"/>
            <a:ext cx="7441324" cy="1240220"/>
          </a:xfrm>
        </p:spPr>
        <p:txBody>
          <a:bodyPr>
            <a:normAutofit fontScale="90000"/>
          </a:bodyPr>
          <a:lstStyle/>
          <a:p>
            <a:r>
              <a:rPr lang="es-EC" dirty="0"/>
              <a:t>Conceptos ciclo económico</a:t>
            </a:r>
          </a:p>
        </p:txBody>
      </p:sp>
      <p:sp>
        <p:nvSpPr>
          <p:cNvPr id="3" name="Marcador de texto 2">
            <a:extLst>
              <a:ext uri="{FF2B5EF4-FFF2-40B4-BE49-F238E27FC236}">
                <a16:creationId xmlns:a16="http://schemas.microsoft.com/office/drawing/2014/main" id="{6E115669-4329-F3DB-3175-0D55362A83E6}"/>
              </a:ext>
            </a:extLst>
          </p:cNvPr>
          <p:cNvSpPr>
            <a:spLocks noGrp="1"/>
          </p:cNvSpPr>
          <p:nvPr>
            <p:ph type="body" idx="1"/>
          </p:nvPr>
        </p:nvSpPr>
        <p:spPr>
          <a:xfrm>
            <a:off x="520262" y="1208690"/>
            <a:ext cx="11309131" cy="5728138"/>
          </a:xfrm>
        </p:spPr>
        <p:txBody>
          <a:bodyPr>
            <a:noAutofit/>
          </a:bodyPr>
          <a:lstStyle/>
          <a:p>
            <a:pPr marL="85725" indent="0" fontAlgn="base">
              <a:buNone/>
            </a:pPr>
            <a:r>
              <a:rPr lang="es-EC" sz="2000" b="1" dirty="0"/>
              <a:t>Las fases son las siguientes:</a:t>
            </a:r>
          </a:p>
          <a:p>
            <a:pPr marL="85725" indent="0" fontAlgn="base">
              <a:buNone/>
            </a:pPr>
            <a:r>
              <a:rPr lang="es-EC" sz="2000" b="1" dirty="0"/>
              <a:t>1. Recuperación</a:t>
            </a:r>
            <a:r>
              <a:rPr lang="es-EC" sz="2000" dirty="0"/>
              <a:t>: fase del ciclo en la cual la economía pasa de estar estancada a un ligero crecimiento.</a:t>
            </a:r>
          </a:p>
          <a:p>
            <a:pPr marL="85725" indent="0" fontAlgn="base">
              <a:buNone/>
            </a:pPr>
            <a:r>
              <a:rPr lang="es-EC" sz="2000" b="1" dirty="0"/>
              <a:t>2. Expansión: </a:t>
            </a:r>
            <a:r>
              <a:rPr lang="es-EC" sz="2000" dirty="0"/>
              <a:t>fase de mayor crecimiento económico y bonanza. Nos lleva a un aumento de:</a:t>
            </a:r>
          </a:p>
          <a:p>
            <a:pPr marL="428625" lvl="1" indent="0" fontAlgn="base">
              <a:buNone/>
            </a:pPr>
            <a:r>
              <a:rPr lang="es-EC" sz="2000" dirty="0">
                <a:latin typeface="Arial" panose="020B0604020202020204" pitchFamily="34" charset="0"/>
                <a:cs typeface="Arial" panose="020B0604020202020204" pitchFamily="34" charset="0"/>
              </a:rPr>
              <a:t>Producción de bienes y servicios.</a:t>
            </a:r>
          </a:p>
          <a:p>
            <a:pPr marL="428625" lvl="1" indent="0" fontAlgn="base">
              <a:buNone/>
            </a:pPr>
            <a:r>
              <a:rPr lang="es-EC" sz="2000" dirty="0">
                <a:latin typeface="Arial" panose="020B0604020202020204" pitchFamily="34" charset="0"/>
                <a:cs typeface="Arial" panose="020B0604020202020204" pitchFamily="34" charset="0"/>
              </a:rPr>
              <a:t>Tasa de desempleo. </a:t>
            </a:r>
          </a:p>
          <a:p>
            <a:pPr marL="428625" lvl="1" indent="0" fontAlgn="base">
              <a:buNone/>
            </a:pPr>
            <a:r>
              <a:rPr lang="es-EC" sz="2000" dirty="0">
                <a:latin typeface="Arial" panose="020B0604020202020204" pitchFamily="34" charset="0"/>
                <a:cs typeface="Arial" panose="020B0604020202020204" pitchFamily="34" charset="0"/>
              </a:rPr>
              <a:t>Consumo.</a:t>
            </a:r>
          </a:p>
          <a:p>
            <a:pPr marL="428625" lvl="1" indent="0" fontAlgn="base">
              <a:buNone/>
            </a:pPr>
            <a:r>
              <a:rPr lang="es-EC" sz="2000" dirty="0">
                <a:latin typeface="Arial" panose="020B0604020202020204" pitchFamily="34" charset="0"/>
                <a:cs typeface="Arial" panose="020B0604020202020204" pitchFamily="34" charset="0"/>
              </a:rPr>
              <a:t>Inversión.</a:t>
            </a:r>
          </a:p>
          <a:p>
            <a:pPr marL="85725" indent="0" fontAlgn="base">
              <a:buNone/>
            </a:pPr>
            <a:r>
              <a:rPr lang="es-EC" sz="2000" b="1" dirty="0"/>
              <a:t>3. Auge: </a:t>
            </a:r>
            <a:r>
              <a:rPr lang="es-EC" sz="2000" dirty="0"/>
              <a:t>el crecimiento económico tocas tus cotas más altas y llega a su fin.</a:t>
            </a:r>
          </a:p>
          <a:p>
            <a:pPr marL="85725" indent="0" fontAlgn="base">
              <a:buNone/>
            </a:pPr>
            <a:r>
              <a:rPr lang="es-EC" sz="2000" b="1" dirty="0"/>
              <a:t>4. Recesión</a:t>
            </a:r>
            <a:r>
              <a:rPr lang="es-EC" sz="2000" dirty="0"/>
              <a:t>: la actividad económica se reduce de forma continuada. Nos lleva a una disminución de:</a:t>
            </a:r>
          </a:p>
          <a:p>
            <a:pPr marL="428625" lvl="1" indent="0" fontAlgn="base">
              <a:buNone/>
            </a:pPr>
            <a:r>
              <a:rPr lang="es-EC" sz="2000" dirty="0">
                <a:latin typeface="Arial" panose="020B0604020202020204" pitchFamily="34" charset="0"/>
                <a:cs typeface="Arial" panose="020B0604020202020204" pitchFamily="34" charset="0"/>
              </a:rPr>
              <a:t>Producción de bienes y servicios.</a:t>
            </a:r>
          </a:p>
          <a:p>
            <a:pPr marL="428625" lvl="1" indent="0" fontAlgn="base">
              <a:buNone/>
            </a:pPr>
            <a:r>
              <a:rPr lang="es-EC" sz="2000" dirty="0">
                <a:latin typeface="Arial" panose="020B0604020202020204" pitchFamily="34" charset="0"/>
                <a:cs typeface="Arial" panose="020B0604020202020204" pitchFamily="34" charset="0"/>
              </a:rPr>
              <a:t>Empleo.</a:t>
            </a:r>
          </a:p>
          <a:p>
            <a:pPr marL="428625" lvl="1" indent="0" fontAlgn="base">
              <a:buNone/>
            </a:pPr>
            <a:r>
              <a:rPr lang="es-EC" sz="2000" dirty="0">
                <a:latin typeface="Arial" panose="020B0604020202020204" pitchFamily="34" charset="0"/>
                <a:cs typeface="Arial" panose="020B0604020202020204" pitchFamily="34" charset="0"/>
              </a:rPr>
              <a:t>Consumo.</a:t>
            </a:r>
          </a:p>
          <a:p>
            <a:pPr marL="428625" lvl="1" indent="0" fontAlgn="base">
              <a:buNone/>
            </a:pPr>
            <a:r>
              <a:rPr lang="es-EC" sz="2000" dirty="0">
                <a:latin typeface="Arial" panose="020B0604020202020204" pitchFamily="34" charset="0"/>
                <a:cs typeface="Arial" panose="020B0604020202020204" pitchFamily="34" charset="0"/>
              </a:rPr>
              <a:t>Inversión.</a:t>
            </a:r>
          </a:p>
          <a:p>
            <a:pPr marL="85725" indent="0" fontAlgn="base">
              <a:buNone/>
            </a:pPr>
            <a:r>
              <a:rPr lang="es-EC" sz="2000" b="1" dirty="0"/>
              <a:t>5. Depresión: </a:t>
            </a:r>
            <a:r>
              <a:rPr lang="es-EC" sz="2000" dirty="0"/>
              <a:t>fase del ciclo de recesión continuada en el tiempo sin previsión de mejora.</a:t>
            </a:r>
          </a:p>
          <a:p>
            <a:pPr marL="85725" indent="0">
              <a:buNone/>
            </a:pPr>
            <a:br>
              <a:rPr lang="es-EC" sz="2000" dirty="0"/>
            </a:br>
            <a:endParaRPr lang="es-EC" sz="2000" dirty="0"/>
          </a:p>
        </p:txBody>
      </p:sp>
    </p:spTree>
    <p:extLst>
      <p:ext uri="{BB962C8B-B14F-4D97-AF65-F5344CB8AC3E}">
        <p14:creationId xmlns:p14="http://schemas.microsoft.com/office/powerpoint/2010/main" val="1116904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B4D69C4-7B5A-1A9D-CC62-8172451BD4FB}"/>
              </a:ext>
            </a:extLst>
          </p:cNvPr>
          <p:cNvSpPr>
            <a:spLocks noGrp="1"/>
          </p:cNvSpPr>
          <p:nvPr>
            <p:ph type="body" idx="1"/>
          </p:nvPr>
        </p:nvSpPr>
        <p:spPr/>
        <p:txBody>
          <a:bodyPr/>
          <a:lstStyle/>
          <a:p>
            <a:r>
              <a:rPr lang="es-EC" dirty="0"/>
              <a:t>Comportamiento del PIB en el Ecuador </a:t>
            </a:r>
          </a:p>
        </p:txBody>
      </p:sp>
      <p:graphicFrame>
        <p:nvGraphicFramePr>
          <p:cNvPr id="5" name="Tabla 4">
            <a:extLst>
              <a:ext uri="{FF2B5EF4-FFF2-40B4-BE49-F238E27FC236}">
                <a16:creationId xmlns:a16="http://schemas.microsoft.com/office/drawing/2014/main" id="{5C1359A5-BDFA-28C6-A49C-66991B6E13A7}"/>
              </a:ext>
            </a:extLst>
          </p:cNvPr>
          <p:cNvGraphicFramePr>
            <a:graphicFrameLocks noGrp="1"/>
          </p:cNvGraphicFramePr>
          <p:nvPr>
            <p:extLst>
              <p:ext uri="{D42A27DB-BD31-4B8C-83A1-F6EECF244321}">
                <p14:modId xmlns:p14="http://schemas.microsoft.com/office/powerpoint/2010/main" val="3607701468"/>
              </p:ext>
            </p:extLst>
          </p:nvPr>
        </p:nvGraphicFramePr>
        <p:xfrm>
          <a:off x="882651" y="3741262"/>
          <a:ext cx="6394898" cy="1653540"/>
        </p:xfrm>
        <a:graphic>
          <a:graphicData uri="http://schemas.openxmlformats.org/drawingml/2006/table">
            <a:tbl>
              <a:tblPr>
                <a:tableStyleId>{284E427A-3D55-4303-BF80-6455036E1DE7}</a:tableStyleId>
              </a:tblPr>
              <a:tblGrid>
                <a:gridCol w="3197449">
                  <a:extLst>
                    <a:ext uri="{9D8B030D-6E8A-4147-A177-3AD203B41FA5}">
                      <a16:colId xmlns:a16="http://schemas.microsoft.com/office/drawing/2014/main" val="1646286918"/>
                    </a:ext>
                  </a:extLst>
                </a:gridCol>
                <a:gridCol w="3197449">
                  <a:extLst>
                    <a:ext uri="{9D8B030D-6E8A-4147-A177-3AD203B41FA5}">
                      <a16:colId xmlns:a16="http://schemas.microsoft.com/office/drawing/2014/main" val="340198881"/>
                    </a:ext>
                  </a:extLst>
                </a:gridCol>
              </a:tblGrid>
              <a:tr h="0">
                <a:tc>
                  <a:txBody>
                    <a:bodyPr/>
                    <a:lstStyle/>
                    <a:p>
                      <a:pPr>
                        <a:buNone/>
                      </a:pPr>
                      <a:r>
                        <a:rPr lang="es-EC" sz="2000" b="1" dirty="0"/>
                        <a:t>Año</a:t>
                      </a:r>
                    </a:p>
                  </a:txBody>
                  <a:tcPr anchor="ctr"/>
                </a:tc>
                <a:tc>
                  <a:txBody>
                    <a:bodyPr/>
                    <a:lstStyle/>
                    <a:p>
                      <a:pPr>
                        <a:buNone/>
                      </a:pPr>
                      <a:r>
                        <a:rPr lang="es-EC" sz="2000" b="1" dirty="0"/>
                        <a:t>PIB Real</a:t>
                      </a:r>
                    </a:p>
                  </a:txBody>
                  <a:tcPr anchor="ctr"/>
                </a:tc>
                <a:extLst>
                  <a:ext uri="{0D108BD9-81ED-4DB2-BD59-A6C34878D82A}">
                    <a16:rowId xmlns:a16="http://schemas.microsoft.com/office/drawing/2014/main" val="3429086875"/>
                  </a:ext>
                </a:extLst>
              </a:tr>
              <a:tr h="0">
                <a:tc>
                  <a:txBody>
                    <a:bodyPr/>
                    <a:lstStyle/>
                    <a:p>
                      <a:pPr>
                        <a:buNone/>
                      </a:pPr>
                      <a:r>
                        <a:rPr lang="es-EC"/>
                        <a:t>2018</a:t>
                      </a:r>
                    </a:p>
                  </a:txBody>
                  <a:tcPr anchor="ctr"/>
                </a:tc>
                <a:tc>
                  <a:txBody>
                    <a:bodyPr/>
                    <a:lstStyle/>
                    <a:p>
                      <a:pPr>
                        <a:buNone/>
                      </a:pPr>
                      <a:r>
                        <a:rPr lang="es-EC" dirty="0"/>
                        <a:t>108</a:t>
                      </a:r>
                    </a:p>
                  </a:txBody>
                  <a:tcPr anchor="ctr"/>
                </a:tc>
                <a:extLst>
                  <a:ext uri="{0D108BD9-81ED-4DB2-BD59-A6C34878D82A}">
                    <a16:rowId xmlns:a16="http://schemas.microsoft.com/office/drawing/2014/main" val="1538733456"/>
                  </a:ext>
                </a:extLst>
              </a:tr>
              <a:tr h="0">
                <a:tc>
                  <a:txBody>
                    <a:bodyPr/>
                    <a:lstStyle/>
                    <a:p>
                      <a:pPr>
                        <a:buNone/>
                      </a:pPr>
                      <a:r>
                        <a:rPr lang="es-EC"/>
                        <a:t>2019</a:t>
                      </a:r>
                    </a:p>
                  </a:txBody>
                  <a:tcPr anchor="ctr"/>
                </a:tc>
                <a:tc>
                  <a:txBody>
                    <a:bodyPr/>
                    <a:lstStyle/>
                    <a:p>
                      <a:pPr>
                        <a:buNone/>
                      </a:pPr>
                      <a:r>
                        <a:rPr lang="es-EC" dirty="0"/>
                        <a:t>110</a:t>
                      </a:r>
                    </a:p>
                  </a:txBody>
                  <a:tcPr anchor="ctr"/>
                </a:tc>
                <a:extLst>
                  <a:ext uri="{0D108BD9-81ED-4DB2-BD59-A6C34878D82A}">
                    <a16:rowId xmlns:a16="http://schemas.microsoft.com/office/drawing/2014/main" val="2683383142"/>
                  </a:ext>
                </a:extLst>
              </a:tr>
              <a:tr h="0">
                <a:tc>
                  <a:txBody>
                    <a:bodyPr/>
                    <a:lstStyle/>
                    <a:p>
                      <a:pPr>
                        <a:buNone/>
                      </a:pPr>
                      <a:r>
                        <a:rPr lang="es-EC"/>
                        <a:t>2020</a:t>
                      </a:r>
                    </a:p>
                  </a:txBody>
                  <a:tcPr anchor="ctr"/>
                </a:tc>
                <a:tc>
                  <a:txBody>
                    <a:bodyPr/>
                    <a:lstStyle/>
                    <a:p>
                      <a:pPr>
                        <a:buNone/>
                      </a:pPr>
                      <a:r>
                        <a:rPr lang="es-EC" dirty="0"/>
                        <a:t>99</a:t>
                      </a:r>
                    </a:p>
                  </a:txBody>
                  <a:tcPr anchor="ctr"/>
                </a:tc>
                <a:extLst>
                  <a:ext uri="{0D108BD9-81ED-4DB2-BD59-A6C34878D82A}">
                    <a16:rowId xmlns:a16="http://schemas.microsoft.com/office/drawing/2014/main" val="4017420319"/>
                  </a:ext>
                </a:extLst>
              </a:tr>
              <a:tr h="0">
                <a:tc>
                  <a:txBody>
                    <a:bodyPr/>
                    <a:lstStyle/>
                    <a:p>
                      <a:pPr>
                        <a:buNone/>
                      </a:pPr>
                      <a:r>
                        <a:rPr lang="es-EC"/>
                        <a:t>2021</a:t>
                      </a:r>
                    </a:p>
                  </a:txBody>
                  <a:tcPr anchor="ctr"/>
                </a:tc>
                <a:tc>
                  <a:txBody>
                    <a:bodyPr/>
                    <a:lstStyle/>
                    <a:p>
                      <a:pPr>
                        <a:buNone/>
                      </a:pPr>
                      <a:r>
                        <a:rPr lang="es-EC" dirty="0"/>
                        <a:t>103</a:t>
                      </a:r>
                    </a:p>
                  </a:txBody>
                  <a:tcPr anchor="ctr"/>
                </a:tc>
                <a:extLst>
                  <a:ext uri="{0D108BD9-81ED-4DB2-BD59-A6C34878D82A}">
                    <a16:rowId xmlns:a16="http://schemas.microsoft.com/office/drawing/2014/main" val="2442743736"/>
                  </a:ext>
                </a:extLst>
              </a:tr>
              <a:tr h="0">
                <a:tc>
                  <a:txBody>
                    <a:bodyPr/>
                    <a:lstStyle/>
                    <a:p>
                      <a:pPr>
                        <a:buNone/>
                      </a:pPr>
                      <a:r>
                        <a:rPr lang="es-EC"/>
                        <a:t>2022</a:t>
                      </a:r>
                    </a:p>
                  </a:txBody>
                  <a:tcPr anchor="ctr"/>
                </a:tc>
                <a:tc>
                  <a:txBody>
                    <a:bodyPr/>
                    <a:lstStyle/>
                    <a:p>
                      <a:pPr>
                        <a:buNone/>
                      </a:pPr>
                      <a:r>
                        <a:rPr lang="es-EC" dirty="0"/>
                        <a:t>106</a:t>
                      </a:r>
                    </a:p>
                  </a:txBody>
                  <a:tcPr anchor="ctr"/>
                </a:tc>
                <a:extLst>
                  <a:ext uri="{0D108BD9-81ED-4DB2-BD59-A6C34878D82A}">
                    <a16:rowId xmlns:a16="http://schemas.microsoft.com/office/drawing/2014/main" val="2679150986"/>
                  </a:ext>
                </a:extLst>
              </a:tr>
            </a:tbl>
          </a:graphicData>
        </a:graphic>
      </p:graphicFrame>
      <p:sp>
        <p:nvSpPr>
          <p:cNvPr id="8" name="Rectangle 3">
            <a:extLst>
              <a:ext uri="{FF2B5EF4-FFF2-40B4-BE49-F238E27FC236}">
                <a16:creationId xmlns:a16="http://schemas.microsoft.com/office/drawing/2014/main" id="{02075DC5-DB81-0FA8-8974-341B44A8F09A}"/>
              </a:ext>
            </a:extLst>
          </p:cNvPr>
          <p:cNvSpPr>
            <a:spLocks noChangeArrowheads="1"/>
          </p:cNvSpPr>
          <p:nvPr/>
        </p:nvSpPr>
        <p:spPr bwMode="auto">
          <a:xfrm>
            <a:off x="3700631" y="469025"/>
            <a:ext cx="7304442" cy="2200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C" altLang="es-EC" sz="7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C" altLang="es-EC" b="1" i="0" u="none" strike="noStrike" cap="none" normalizeH="0" baseline="0" dirty="0">
                <a:ln>
                  <a:noFill/>
                </a:ln>
                <a:solidFill>
                  <a:schemeClr val="tx1"/>
                </a:solidFill>
                <a:effectLst/>
                <a:latin typeface="Arial" panose="020B0604020202020204" pitchFamily="34" charset="0"/>
              </a:rPr>
              <a:t>Ejercicio</a:t>
            </a:r>
          </a:p>
          <a:p>
            <a:pPr marL="0" marR="0" lvl="0" indent="0" algn="l" defTabSz="914400" rtl="0" eaLnBrk="0" fontAlgn="base" latinLnBrk="0" hangingPunct="0">
              <a:lnSpc>
                <a:spcPct val="100000"/>
              </a:lnSpc>
              <a:spcBef>
                <a:spcPct val="0"/>
              </a:spcBef>
              <a:spcAft>
                <a:spcPct val="0"/>
              </a:spcAft>
              <a:buClrTx/>
              <a:buSzTx/>
              <a:buFontTx/>
              <a:buNone/>
              <a:tabLst/>
            </a:pPr>
            <a:r>
              <a:rPr kumimoji="0" lang="es-EC" altLang="es-EC" b="0" i="0" u="none" strike="noStrike" cap="none" normalizeH="0" baseline="0" dirty="0">
                <a:ln>
                  <a:noFill/>
                </a:ln>
                <a:solidFill>
                  <a:schemeClr val="tx1"/>
                </a:solidFill>
                <a:effectLst/>
                <a:latin typeface="Arial" panose="020B0604020202020204" pitchFamily="34" charset="0"/>
              </a:rPr>
              <a:t>Suponga que el PIB real de Ecuador (en miles de millones de dólares) evolucionó de la siguiente manera, haga memoria de que sucedió en la economía en el 2020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C" altLang="es-EC"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C" altLang="es-EC" b="1" i="0" u="none" strike="noStrike" cap="none" normalizeH="0" baseline="0" dirty="0">
                <a:ln>
                  <a:noFill/>
                </a:ln>
                <a:solidFill>
                  <a:schemeClr val="tx1"/>
                </a:solidFill>
                <a:effectLst/>
                <a:latin typeface="Arial" panose="020B0604020202020204" pitchFamily="34" charset="0"/>
              </a:rPr>
              <a:t>Preguntas</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s-EC" altLang="es-EC" b="0" i="0" u="none" strike="noStrike" cap="none" normalizeH="0" baseline="0" dirty="0">
                <a:ln>
                  <a:noFill/>
                </a:ln>
                <a:solidFill>
                  <a:schemeClr val="tx1"/>
                </a:solidFill>
                <a:effectLst/>
                <a:latin typeface="Arial" panose="020B0604020202020204" pitchFamily="34" charset="0"/>
              </a:rPr>
              <a:t>Identifique las fases del ciclo económico. </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s-EC" altLang="es-EC" b="0" i="0" u="none" strike="noStrike" cap="none" normalizeH="0" baseline="0" dirty="0">
                <a:ln>
                  <a:noFill/>
                </a:ln>
                <a:solidFill>
                  <a:schemeClr val="tx1"/>
                </a:solidFill>
                <a:effectLst/>
                <a:latin typeface="Arial" panose="020B0604020202020204" pitchFamily="34" charset="0"/>
              </a:rPr>
              <a:t>Calcule la caída porcentual del PIB entre 2019 y 2020. </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s-EC" altLang="es-EC" b="0" i="0" u="none" strike="noStrike" cap="none" normalizeH="0" baseline="0" dirty="0">
                <a:ln>
                  <a:noFill/>
                </a:ln>
                <a:solidFill>
                  <a:schemeClr val="tx1"/>
                </a:solidFill>
                <a:effectLst/>
                <a:latin typeface="Arial" panose="020B0604020202020204" pitchFamily="34" charset="0"/>
              </a:rPr>
              <a:t>Calcule la recuperación porcentual entre 2020 y 2022.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C" altLang="es-EC"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039160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92DB0F-3D78-1EEC-0008-8D79F37114D1}"/>
              </a:ext>
            </a:extLst>
          </p:cNvPr>
          <p:cNvSpPr>
            <a:spLocks noGrp="1"/>
          </p:cNvSpPr>
          <p:nvPr>
            <p:ph type="title"/>
          </p:nvPr>
        </p:nvSpPr>
        <p:spPr/>
        <p:txBody>
          <a:bodyPr/>
          <a:lstStyle/>
          <a:p>
            <a:endParaRPr lang="es-EC"/>
          </a:p>
        </p:txBody>
      </p:sp>
      <p:sp>
        <p:nvSpPr>
          <p:cNvPr id="3" name="Marcador de texto 2">
            <a:extLst>
              <a:ext uri="{FF2B5EF4-FFF2-40B4-BE49-F238E27FC236}">
                <a16:creationId xmlns:a16="http://schemas.microsoft.com/office/drawing/2014/main" id="{8F12A12B-589D-0068-2771-52F7D4C1BD4D}"/>
              </a:ext>
            </a:extLst>
          </p:cNvPr>
          <p:cNvSpPr>
            <a:spLocks noGrp="1"/>
          </p:cNvSpPr>
          <p:nvPr>
            <p:ph type="body" idx="1"/>
          </p:nvPr>
        </p:nvSpPr>
        <p:spPr/>
        <p:txBody>
          <a:bodyPr/>
          <a:lstStyle/>
          <a:p>
            <a:endParaRPr lang="es-EC"/>
          </a:p>
        </p:txBody>
      </p:sp>
      <p:sp>
        <p:nvSpPr>
          <p:cNvPr id="4" name="Marcador de texto 3">
            <a:extLst>
              <a:ext uri="{FF2B5EF4-FFF2-40B4-BE49-F238E27FC236}">
                <a16:creationId xmlns:a16="http://schemas.microsoft.com/office/drawing/2014/main" id="{3B1494A5-4F34-E23E-A0D5-ADC860A08437}"/>
              </a:ext>
            </a:extLst>
          </p:cNvPr>
          <p:cNvSpPr>
            <a:spLocks noGrp="1"/>
          </p:cNvSpPr>
          <p:nvPr>
            <p:ph type="body" idx="10"/>
          </p:nvPr>
        </p:nvSpPr>
        <p:spPr/>
        <p:txBody>
          <a:bodyPr/>
          <a:lstStyle/>
          <a:p>
            <a:endParaRPr lang="es-EC"/>
          </a:p>
        </p:txBody>
      </p:sp>
    </p:spTree>
    <p:extLst>
      <p:ext uri="{BB962C8B-B14F-4D97-AF65-F5344CB8AC3E}">
        <p14:creationId xmlns:p14="http://schemas.microsoft.com/office/powerpoint/2010/main" val="3810313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B890E0-4F59-23AF-B02C-E2B9A3A9AB9D}"/>
              </a:ext>
            </a:extLst>
          </p:cNvPr>
          <p:cNvSpPr>
            <a:spLocks noGrp="1"/>
          </p:cNvSpPr>
          <p:nvPr>
            <p:ph type="title"/>
          </p:nvPr>
        </p:nvSpPr>
        <p:spPr/>
        <p:txBody>
          <a:bodyPr/>
          <a:lstStyle/>
          <a:p>
            <a:endParaRPr lang="es-EC"/>
          </a:p>
        </p:txBody>
      </p:sp>
      <p:sp>
        <p:nvSpPr>
          <p:cNvPr id="3" name="Marcador de texto 2">
            <a:extLst>
              <a:ext uri="{FF2B5EF4-FFF2-40B4-BE49-F238E27FC236}">
                <a16:creationId xmlns:a16="http://schemas.microsoft.com/office/drawing/2014/main" id="{242E1C07-D8B6-B13B-01E8-3C28CF384918}"/>
              </a:ext>
            </a:extLst>
          </p:cNvPr>
          <p:cNvSpPr>
            <a:spLocks noGrp="1"/>
          </p:cNvSpPr>
          <p:nvPr>
            <p:ph type="body" idx="1"/>
          </p:nvPr>
        </p:nvSpPr>
        <p:spPr/>
        <p:txBody>
          <a:bodyPr/>
          <a:lstStyle/>
          <a:p>
            <a:endParaRPr lang="es-EC"/>
          </a:p>
        </p:txBody>
      </p:sp>
      <p:sp>
        <p:nvSpPr>
          <p:cNvPr id="4" name="Marcador de texto 3">
            <a:extLst>
              <a:ext uri="{FF2B5EF4-FFF2-40B4-BE49-F238E27FC236}">
                <a16:creationId xmlns:a16="http://schemas.microsoft.com/office/drawing/2014/main" id="{94DEF422-FBE3-2B72-6B12-5706AA4A714D}"/>
              </a:ext>
            </a:extLst>
          </p:cNvPr>
          <p:cNvSpPr>
            <a:spLocks noGrp="1"/>
          </p:cNvSpPr>
          <p:nvPr>
            <p:ph type="body" idx="10"/>
          </p:nvPr>
        </p:nvSpPr>
        <p:spPr/>
        <p:txBody>
          <a:bodyPr/>
          <a:lstStyle/>
          <a:p>
            <a:endParaRPr lang="es-EC"/>
          </a:p>
        </p:txBody>
      </p:sp>
    </p:spTree>
    <p:extLst>
      <p:ext uri="{BB962C8B-B14F-4D97-AF65-F5344CB8AC3E}">
        <p14:creationId xmlns:p14="http://schemas.microsoft.com/office/powerpoint/2010/main" val="94896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292C7-1100-419B-5A65-2FF0118ED80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8C1A6EC-9F01-AEEC-EE62-17A21801C5C0}"/>
              </a:ext>
            </a:extLst>
          </p:cNvPr>
          <p:cNvSpPr>
            <a:spLocks noGrp="1"/>
          </p:cNvSpPr>
          <p:nvPr>
            <p:ph type="title"/>
          </p:nvPr>
        </p:nvSpPr>
        <p:spPr>
          <a:xfrm>
            <a:off x="3381703" y="461427"/>
            <a:ext cx="8810297" cy="815580"/>
          </a:xfrm>
        </p:spPr>
        <p:txBody>
          <a:bodyPr>
            <a:normAutofit/>
          </a:bodyPr>
          <a:lstStyle/>
          <a:p>
            <a:r>
              <a:rPr lang="es-ES" sz="3200" dirty="0"/>
              <a:t>B</a:t>
            </a:r>
            <a:r>
              <a:rPr lang="es-EC" sz="3200" dirty="0"/>
              <a:t>alanza de pagos</a:t>
            </a:r>
          </a:p>
        </p:txBody>
      </p:sp>
      <p:sp>
        <p:nvSpPr>
          <p:cNvPr id="3" name="Marcador de texto 2">
            <a:extLst>
              <a:ext uri="{FF2B5EF4-FFF2-40B4-BE49-F238E27FC236}">
                <a16:creationId xmlns:a16="http://schemas.microsoft.com/office/drawing/2014/main" id="{C492F2FF-E623-EFDE-06A6-F4B504F57450}"/>
              </a:ext>
            </a:extLst>
          </p:cNvPr>
          <p:cNvSpPr>
            <a:spLocks noGrp="1"/>
          </p:cNvSpPr>
          <p:nvPr>
            <p:ph type="body" idx="1"/>
          </p:nvPr>
        </p:nvSpPr>
        <p:spPr>
          <a:xfrm>
            <a:off x="467710" y="1571298"/>
            <a:ext cx="11361683" cy="5076496"/>
          </a:xfrm>
        </p:spPr>
        <p:txBody>
          <a:bodyPr>
            <a:normAutofit/>
          </a:bodyPr>
          <a:lstStyle/>
          <a:p>
            <a:pPr marL="85725" indent="0" algn="just">
              <a:buNone/>
            </a:pPr>
            <a:r>
              <a:rPr lang="es-EC" dirty="0"/>
              <a:t>La balanza de pagos es un registro contable que resume todas las transacciones económicas realizadas entre los residentes de un país y el resto del mundo durante un período determinado, normalmente un año. </a:t>
            </a:r>
          </a:p>
          <a:p>
            <a:pPr marL="85725" indent="0" algn="just">
              <a:buNone/>
            </a:pPr>
            <a:endParaRPr lang="es-EC" dirty="0"/>
          </a:p>
          <a:p>
            <a:pPr marL="85725" indent="0" algn="just">
              <a:buNone/>
            </a:pPr>
            <a:r>
              <a:rPr lang="es-EC" dirty="0"/>
              <a:t>Estas transacciones incluyen exportaciones e importaciones de bienes y servicios, transferencias de dinero, pagos de intereses, inversiones extranjeras, entre otras (Parkin &amp; Loría, 2015). </a:t>
            </a:r>
          </a:p>
          <a:p>
            <a:pPr marL="85725" indent="0" algn="just">
              <a:buNone/>
            </a:pPr>
            <a:endParaRPr lang="es-EC" dirty="0"/>
          </a:p>
        </p:txBody>
      </p:sp>
    </p:spTree>
    <p:extLst>
      <p:ext uri="{BB962C8B-B14F-4D97-AF65-F5344CB8AC3E}">
        <p14:creationId xmlns:p14="http://schemas.microsoft.com/office/powerpoint/2010/main" val="40846153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331661-2E6B-4E0B-FB9D-E784BDAB2675}"/>
              </a:ext>
            </a:extLst>
          </p:cNvPr>
          <p:cNvSpPr>
            <a:spLocks noGrp="1"/>
          </p:cNvSpPr>
          <p:nvPr>
            <p:ph type="title"/>
          </p:nvPr>
        </p:nvSpPr>
        <p:spPr/>
        <p:txBody>
          <a:bodyPr/>
          <a:lstStyle/>
          <a:p>
            <a:endParaRPr lang="es-EC"/>
          </a:p>
        </p:txBody>
      </p:sp>
      <p:sp>
        <p:nvSpPr>
          <p:cNvPr id="3" name="Marcador de texto 2">
            <a:extLst>
              <a:ext uri="{FF2B5EF4-FFF2-40B4-BE49-F238E27FC236}">
                <a16:creationId xmlns:a16="http://schemas.microsoft.com/office/drawing/2014/main" id="{09FA4646-0FC0-1CBF-2DEB-FAFF8D6AA1D8}"/>
              </a:ext>
            </a:extLst>
          </p:cNvPr>
          <p:cNvSpPr>
            <a:spLocks noGrp="1"/>
          </p:cNvSpPr>
          <p:nvPr>
            <p:ph type="body" idx="1"/>
          </p:nvPr>
        </p:nvSpPr>
        <p:spPr/>
        <p:txBody>
          <a:bodyPr/>
          <a:lstStyle/>
          <a:p>
            <a:endParaRPr lang="es-EC"/>
          </a:p>
        </p:txBody>
      </p:sp>
      <p:sp>
        <p:nvSpPr>
          <p:cNvPr id="4" name="Marcador de texto 3">
            <a:extLst>
              <a:ext uri="{FF2B5EF4-FFF2-40B4-BE49-F238E27FC236}">
                <a16:creationId xmlns:a16="http://schemas.microsoft.com/office/drawing/2014/main" id="{B75F7F7E-9A87-312F-6516-AA1F4C972EA6}"/>
              </a:ext>
            </a:extLst>
          </p:cNvPr>
          <p:cNvSpPr>
            <a:spLocks noGrp="1"/>
          </p:cNvSpPr>
          <p:nvPr>
            <p:ph type="body" idx="10"/>
          </p:nvPr>
        </p:nvSpPr>
        <p:spPr/>
        <p:txBody>
          <a:bodyPr/>
          <a:lstStyle/>
          <a:p>
            <a:endParaRPr lang="es-EC"/>
          </a:p>
        </p:txBody>
      </p:sp>
    </p:spTree>
    <p:extLst>
      <p:ext uri="{BB962C8B-B14F-4D97-AF65-F5344CB8AC3E}">
        <p14:creationId xmlns:p14="http://schemas.microsoft.com/office/powerpoint/2010/main" val="41258464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17C89689-C7A3-CBA0-86DB-E630365223F9}"/>
              </a:ext>
            </a:extLst>
          </p:cNvPr>
          <p:cNvSpPr>
            <a:spLocks noGrp="1"/>
          </p:cNvSpPr>
          <p:nvPr>
            <p:ph type="title"/>
          </p:nvPr>
        </p:nvSpPr>
        <p:spPr>
          <a:xfrm>
            <a:off x="2902389" y="2094763"/>
            <a:ext cx="7844789" cy="2509758"/>
          </a:xfrm>
        </p:spPr>
        <p:txBody>
          <a:bodyPr/>
          <a:lstStyle/>
          <a:p>
            <a:pPr algn="ctr"/>
            <a:br>
              <a:rPr lang="es-EC" dirty="0"/>
            </a:br>
            <a:br>
              <a:rPr lang="es-EC" dirty="0"/>
            </a:br>
            <a:r>
              <a:rPr lang="es-EC" sz="9600" dirty="0"/>
              <a:t>FIN</a:t>
            </a:r>
          </a:p>
        </p:txBody>
      </p:sp>
    </p:spTree>
    <p:extLst>
      <p:ext uri="{BB962C8B-B14F-4D97-AF65-F5344CB8AC3E}">
        <p14:creationId xmlns:p14="http://schemas.microsoft.com/office/powerpoint/2010/main" val="348279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1D07F-1B89-81A6-C516-3A6FC2216D7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6604B9D-1694-EB55-9DAF-6CFC3AD81950}"/>
              </a:ext>
            </a:extLst>
          </p:cNvPr>
          <p:cNvSpPr>
            <a:spLocks noGrp="1"/>
          </p:cNvSpPr>
          <p:nvPr>
            <p:ph type="title"/>
          </p:nvPr>
        </p:nvSpPr>
        <p:spPr>
          <a:xfrm>
            <a:off x="3381703" y="461427"/>
            <a:ext cx="8810297" cy="815580"/>
          </a:xfrm>
        </p:spPr>
        <p:txBody>
          <a:bodyPr>
            <a:normAutofit/>
          </a:bodyPr>
          <a:lstStyle/>
          <a:p>
            <a:r>
              <a:rPr lang="es-ES" sz="3200" dirty="0"/>
              <a:t>B</a:t>
            </a:r>
            <a:r>
              <a:rPr lang="es-EC" sz="3200" dirty="0"/>
              <a:t>alanza de pagos</a:t>
            </a:r>
          </a:p>
        </p:txBody>
      </p:sp>
      <p:sp>
        <p:nvSpPr>
          <p:cNvPr id="3" name="Marcador de texto 2">
            <a:extLst>
              <a:ext uri="{FF2B5EF4-FFF2-40B4-BE49-F238E27FC236}">
                <a16:creationId xmlns:a16="http://schemas.microsoft.com/office/drawing/2014/main" id="{F4990F43-3944-E239-CD2E-F4AA7D3AE62D}"/>
              </a:ext>
            </a:extLst>
          </p:cNvPr>
          <p:cNvSpPr>
            <a:spLocks noGrp="1"/>
          </p:cNvSpPr>
          <p:nvPr>
            <p:ph type="body" idx="1"/>
          </p:nvPr>
        </p:nvSpPr>
        <p:spPr>
          <a:xfrm>
            <a:off x="467710" y="1571298"/>
            <a:ext cx="11361683" cy="5076496"/>
          </a:xfrm>
        </p:spPr>
        <p:txBody>
          <a:bodyPr>
            <a:normAutofit/>
          </a:bodyPr>
          <a:lstStyle/>
          <a:p>
            <a:r>
              <a:rPr lang="es-EC" dirty="0"/>
              <a:t>La </a:t>
            </a:r>
            <a:r>
              <a:rPr lang="es-EC" b="1" dirty="0"/>
              <a:t>balanza de pagos</a:t>
            </a:r>
            <a:r>
              <a:rPr lang="es-EC" dirty="0"/>
              <a:t> es un registro contable que resume todas las transacciones económicas realizadas durante un período determinado entre los residentes de un país y el resto del mundo.</a:t>
            </a:r>
          </a:p>
          <a:p>
            <a:pPr marL="85725" indent="0">
              <a:buNone/>
            </a:pPr>
            <a:endParaRPr lang="es-EC" dirty="0"/>
          </a:p>
          <a:p>
            <a:r>
              <a:rPr lang="es-EC" dirty="0"/>
              <a:t>Según el Fondo Monetario Internacional, la balanza de pagos registra los flujos de bienes, servicios, ingresos, transferencias y movimientos de capital entre una economía y el exterior.</a:t>
            </a:r>
          </a:p>
          <a:p>
            <a:pPr marL="85725" indent="0" algn="just">
              <a:buNone/>
            </a:pPr>
            <a:endParaRPr lang="es-EC" dirty="0"/>
          </a:p>
          <a:p>
            <a:pPr marL="85725" indent="0" algn="just">
              <a:buNone/>
            </a:pPr>
            <a:endParaRPr lang="es-EC" dirty="0"/>
          </a:p>
        </p:txBody>
      </p:sp>
    </p:spTree>
    <p:extLst>
      <p:ext uri="{BB962C8B-B14F-4D97-AF65-F5344CB8AC3E}">
        <p14:creationId xmlns:p14="http://schemas.microsoft.com/office/powerpoint/2010/main" val="4181358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86470-F4E5-6EAF-4954-E797A7BB5BE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CA6A6FC-BDBE-68F3-72E0-10E6FC86E714}"/>
              </a:ext>
            </a:extLst>
          </p:cNvPr>
          <p:cNvSpPr>
            <a:spLocks noGrp="1"/>
          </p:cNvSpPr>
          <p:nvPr>
            <p:ph type="title"/>
          </p:nvPr>
        </p:nvSpPr>
        <p:spPr>
          <a:xfrm>
            <a:off x="3381703" y="461427"/>
            <a:ext cx="8810297" cy="815580"/>
          </a:xfrm>
        </p:spPr>
        <p:txBody>
          <a:bodyPr>
            <a:normAutofit/>
          </a:bodyPr>
          <a:lstStyle/>
          <a:p>
            <a:r>
              <a:rPr lang="es-ES" sz="3200" dirty="0"/>
              <a:t>B</a:t>
            </a:r>
            <a:r>
              <a:rPr lang="es-EC" sz="3200" dirty="0"/>
              <a:t>alanza de pagos</a:t>
            </a:r>
          </a:p>
        </p:txBody>
      </p:sp>
      <p:sp>
        <p:nvSpPr>
          <p:cNvPr id="3" name="Marcador de texto 2">
            <a:extLst>
              <a:ext uri="{FF2B5EF4-FFF2-40B4-BE49-F238E27FC236}">
                <a16:creationId xmlns:a16="http://schemas.microsoft.com/office/drawing/2014/main" id="{EABD7122-F591-45F9-8628-C02BCB08BA23}"/>
              </a:ext>
            </a:extLst>
          </p:cNvPr>
          <p:cNvSpPr>
            <a:spLocks noGrp="1"/>
          </p:cNvSpPr>
          <p:nvPr>
            <p:ph type="body" idx="1"/>
          </p:nvPr>
        </p:nvSpPr>
        <p:spPr>
          <a:xfrm>
            <a:off x="467710" y="1177159"/>
            <a:ext cx="11361683" cy="5470635"/>
          </a:xfrm>
        </p:spPr>
        <p:txBody>
          <a:bodyPr>
            <a:normAutofit fontScale="85000" lnSpcReduction="20000"/>
          </a:bodyPr>
          <a:lstStyle/>
          <a:p>
            <a:pPr marL="85725" indent="0" algn="just">
              <a:buNone/>
            </a:pPr>
            <a:r>
              <a:rPr lang="es-EC" dirty="0"/>
              <a:t> Blanchard y Pérez, desde una perspectiva macroeconómica, la balanza de pagos funciona como una radiografía de la relación económica de un país con el exterior. </a:t>
            </a:r>
          </a:p>
          <a:p>
            <a:pPr marL="85725" indent="0" algn="just">
              <a:buNone/>
            </a:pPr>
            <a:endParaRPr lang="es-EC" dirty="0"/>
          </a:p>
          <a:p>
            <a:pPr marL="85725" indent="0" algn="just">
              <a:buNone/>
            </a:pPr>
            <a:r>
              <a:rPr lang="es-EC" dirty="0"/>
              <a:t>Si un país exporta más de lo que importa, tendrá un superávit; si sucede lo contrario, tendrá un déficit.</a:t>
            </a:r>
          </a:p>
          <a:p>
            <a:pPr marL="85725" indent="0" algn="just">
              <a:buNone/>
            </a:pPr>
            <a:r>
              <a:rPr lang="es-EC" dirty="0"/>
              <a:t> </a:t>
            </a:r>
          </a:p>
          <a:p>
            <a:pPr marL="85725" indent="0" algn="just">
              <a:buNone/>
            </a:pPr>
            <a:r>
              <a:rPr lang="es-EC" dirty="0"/>
              <a:t>Este registro contable incluye todas las transacciones internacionales, como exportaciones, importaciones, inversiones extranjeras, transferencias y pagos de servicios. También se detallan las principales secciones de la balanza: la cuenta corriente, la cuenta de capital y la cuenta financiera, destacando cómo un déficit o un superávit puede afectar el equilibrio económico.</a:t>
            </a:r>
          </a:p>
          <a:p>
            <a:pPr marL="85725" indent="0" algn="just">
              <a:buNone/>
            </a:pPr>
            <a:endParaRPr lang="es-EC" dirty="0"/>
          </a:p>
          <a:p>
            <a:pPr marL="85725" indent="0" algn="just">
              <a:buNone/>
            </a:pPr>
            <a:r>
              <a:rPr lang="es-EC" dirty="0"/>
              <a:t>Este registro es esencial para evaluar la solidez financiera externa de una economía, su grado de apertura al comercio internacional y la estabilidad de su moneda (Blanchard &amp; Pérez, 2017)</a:t>
            </a:r>
          </a:p>
        </p:txBody>
      </p:sp>
    </p:spTree>
    <p:extLst>
      <p:ext uri="{BB962C8B-B14F-4D97-AF65-F5344CB8AC3E}">
        <p14:creationId xmlns:p14="http://schemas.microsoft.com/office/powerpoint/2010/main" val="2888456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8D1AEC-E811-EBD0-6429-5D738A101F7A}"/>
              </a:ext>
            </a:extLst>
          </p:cNvPr>
          <p:cNvSpPr>
            <a:spLocks noGrp="1"/>
          </p:cNvSpPr>
          <p:nvPr>
            <p:ph type="title"/>
          </p:nvPr>
        </p:nvSpPr>
        <p:spPr/>
        <p:txBody>
          <a:bodyPr>
            <a:normAutofit fontScale="90000"/>
          </a:bodyPr>
          <a:lstStyle/>
          <a:p>
            <a:r>
              <a:rPr lang="es-EC" dirty="0"/>
              <a:t>Estructura de la Balanza de Pagos</a:t>
            </a:r>
            <a:br>
              <a:rPr lang="es-EC" dirty="0"/>
            </a:br>
            <a:endParaRPr lang="es-EC" dirty="0"/>
          </a:p>
        </p:txBody>
      </p:sp>
      <mc:AlternateContent xmlns:mc="http://schemas.openxmlformats.org/markup-compatibility/2006" xmlns:a14="http://schemas.microsoft.com/office/drawing/2010/main">
        <mc:Choice Requires="a14">
          <p:sp>
            <p:nvSpPr>
              <p:cNvPr id="3" name="Marcador de texto 2">
                <a:extLst>
                  <a:ext uri="{FF2B5EF4-FFF2-40B4-BE49-F238E27FC236}">
                    <a16:creationId xmlns:a16="http://schemas.microsoft.com/office/drawing/2014/main" id="{8F380805-45C8-4D72-C5E7-A31E71B30577}"/>
                  </a:ext>
                </a:extLst>
              </p:cNvPr>
              <p:cNvSpPr>
                <a:spLocks noGrp="1"/>
              </p:cNvSpPr>
              <p:nvPr>
                <p:ph type="body" idx="1"/>
              </p:nvPr>
            </p:nvSpPr>
            <p:spPr>
              <a:xfrm>
                <a:off x="838201" y="2343807"/>
                <a:ext cx="10686392" cy="4309241"/>
              </a:xfrm>
            </p:spPr>
            <p:txBody>
              <a:bodyPr>
                <a:normAutofit/>
              </a:bodyPr>
              <a:lstStyle/>
              <a:p>
                <a:pPr marL="85725" indent="0">
                  <a:buNone/>
                </a:pPr>
                <a:r>
                  <a:rPr lang="es-EC" b="1" dirty="0">
                    <a:solidFill>
                      <a:srgbClr val="164185"/>
                    </a:solidFill>
                  </a:rPr>
                  <a:t>1. Cuenta Corriente</a:t>
                </a:r>
              </a:p>
              <a:p>
                <a:pPr marL="85725" indent="0">
                  <a:buNone/>
                </a:pPr>
                <a:r>
                  <a:rPr lang="es-EC" dirty="0"/>
                  <a:t>Registra el intercambio de bienes, servicios, rentas y transferencias corrientes.</a:t>
                </a:r>
              </a:p>
              <a:p>
                <a:pPr marL="85725" indent="0">
                  <a:buNone/>
                </a:pPr>
                <a:r>
                  <a:rPr lang="es-EC" b="1" dirty="0"/>
                  <a:t>	a) Balanza Comercial (Bienes)</a:t>
                </a:r>
              </a:p>
              <a:p>
                <a:pPr marL="85725" indent="0">
                  <a:buNone/>
                </a:pPr>
                <a:r>
                  <a:rPr lang="es-EC" dirty="0"/>
                  <a:t>Registra las exportaciones e importaciones de mercancías.</a:t>
                </a:r>
              </a:p>
              <a:p>
                <a:pPr marL="85725" indent="0">
                  <a:buNone/>
                </a:pPr>
                <a:r>
                  <a:rPr lang="es-EC" b="1" dirty="0"/>
                  <a:t>Exportaciones:</a:t>
                </a:r>
                <a:r>
                  <a:rPr lang="es-EC" dirty="0"/>
                  <a:t> ventas de bienes al exterior. </a:t>
                </a:r>
              </a:p>
              <a:p>
                <a:pPr marL="85725" indent="0">
                  <a:buNone/>
                </a:pPr>
                <a:r>
                  <a:rPr lang="es-EC" b="1" dirty="0"/>
                  <a:t>Importaciones:</a:t>
                </a:r>
                <a:r>
                  <a:rPr lang="es-EC" dirty="0"/>
                  <a:t> compras de bienes del exterior. </a:t>
                </a:r>
              </a:p>
              <a:p>
                <a:pPr marL="85725" indent="0">
                  <a:buNone/>
                </a:pPr>
                <a:r>
                  <a:rPr lang="es-EC" b="1" dirty="0"/>
                  <a:t>Saldo comercial:</a:t>
                </a:r>
                <a:endParaRPr lang="es-EC" dirty="0"/>
              </a:p>
              <a:p>
                <a:pPr marL="85725" indent="0">
                  <a:buNone/>
                </a:pPr>
                <a14:m>
                  <m:oMathPara xmlns:m="http://schemas.openxmlformats.org/officeDocument/2006/math">
                    <m:oMathParaPr>
                      <m:jc m:val="centerGroup"/>
                    </m:oMathParaPr>
                    <m:oMath xmlns:m="http://schemas.openxmlformats.org/officeDocument/2006/math">
                      <m:r>
                        <m:rPr>
                          <m:nor/>
                        </m:rPr>
                        <a:rPr lang="es-EC"/>
                        <m:t>Exportaciones</m:t>
                      </m:r>
                      <m:r>
                        <a:rPr lang="es-EC">
                          <a:latin typeface="Cambria Math" panose="02040503050406030204" pitchFamily="18" charset="0"/>
                        </a:rPr>
                        <m:t>−</m:t>
                      </m:r>
                      <m:r>
                        <m:rPr>
                          <m:nor/>
                        </m:rPr>
                        <a:rPr lang="es-EC" i="1"/>
                        <m:t>Importaciones</m:t>
                      </m:r>
                    </m:oMath>
                  </m:oMathPara>
                </a14:m>
                <a:endParaRPr lang="es-EC" dirty="0"/>
              </a:p>
              <a:p>
                <a:endParaRPr lang="es-EC" dirty="0"/>
              </a:p>
            </p:txBody>
          </p:sp>
        </mc:Choice>
        <mc:Fallback xmlns="">
          <p:sp>
            <p:nvSpPr>
              <p:cNvPr id="3" name="Marcador de texto 2">
                <a:extLst>
                  <a:ext uri="{FF2B5EF4-FFF2-40B4-BE49-F238E27FC236}">
                    <a16:creationId xmlns:a16="http://schemas.microsoft.com/office/drawing/2014/main" id="{8F380805-45C8-4D72-C5E7-A31E71B30577}"/>
                  </a:ext>
                </a:extLst>
              </p:cNvPr>
              <p:cNvSpPr>
                <a:spLocks noGrp="1" noRot="1" noChangeAspect="1" noMove="1" noResize="1" noEditPoints="1" noAdjustHandles="1" noChangeArrowheads="1" noChangeShapeType="1" noTextEdit="1"/>
              </p:cNvSpPr>
              <p:nvPr>
                <p:ph type="body" idx="1"/>
              </p:nvPr>
            </p:nvSpPr>
            <p:spPr>
              <a:xfrm>
                <a:off x="838201" y="2343807"/>
                <a:ext cx="10686392" cy="4309241"/>
              </a:xfrm>
              <a:blipFill>
                <a:blip r:embed="rId2"/>
                <a:stretch>
                  <a:fillRect l="-399" t="-141"/>
                </a:stretch>
              </a:blipFill>
            </p:spPr>
            <p:txBody>
              <a:bodyPr/>
              <a:lstStyle/>
              <a:p>
                <a:r>
                  <a:rPr lang="es-EC">
                    <a:noFill/>
                  </a:rPr>
                  <a:t> </a:t>
                </a:r>
              </a:p>
            </p:txBody>
          </p:sp>
        </mc:Fallback>
      </mc:AlternateContent>
    </p:spTree>
    <p:extLst>
      <p:ext uri="{BB962C8B-B14F-4D97-AF65-F5344CB8AC3E}">
        <p14:creationId xmlns:p14="http://schemas.microsoft.com/office/powerpoint/2010/main" val="3209894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73514C-AC11-58BC-9DD0-ADDFA2DB341E}"/>
              </a:ext>
            </a:extLst>
          </p:cNvPr>
          <p:cNvSpPr>
            <a:spLocks noGrp="1"/>
          </p:cNvSpPr>
          <p:nvPr>
            <p:ph type="title"/>
          </p:nvPr>
        </p:nvSpPr>
        <p:spPr>
          <a:xfrm>
            <a:off x="4296102" y="577041"/>
            <a:ext cx="7359869" cy="584353"/>
          </a:xfrm>
        </p:spPr>
        <p:txBody>
          <a:bodyPr>
            <a:noAutofit/>
          </a:bodyPr>
          <a:lstStyle/>
          <a:p>
            <a:r>
              <a:rPr lang="es-EC" sz="3200" dirty="0"/>
              <a:t>Estructura de la Balanza de Pagos</a:t>
            </a:r>
          </a:p>
        </p:txBody>
      </p:sp>
      <p:sp>
        <p:nvSpPr>
          <p:cNvPr id="3" name="Marcador de texto 2">
            <a:extLst>
              <a:ext uri="{FF2B5EF4-FFF2-40B4-BE49-F238E27FC236}">
                <a16:creationId xmlns:a16="http://schemas.microsoft.com/office/drawing/2014/main" id="{D0470956-FF9C-346A-350C-724110E3E071}"/>
              </a:ext>
            </a:extLst>
          </p:cNvPr>
          <p:cNvSpPr>
            <a:spLocks noGrp="1"/>
          </p:cNvSpPr>
          <p:nvPr>
            <p:ph type="body" idx="1"/>
          </p:nvPr>
        </p:nvSpPr>
        <p:spPr>
          <a:xfrm>
            <a:off x="509752" y="1245477"/>
            <a:ext cx="11303875" cy="5444358"/>
          </a:xfrm>
        </p:spPr>
        <p:txBody>
          <a:bodyPr>
            <a:normAutofit fontScale="32500" lnSpcReduction="20000"/>
          </a:bodyPr>
          <a:lstStyle/>
          <a:p>
            <a:pPr marL="85725" indent="0">
              <a:buNone/>
            </a:pPr>
            <a:r>
              <a:rPr lang="es-EC" b="1" dirty="0"/>
              <a:t>	</a:t>
            </a:r>
            <a:r>
              <a:rPr lang="es-EC" sz="8000" b="1" dirty="0"/>
              <a:t>b) Balanza de Servicios</a:t>
            </a:r>
          </a:p>
          <a:p>
            <a:pPr marL="85725" indent="0">
              <a:buNone/>
            </a:pPr>
            <a:r>
              <a:rPr lang="es-EC" sz="8000" dirty="0"/>
              <a:t>Registra el intercambio internacional de servicios.</a:t>
            </a:r>
          </a:p>
          <a:p>
            <a:pPr marL="85725" indent="0">
              <a:buNone/>
            </a:pPr>
            <a:r>
              <a:rPr lang="es-EC" sz="8000" b="1" dirty="0"/>
              <a:t>Son ingresos de divisas provenientes de:</a:t>
            </a:r>
          </a:p>
          <a:p>
            <a:r>
              <a:rPr lang="es-EC" sz="8000" dirty="0"/>
              <a:t>Exportaciones de servicios (turismo, transporte, consultorías). </a:t>
            </a:r>
          </a:p>
          <a:p>
            <a:r>
              <a:rPr lang="es-EC" sz="8000" dirty="0"/>
              <a:t>Intereses y dividendos recibidos del exterior. </a:t>
            </a:r>
          </a:p>
          <a:p>
            <a:r>
              <a:rPr lang="es-EC" sz="8000" dirty="0"/>
              <a:t>Remesas enviadas por migrantes. </a:t>
            </a:r>
          </a:p>
          <a:p>
            <a:r>
              <a:rPr lang="es-EC" sz="8000" dirty="0"/>
              <a:t>Donaciones corrientes recibidas.</a:t>
            </a:r>
          </a:p>
          <a:p>
            <a:pPr marL="85725" indent="0">
              <a:buNone/>
            </a:pPr>
            <a:r>
              <a:rPr lang="es-EC" sz="8000" b="1" dirty="0"/>
              <a:t>Son salidas de divisas por:</a:t>
            </a:r>
          </a:p>
          <a:p>
            <a:r>
              <a:rPr lang="es-EC" sz="8000" dirty="0"/>
              <a:t>Compra de servicios al exterior. </a:t>
            </a:r>
          </a:p>
          <a:p>
            <a:r>
              <a:rPr lang="es-EC" sz="8000" dirty="0"/>
              <a:t>Pago de intereses de deuda externa. </a:t>
            </a:r>
          </a:p>
          <a:p>
            <a:r>
              <a:rPr lang="es-EC" sz="8000" dirty="0"/>
              <a:t>Envío de utilidades a inversionistas extranjeros. </a:t>
            </a:r>
          </a:p>
          <a:p>
            <a:r>
              <a:rPr lang="es-EC" sz="8000" dirty="0"/>
              <a:t>Transferencias enviadas al exterior.</a:t>
            </a:r>
          </a:p>
          <a:p>
            <a:pPr marL="85725" indent="0">
              <a:buNone/>
            </a:pPr>
            <a:endParaRPr lang="es-EC" dirty="0"/>
          </a:p>
          <a:p>
            <a:pPr marL="85725" indent="0">
              <a:buNone/>
            </a:pPr>
            <a:endParaRPr lang="es-EC" dirty="0"/>
          </a:p>
          <a:p>
            <a:pPr marL="85725" indent="0">
              <a:buNone/>
            </a:pPr>
            <a:r>
              <a:rPr lang="es-EC" b="1" dirty="0"/>
              <a:t>	</a:t>
            </a:r>
            <a:endParaRPr lang="es-EC" dirty="0"/>
          </a:p>
        </p:txBody>
      </p:sp>
    </p:spTree>
    <p:extLst>
      <p:ext uri="{BB962C8B-B14F-4D97-AF65-F5344CB8AC3E}">
        <p14:creationId xmlns:p14="http://schemas.microsoft.com/office/powerpoint/2010/main" val="3048797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3D187F-E7BD-FF08-0518-044BF7E38E48}"/>
              </a:ext>
            </a:extLst>
          </p:cNvPr>
          <p:cNvSpPr>
            <a:spLocks noGrp="1"/>
          </p:cNvSpPr>
          <p:nvPr>
            <p:ph type="title"/>
          </p:nvPr>
        </p:nvSpPr>
        <p:spPr>
          <a:xfrm>
            <a:off x="3208283" y="477192"/>
            <a:ext cx="8862848" cy="705222"/>
          </a:xfrm>
        </p:spPr>
        <p:txBody>
          <a:bodyPr>
            <a:normAutofit/>
          </a:bodyPr>
          <a:lstStyle/>
          <a:p>
            <a:r>
              <a:rPr lang="es-EC" sz="3600" dirty="0"/>
              <a:t>Estructura de la Balanza de Pagos</a:t>
            </a:r>
          </a:p>
        </p:txBody>
      </p:sp>
      <p:sp>
        <p:nvSpPr>
          <p:cNvPr id="3" name="Marcador de texto 2">
            <a:extLst>
              <a:ext uri="{FF2B5EF4-FFF2-40B4-BE49-F238E27FC236}">
                <a16:creationId xmlns:a16="http://schemas.microsoft.com/office/drawing/2014/main" id="{6B9221AB-45CC-E795-76D0-36C7C3D61319}"/>
              </a:ext>
            </a:extLst>
          </p:cNvPr>
          <p:cNvSpPr>
            <a:spLocks noGrp="1"/>
          </p:cNvSpPr>
          <p:nvPr>
            <p:ph type="body" idx="1"/>
          </p:nvPr>
        </p:nvSpPr>
        <p:spPr>
          <a:xfrm>
            <a:off x="425669" y="1355835"/>
            <a:ext cx="11414234" cy="5228896"/>
          </a:xfrm>
        </p:spPr>
        <p:txBody>
          <a:bodyPr>
            <a:normAutofit/>
          </a:bodyPr>
          <a:lstStyle/>
          <a:p>
            <a:pPr marL="85725" indent="0">
              <a:buNone/>
            </a:pPr>
            <a:r>
              <a:rPr lang="es-EC" b="1" dirty="0">
                <a:solidFill>
                  <a:srgbClr val="164185"/>
                </a:solidFill>
              </a:rPr>
              <a:t>2. Cuenta de Capital</a:t>
            </a:r>
          </a:p>
          <a:p>
            <a:pPr marL="85725" indent="0">
              <a:buNone/>
            </a:pPr>
            <a:r>
              <a:rPr lang="es-EC" dirty="0"/>
              <a:t>Registra</a:t>
            </a:r>
            <a:r>
              <a:rPr lang="es-EC" b="1" dirty="0"/>
              <a:t> transferencias </a:t>
            </a:r>
            <a:r>
              <a:rPr lang="es-EC" dirty="0"/>
              <a:t>de capital y activos no financieros no producidos (patentes, marcas registradas, derechos de autor).</a:t>
            </a:r>
          </a:p>
          <a:p>
            <a:pPr marL="85725" indent="0">
              <a:buNone/>
            </a:pPr>
            <a:r>
              <a:rPr lang="es-EC" b="1" dirty="0"/>
              <a:t>	Ingresos de la Cuenta de Capital</a:t>
            </a:r>
          </a:p>
          <a:p>
            <a:r>
              <a:rPr lang="es-EC" dirty="0"/>
              <a:t>Condonación de deuda externa. </a:t>
            </a:r>
          </a:p>
          <a:p>
            <a:r>
              <a:rPr lang="es-EC" dirty="0"/>
              <a:t>Donaciones para infraestructura. </a:t>
            </a:r>
          </a:p>
          <a:p>
            <a:r>
              <a:rPr lang="es-EC" dirty="0"/>
              <a:t>Venta de patentes o licencias al exterior.</a:t>
            </a:r>
          </a:p>
          <a:p>
            <a:pPr marL="85725" indent="0">
              <a:buNone/>
            </a:pPr>
            <a:r>
              <a:rPr lang="es-EC" b="1" dirty="0"/>
              <a:t>	Egresos de la Cuenta de Capital</a:t>
            </a:r>
          </a:p>
          <a:p>
            <a:r>
              <a:rPr lang="es-EC" b="1" dirty="0"/>
              <a:t>Transferencias</a:t>
            </a:r>
            <a:r>
              <a:rPr lang="es-EC" dirty="0"/>
              <a:t> de capital hacia el exterior. </a:t>
            </a:r>
          </a:p>
          <a:p>
            <a:r>
              <a:rPr lang="es-EC" dirty="0"/>
              <a:t>Compra de patentes, licencias o derechos de autor extranjeros.</a:t>
            </a:r>
          </a:p>
          <a:p>
            <a:pPr marL="85725" indent="0">
              <a:buNone/>
            </a:pPr>
            <a:endParaRPr lang="es-EC" dirty="0"/>
          </a:p>
          <a:p>
            <a:endParaRPr lang="es-EC" dirty="0"/>
          </a:p>
        </p:txBody>
      </p:sp>
    </p:spTree>
    <p:extLst>
      <p:ext uri="{BB962C8B-B14F-4D97-AF65-F5344CB8AC3E}">
        <p14:creationId xmlns:p14="http://schemas.microsoft.com/office/powerpoint/2010/main" val="1369542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D2C2BB-228C-89B2-8A8C-EAAF7CDFDCD3}"/>
              </a:ext>
            </a:extLst>
          </p:cNvPr>
          <p:cNvSpPr>
            <a:spLocks noGrp="1"/>
          </p:cNvSpPr>
          <p:nvPr>
            <p:ph type="title"/>
          </p:nvPr>
        </p:nvSpPr>
        <p:spPr>
          <a:xfrm>
            <a:off x="3507827" y="445661"/>
            <a:ext cx="7901152" cy="773539"/>
          </a:xfrm>
        </p:spPr>
        <p:txBody>
          <a:bodyPr>
            <a:normAutofit/>
          </a:bodyPr>
          <a:lstStyle/>
          <a:p>
            <a:r>
              <a:rPr lang="es-EC" sz="3200" dirty="0"/>
              <a:t>Estructura de la Balanza de Pagos</a:t>
            </a:r>
          </a:p>
        </p:txBody>
      </p:sp>
      <p:sp>
        <p:nvSpPr>
          <p:cNvPr id="3" name="Marcador de texto 2">
            <a:extLst>
              <a:ext uri="{FF2B5EF4-FFF2-40B4-BE49-F238E27FC236}">
                <a16:creationId xmlns:a16="http://schemas.microsoft.com/office/drawing/2014/main" id="{8488A13C-BB86-1DAF-55E7-F5EE43814D81}"/>
              </a:ext>
            </a:extLst>
          </p:cNvPr>
          <p:cNvSpPr>
            <a:spLocks noGrp="1"/>
          </p:cNvSpPr>
          <p:nvPr>
            <p:ph type="body" idx="1"/>
          </p:nvPr>
        </p:nvSpPr>
        <p:spPr>
          <a:xfrm>
            <a:off x="0" y="1324303"/>
            <a:ext cx="12008069" cy="4852661"/>
          </a:xfrm>
        </p:spPr>
        <p:txBody>
          <a:bodyPr>
            <a:normAutofit fontScale="77500" lnSpcReduction="20000"/>
          </a:bodyPr>
          <a:lstStyle/>
          <a:p>
            <a:pPr marL="85725" indent="0">
              <a:buNone/>
            </a:pPr>
            <a:r>
              <a:rPr lang="es-EC" b="1" dirty="0"/>
              <a:t>3. Cuenta Financiera</a:t>
            </a:r>
          </a:p>
          <a:p>
            <a:pPr marL="85725" indent="0">
              <a:buNone/>
            </a:pPr>
            <a:r>
              <a:rPr lang="es-EC" dirty="0"/>
              <a:t>Registra los movimientos internacionales de capital.</a:t>
            </a:r>
          </a:p>
          <a:p>
            <a:pPr marL="85725" indent="0">
              <a:buNone/>
            </a:pPr>
            <a:r>
              <a:rPr lang="es-EC" b="1" dirty="0"/>
              <a:t>	Ingresos de la Cuenta Financiera </a:t>
            </a:r>
          </a:p>
          <a:p>
            <a:r>
              <a:rPr lang="es-EC" dirty="0"/>
              <a:t>Representan entradas de capital extranjero.</a:t>
            </a:r>
          </a:p>
          <a:p>
            <a:r>
              <a:rPr lang="es-EC" b="1" dirty="0"/>
              <a:t>Inversión </a:t>
            </a:r>
            <a:r>
              <a:rPr lang="es-EC" dirty="0"/>
              <a:t>Extranjera Directa (IED). </a:t>
            </a:r>
          </a:p>
          <a:p>
            <a:r>
              <a:rPr lang="es-EC" dirty="0"/>
              <a:t>Compra de bonos nacionales por extranjeros. </a:t>
            </a:r>
          </a:p>
          <a:p>
            <a:r>
              <a:rPr lang="es-EC" dirty="0"/>
              <a:t>Préstamos recibidos del exterior. </a:t>
            </a:r>
          </a:p>
          <a:p>
            <a:r>
              <a:rPr lang="es-EC" dirty="0"/>
              <a:t>Depósitos de extranjeros en bancos nacionales.</a:t>
            </a:r>
          </a:p>
          <a:p>
            <a:pPr marL="85725" indent="0">
              <a:buNone/>
            </a:pPr>
            <a:r>
              <a:rPr lang="es-EC" b="1" dirty="0"/>
              <a:t>	Egresos de la Cuenta Financiera</a:t>
            </a:r>
          </a:p>
          <a:p>
            <a:r>
              <a:rPr lang="es-EC" dirty="0"/>
              <a:t>Representan salidas de capital nacional hacia el exterior.</a:t>
            </a:r>
          </a:p>
          <a:p>
            <a:r>
              <a:rPr lang="es-EC" b="1" dirty="0"/>
              <a:t>Inversiones</a:t>
            </a:r>
            <a:r>
              <a:rPr lang="es-EC" dirty="0"/>
              <a:t> de residentes en otros países. </a:t>
            </a:r>
          </a:p>
          <a:p>
            <a:r>
              <a:rPr lang="es-EC" dirty="0"/>
              <a:t>Préstamos otorgados al exterior. </a:t>
            </a:r>
          </a:p>
          <a:p>
            <a:r>
              <a:rPr lang="es-EC" dirty="0"/>
              <a:t>Compra de acciones extranjeras. </a:t>
            </a:r>
          </a:p>
          <a:p>
            <a:r>
              <a:rPr lang="es-EC" dirty="0"/>
              <a:t>Aumento de depósitos en bancos extranjeros.</a:t>
            </a:r>
          </a:p>
          <a:p>
            <a:endParaRPr lang="es-EC" dirty="0"/>
          </a:p>
        </p:txBody>
      </p:sp>
    </p:spTree>
    <p:extLst>
      <p:ext uri="{BB962C8B-B14F-4D97-AF65-F5344CB8AC3E}">
        <p14:creationId xmlns:p14="http://schemas.microsoft.com/office/powerpoint/2010/main" val="69540390"/>
      </p:ext>
    </p:extLst>
  </p:cSld>
  <p:clrMapOvr>
    <a:masterClrMapping/>
  </p:clrMapOvr>
</p:sld>
</file>

<file path=ppt/theme/theme1.xml><?xml version="1.0" encoding="utf-8"?>
<a:theme xmlns:a="http://schemas.openxmlformats.org/drawingml/2006/main" name="Tema de Office">
  <a:themeElements>
    <a:clrScheme name="PUCE_FINAL">
      <a:dk1>
        <a:srgbClr val="000000"/>
      </a:dk1>
      <a:lt1>
        <a:srgbClr val="FFFFFF"/>
      </a:lt1>
      <a:dk2>
        <a:srgbClr val="878787"/>
      </a:dk2>
      <a:lt2>
        <a:srgbClr val="DADADA"/>
      </a:lt2>
      <a:accent1>
        <a:srgbClr val="1AA0DC"/>
      </a:accent1>
      <a:accent2>
        <a:srgbClr val="AED7F2"/>
      </a:accent2>
      <a:accent3>
        <a:srgbClr val="585857"/>
      </a:accent3>
      <a:accent4>
        <a:srgbClr val="134383"/>
      </a:accent4>
      <a:accent5>
        <a:srgbClr val="3C56A3"/>
      </a:accent5>
      <a:accent6>
        <a:srgbClr val="A1A5D3"/>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72517d6-e5f1-4b16-a6d6-fe41adc515b3">
      <Terms xmlns="http://schemas.microsoft.com/office/infopath/2007/PartnerControls"/>
    </lcf76f155ced4ddcb4097134ff3c332f>
    <TaxCatchAll xmlns="e97f4799-d4df-4992-8573-f6fa15790d4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2A02B8E5EADCBF469EFC466C129BE842" ma:contentTypeVersion="13" ma:contentTypeDescription="Crear nuevo documento." ma:contentTypeScope="" ma:versionID="e148ba252daa025d91680cd4ebc8dcdb">
  <xsd:schema xmlns:xsd="http://www.w3.org/2001/XMLSchema" xmlns:xs="http://www.w3.org/2001/XMLSchema" xmlns:p="http://schemas.microsoft.com/office/2006/metadata/properties" xmlns:ns2="372517d6-e5f1-4b16-a6d6-fe41adc515b3" xmlns:ns3="e97f4799-d4df-4992-8573-f6fa15790d48" targetNamespace="http://schemas.microsoft.com/office/2006/metadata/properties" ma:root="true" ma:fieldsID="05c35e73c65509b8143dd496c55f49d8" ns2:_="" ns3:_="">
    <xsd:import namespace="372517d6-e5f1-4b16-a6d6-fe41adc515b3"/>
    <xsd:import namespace="e97f4799-d4df-4992-8573-f6fa15790d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Location"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2517d6-e5f1-4b16-a6d6-fe41adc515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791a93fd-85eb-4ed5-a455-f8b0a6237901"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97f4799-d4df-4992-8573-f6fa15790d4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ea5582c-8c1d-485c-a20e-8f6b7b6644e1}" ma:internalName="TaxCatchAll" ma:showField="CatchAllData" ma:web="e97f4799-d4df-4992-8573-f6fa15790d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8921A2-02BD-4EF3-B1DF-7318DFD30470}">
  <ds:schemaRefs>
    <ds:schemaRef ds:uri="http://schemas.microsoft.com/office/2006/documentManagement/types"/>
    <ds:schemaRef ds:uri="http://schemas.openxmlformats.org/package/2006/metadata/core-properties"/>
    <ds:schemaRef ds:uri="372517d6-e5f1-4b16-a6d6-fe41adc515b3"/>
    <ds:schemaRef ds:uri="http://purl.org/dc/dcmitype/"/>
    <ds:schemaRef ds:uri="http://schemas.microsoft.com/office/infopath/2007/PartnerControls"/>
    <ds:schemaRef ds:uri="http://purl.org/dc/terms/"/>
    <ds:schemaRef ds:uri="e97f4799-d4df-4992-8573-f6fa15790d48"/>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016E5F49-1983-4A55-AD9D-E6B8BC2D78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2517d6-e5f1-4b16-a6d6-fe41adc515b3"/>
    <ds:schemaRef ds:uri="e97f4799-d4df-4992-8573-f6fa15790d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5F4DADE-CB6E-48A7-84F3-8EDA52D674E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4933</TotalTime>
  <Words>2312</Words>
  <Application>Microsoft Office PowerPoint</Application>
  <PresentationFormat>Panorámica</PresentationFormat>
  <Paragraphs>230</Paragraphs>
  <Slides>31</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31</vt:i4>
      </vt:variant>
    </vt:vector>
  </HeadingPairs>
  <TitlesOfParts>
    <vt:vector size="38" baseType="lpstr">
      <vt:lpstr>Aptos</vt:lpstr>
      <vt:lpstr>Arial</vt:lpstr>
      <vt:lpstr>Montserrat Medium</vt:lpstr>
      <vt:lpstr>Montserrat</vt:lpstr>
      <vt:lpstr>Cambria Math</vt:lpstr>
      <vt:lpstr>Calibri</vt:lpstr>
      <vt:lpstr>Tema de Office</vt:lpstr>
      <vt:lpstr>Ciclo Económico y sus Fases</vt:lpstr>
      <vt:lpstr>Balanza de pagos</vt:lpstr>
      <vt:lpstr>Balanza de pagos</vt:lpstr>
      <vt:lpstr>Balanza de pagos</vt:lpstr>
      <vt:lpstr>Balanza de pagos</vt:lpstr>
      <vt:lpstr>Estructura de la Balanza de Pagos </vt:lpstr>
      <vt:lpstr>Estructura de la Balanza de Pagos</vt:lpstr>
      <vt:lpstr>Estructura de la Balanza de Pagos</vt:lpstr>
      <vt:lpstr>Estructura de la Balanza de Pagos</vt:lpstr>
      <vt:lpstr>Estructura de la Balanza de Pagos</vt:lpstr>
      <vt:lpstr>Estructura Balanza de pagos</vt:lpstr>
      <vt:lpstr> Ejemplo práctico </vt:lpstr>
      <vt:lpstr>Presentación de PowerPoint</vt:lpstr>
      <vt:lpstr>Presentación de PowerPoint</vt:lpstr>
      <vt:lpstr>Presentación de PowerPoint</vt:lpstr>
      <vt:lpstr>Relación entre Balanza de Pagos y otras variables económicas</vt:lpstr>
      <vt:lpstr>Relación entre Balanza de Pagos y otras variables económicas</vt:lpstr>
      <vt:lpstr>Relación entre Balanza de Pagos y otras variables económicas</vt:lpstr>
      <vt:lpstr>Relación entre Balanza de Pagos y otras variables económicas</vt:lpstr>
      <vt:lpstr>Relación entre Balanza de Pagos y otras variables económicas</vt:lpstr>
      <vt:lpstr>Relación entre Balanza de Pagos y otras variables económicas</vt:lpstr>
      <vt:lpstr>El ciclo económico</vt:lpstr>
      <vt:lpstr>Conceptos ciclo económico</vt:lpstr>
      <vt:lpstr>Presentación de PowerPoint</vt:lpstr>
      <vt:lpstr>Conceptos ciclo económico</vt:lpstr>
      <vt:lpstr>Conceptos ciclo económico</vt:lpstr>
      <vt:lpstr>Presentación de PowerPoint</vt:lpstr>
      <vt:lpstr>Presentación de PowerPoint</vt:lpstr>
      <vt:lpstr>Presentación de PowerPoint</vt:lpstr>
      <vt:lpstr>Presentación de PowerPoint</vt:lpstr>
      <vt:lpstr>  FIN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Estudio de reputación e impacto de PUCE</dc:title>
  <dc:creator>Usuario de Microsoft Office</dc:creator>
  <cp:lastModifiedBy>FIALLOS PENA BLANCA INES</cp:lastModifiedBy>
  <cp:revision>148</cp:revision>
  <dcterms:created xsi:type="dcterms:W3CDTF">2022-04-05T13:29:25Z</dcterms:created>
  <dcterms:modified xsi:type="dcterms:W3CDTF">2026-06-16T21:56:23Z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0x0101002A02B8E5EADCBF469EFC466C129BE842</vt:lpwstr>
  </property>
</Properties>
</file>