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0" r:id="rId3"/>
    <p:sldId id="271" r:id="rId4"/>
    <p:sldId id="257" r:id="rId5"/>
    <p:sldId id="258" r:id="rId6"/>
    <p:sldId id="272" r:id="rId7"/>
    <p:sldId id="259" r:id="rId8"/>
    <p:sldId id="276" r:id="rId9"/>
    <p:sldId id="260" r:id="rId10"/>
    <p:sldId id="266" r:id="rId11"/>
    <p:sldId id="261" r:id="rId12"/>
    <p:sldId id="262" r:id="rId13"/>
    <p:sldId id="267" r:id="rId14"/>
    <p:sldId id="263" r:id="rId15"/>
    <p:sldId id="268" r:id="rId16"/>
    <p:sldId id="264" r:id="rId17"/>
    <p:sldId id="273" r:id="rId18"/>
    <p:sldId id="269" r:id="rId19"/>
    <p:sldId id="265" r:id="rId20"/>
    <p:sldId id="274" r:id="rId21"/>
  </p:sldIdLst>
  <p:sldSz cx="14630400" cy="8229600"/>
  <p:notesSz cx="8229600" cy="146304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Host Grotesk Medium" panose="020B0604020202020204" charset="0"/>
      <p:regular r:id="rId27"/>
    </p:embeddedFont>
    <p:embeddedFont>
      <p:font typeface="Roboto" panose="02000000000000000000" pitchFamily="2" charset="0"/>
      <p:regular r:id="rId28"/>
      <p:bold r:id="rId29"/>
      <p:italic r:id="rId30"/>
      <p:boldItalic r:id="rId31"/>
    </p:embeddedFont>
  </p:embeddedFontLst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CFFA1D-D887-4535-8FEA-76EF137AEE9C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C"/>
        </a:p>
      </dgm:t>
    </dgm:pt>
    <dgm:pt modelId="{ADB4091B-175C-441D-A424-3F2CFD236575}">
      <dgm:prSet phldrT="[Text]"/>
      <dgm:spPr/>
      <dgm:t>
        <a:bodyPr/>
        <a:lstStyle/>
        <a:p>
          <a:r>
            <a:rPr lang="es-MX" dirty="0"/>
            <a:t>1.1 El derecho a la educación en la Constitución.</a:t>
          </a:r>
          <a:endParaRPr lang="es-EC" dirty="0"/>
        </a:p>
      </dgm:t>
    </dgm:pt>
    <dgm:pt modelId="{EAC08E1F-A463-4021-8ED0-FFD3C58DDC4A}" type="parTrans" cxnId="{1A2B9901-186B-42ED-B68C-9A8A5FDDFE7E}">
      <dgm:prSet/>
      <dgm:spPr/>
      <dgm:t>
        <a:bodyPr/>
        <a:lstStyle/>
        <a:p>
          <a:endParaRPr lang="es-EC"/>
        </a:p>
      </dgm:t>
    </dgm:pt>
    <dgm:pt modelId="{1B496C39-E399-4FC0-BFC1-1B38EF446246}" type="sibTrans" cxnId="{1A2B9901-186B-42ED-B68C-9A8A5FDDFE7E}">
      <dgm:prSet/>
      <dgm:spPr/>
      <dgm:t>
        <a:bodyPr/>
        <a:lstStyle/>
        <a:p>
          <a:endParaRPr lang="es-EC"/>
        </a:p>
      </dgm:t>
    </dgm:pt>
    <dgm:pt modelId="{0C699C46-4B5E-4EEE-9989-929F27648349}">
      <dgm:prSet/>
      <dgm:spPr/>
      <dgm:t>
        <a:bodyPr/>
        <a:lstStyle/>
        <a:p>
          <a:r>
            <a:rPr lang="es-MX"/>
            <a:t>1.2 Garantías de calidad y centralidad del estudiante.</a:t>
          </a:r>
          <a:endParaRPr lang="es-EC"/>
        </a:p>
      </dgm:t>
    </dgm:pt>
    <dgm:pt modelId="{8971F550-19A8-431C-8621-C53B99C9C78B}" type="parTrans" cxnId="{A062980D-857E-4DDA-A7DE-BFBFB1F805E3}">
      <dgm:prSet/>
      <dgm:spPr/>
      <dgm:t>
        <a:bodyPr/>
        <a:lstStyle/>
        <a:p>
          <a:endParaRPr lang="es-EC"/>
        </a:p>
      </dgm:t>
    </dgm:pt>
    <dgm:pt modelId="{37A7B7C2-503C-4599-ABE2-5B315EF77947}" type="sibTrans" cxnId="{A062980D-857E-4DDA-A7DE-BFBFB1F805E3}">
      <dgm:prSet/>
      <dgm:spPr/>
      <dgm:t>
        <a:bodyPr/>
        <a:lstStyle/>
        <a:p>
          <a:endParaRPr lang="es-EC"/>
        </a:p>
      </dgm:t>
    </dgm:pt>
    <dgm:pt modelId="{A1F9EB43-7074-4F2D-B9DD-4900131748FC}">
      <dgm:prSet/>
      <dgm:spPr/>
      <dgm:t>
        <a:bodyPr/>
        <a:lstStyle/>
        <a:p>
          <a:r>
            <a:rPr lang="es-MX"/>
            <a:t>1.3 Obligatoriedad del currículo nacional.</a:t>
          </a:r>
          <a:endParaRPr lang="es-EC"/>
        </a:p>
      </dgm:t>
    </dgm:pt>
    <dgm:pt modelId="{07CE15C9-99D1-4574-B8E5-AA9E54ECDFA1}" type="parTrans" cxnId="{F8BA4E5B-AA8D-4CEC-9C08-42796B6CF242}">
      <dgm:prSet/>
      <dgm:spPr/>
      <dgm:t>
        <a:bodyPr/>
        <a:lstStyle/>
        <a:p>
          <a:endParaRPr lang="es-EC"/>
        </a:p>
      </dgm:t>
    </dgm:pt>
    <dgm:pt modelId="{4DD71096-3FD9-426C-8DB8-29216C579E65}" type="sibTrans" cxnId="{F8BA4E5B-AA8D-4CEC-9C08-42796B6CF242}">
      <dgm:prSet/>
      <dgm:spPr/>
      <dgm:t>
        <a:bodyPr/>
        <a:lstStyle/>
        <a:p>
          <a:endParaRPr lang="es-EC"/>
        </a:p>
      </dgm:t>
    </dgm:pt>
    <dgm:pt modelId="{84CA072E-203F-4227-8D8C-A3D220516D94}">
      <dgm:prSet/>
      <dgm:spPr/>
      <dgm:t>
        <a:bodyPr/>
        <a:lstStyle/>
        <a:p>
          <a:r>
            <a:rPr lang="es-MX"/>
            <a:t>1.4 Organización general del Sistema Nacional de Educación.</a:t>
          </a:r>
          <a:endParaRPr lang="es-EC"/>
        </a:p>
      </dgm:t>
    </dgm:pt>
    <dgm:pt modelId="{782A6622-743F-4326-B419-6C36A448D2BF}" type="parTrans" cxnId="{2324026B-4A1D-4CF1-9A3F-34D8C2992344}">
      <dgm:prSet/>
      <dgm:spPr/>
      <dgm:t>
        <a:bodyPr/>
        <a:lstStyle/>
        <a:p>
          <a:endParaRPr lang="es-EC"/>
        </a:p>
      </dgm:t>
    </dgm:pt>
    <dgm:pt modelId="{2FA57F4E-4589-476A-A345-6A7ECEAF0656}" type="sibTrans" cxnId="{2324026B-4A1D-4CF1-9A3F-34D8C2992344}">
      <dgm:prSet/>
      <dgm:spPr/>
      <dgm:t>
        <a:bodyPr/>
        <a:lstStyle/>
        <a:p>
          <a:endParaRPr lang="es-EC"/>
        </a:p>
      </dgm:t>
    </dgm:pt>
    <dgm:pt modelId="{D17B4F7B-33AC-4DE1-A6B0-9FD5A5FF4212}" type="pres">
      <dgm:prSet presAssocID="{D0CFFA1D-D887-4535-8FEA-76EF137AEE9C}" presName="diagram" presStyleCnt="0">
        <dgm:presLayoutVars>
          <dgm:dir/>
          <dgm:resizeHandles val="exact"/>
        </dgm:presLayoutVars>
      </dgm:prSet>
      <dgm:spPr/>
    </dgm:pt>
    <dgm:pt modelId="{F710355B-C76F-4212-B071-9B9BF67431EF}" type="pres">
      <dgm:prSet presAssocID="{ADB4091B-175C-441D-A424-3F2CFD236575}" presName="node" presStyleLbl="node1" presStyleIdx="0" presStyleCnt="4">
        <dgm:presLayoutVars>
          <dgm:bulletEnabled val="1"/>
        </dgm:presLayoutVars>
      </dgm:prSet>
      <dgm:spPr/>
    </dgm:pt>
    <dgm:pt modelId="{D73BE028-53C5-48A7-B98D-30ADFEEBF7FA}" type="pres">
      <dgm:prSet presAssocID="{1B496C39-E399-4FC0-BFC1-1B38EF446246}" presName="sibTrans" presStyleCnt="0"/>
      <dgm:spPr/>
    </dgm:pt>
    <dgm:pt modelId="{11140052-9177-4A1D-90D4-7F86B4FBB2A8}" type="pres">
      <dgm:prSet presAssocID="{0C699C46-4B5E-4EEE-9989-929F27648349}" presName="node" presStyleLbl="node1" presStyleIdx="1" presStyleCnt="4">
        <dgm:presLayoutVars>
          <dgm:bulletEnabled val="1"/>
        </dgm:presLayoutVars>
      </dgm:prSet>
      <dgm:spPr/>
    </dgm:pt>
    <dgm:pt modelId="{298845B8-9FBF-4C49-B849-2FD0E8961832}" type="pres">
      <dgm:prSet presAssocID="{37A7B7C2-503C-4599-ABE2-5B315EF77947}" presName="sibTrans" presStyleCnt="0"/>
      <dgm:spPr/>
    </dgm:pt>
    <dgm:pt modelId="{A7127DC1-8C67-43DE-BB61-2D8076F2720A}" type="pres">
      <dgm:prSet presAssocID="{A1F9EB43-7074-4F2D-B9DD-4900131748FC}" presName="node" presStyleLbl="node1" presStyleIdx="2" presStyleCnt="4">
        <dgm:presLayoutVars>
          <dgm:bulletEnabled val="1"/>
        </dgm:presLayoutVars>
      </dgm:prSet>
      <dgm:spPr/>
    </dgm:pt>
    <dgm:pt modelId="{E0869F3C-9B9D-46C5-92AC-F63BEFDE2C86}" type="pres">
      <dgm:prSet presAssocID="{4DD71096-3FD9-426C-8DB8-29216C579E65}" presName="sibTrans" presStyleCnt="0"/>
      <dgm:spPr/>
    </dgm:pt>
    <dgm:pt modelId="{7527B975-CCB4-44DE-8D32-740E34A93E3B}" type="pres">
      <dgm:prSet presAssocID="{84CA072E-203F-4227-8D8C-A3D220516D94}" presName="node" presStyleLbl="node1" presStyleIdx="3" presStyleCnt="4">
        <dgm:presLayoutVars>
          <dgm:bulletEnabled val="1"/>
        </dgm:presLayoutVars>
      </dgm:prSet>
      <dgm:spPr/>
    </dgm:pt>
  </dgm:ptLst>
  <dgm:cxnLst>
    <dgm:cxn modelId="{1A2B9901-186B-42ED-B68C-9A8A5FDDFE7E}" srcId="{D0CFFA1D-D887-4535-8FEA-76EF137AEE9C}" destId="{ADB4091B-175C-441D-A424-3F2CFD236575}" srcOrd="0" destOrd="0" parTransId="{EAC08E1F-A463-4021-8ED0-FFD3C58DDC4A}" sibTransId="{1B496C39-E399-4FC0-BFC1-1B38EF446246}"/>
    <dgm:cxn modelId="{A062980D-857E-4DDA-A7DE-BFBFB1F805E3}" srcId="{D0CFFA1D-D887-4535-8FEA-76EF137AEE9C}" destId="{0C699C46-4B5E-4EEE-9989-929F27648349}" srcOrd="1" destOrd="0" parTransId="{8971F550-19A8-431C-8621-C53B99C9C78B}" sibTransId="{37A7B7C2-503C-4599-ABE2-5B315EF77947}"/>
    <dgm:cxn modelId="{FCFB8723-669D-47CB-9065-DBA2E8082737}" type="presOf" srcId="{A1F9EB43-7074-4F2D-B9DD-4900131748FC}" destId="{A7127DC1-8C67-43DE-BB61-2D8076F2720A}" srcOrd="0" destOrd="0" presId="urn:microsoft.com/office/officeart/2005/8/layout/default"/>
    <dgm:cxn modelId="{73BF6C3A-BD08-4CFA-8427-8C55B942913F}" type="presOf" srcId="{D0CFFA1D-D887-4535-8FEA-76EF137AEE9C}" destId="{D17B4F7B-33AC-4DE1-A6B0-9FD5A5FF4212}" srcOrd="0" destOrd="0" presId="urn:microsoft.com/office/officeart/2005/8/layout/default"/>
    <dgm:cxn modelId="{F8BA4E5B-AA8D-4CEC-9C08-42796B6CF242}" srcId="{D0CFFA1D-D887-4535-8FEA-76EF137AEE9C}" destId="{A1F9EB43-7074-4F2D-B9DD-4900131748FC}" srcOrd="2" destOrd="0" parTransId="{07CE15C9-99D1-4574-B8E5-AA9E54ECDFA1}" sibTransId="{4DD71096-3FD9-426C-8DB8-29216C579E65}"/>
    <dgm:cxn modelId="{2324026B-4A1D-4CF1-9A3F-34D8C2992344}" srcId="{D0CFFA1D-D887-4535-8FEA-76EF137AEE9C}" destId="{84CA072E-203F-4227-8D8C-A3D220516D94}" srcOrd="3" destOrd="0" parTransId="{782A6622-743F-4326-B419-6C36A448D2BF}" sibTransId="{2FA57F4E-4589-476A-A345-6A7ECEAF0656}"/>
    <dgm:cxn modelId="{F11B0571-837B-4266-947A-0BDBD14D9A5A}" type="presOf" srcId="{84CA072E-203F-4227-8D8C-A3D220516D94}" destId="{7527B975-CCB4-44DE-8D32-740E34A93E3B}" srcOrd="0" destOrd="0" presId="urn:microsoft.com/office/officeart/2005/8/layout/default"/>
    <dgm:cxn modelId="{EAB704B5-B859-4667-9C58-6CD059E74AB7}" type="presOf" srcId="{0C699C46-4B5E-4EEE-9989-929F27648349}" destId="{11140052-9177-4A1D-90D4-7F86B4FBB2A8}" srcOrd="0" destOrd="0" presId="urn:microsoft.com/office/officeart/2005/8/layout/default"/>
    <dgm:cxn modelId="{A72275BF-1C41-4969-9D47-8E3FE1F06D45}" type="presOf" srcId="{ADB4091B-175C-441D-A424-3F2CFD236575}" destId="{F710355B-C76F-4212-B071-9B9BF67431EF}" srcOrd="0" destOrd="0" presId="urn:microsoft.com/office/officeart/2005/8/layout/default"/>
    <dgm:cxn modelId="{C51E0669-DBAF-49C8-93FB-255ED272B36D}" type="presParOf" srcId="{D17B4F7B-33AC-4DE1-A6B0-9FD5A5FF4212}" destId="{F710355B-C76F-4212-B071-9B9BF67431EF}" srcOrd="0" destOrd="0" presId="urn:microsoft.com/office/officeart/2005/8/layout/default"/>
    <dgm:cxn modelId="{E52B5DA0-4647-405C-AA2A-4F315FD3DF8D}" type="presParOf" srcId="{D17B4F7B-33AC-4DE1-A6B0-9FD5A5FF4212}" destId="{D73BE028-53C5-48A7-B98D-30ADFEEBF7FA}" srcOrd="1" destOrd="0" presId="urn:microsoft.com/office/officeart/2005/8/layout/default"/>
    <dgm:cxn modelId="{0730A467-5C4B-4EDF-AD94-A2E39975AD1C}" type="presParOf" srcId="{D17B4F7B-33AC-4DE1-A6B0-9FD5A5FF4212}" destId="{11140052-9177-4A1D-90D4-7F86B4FBB2A8}" srcOrd="2" destOrd="0" presId="urn:microsoft.com/office/officeart/2005/8/layout/default"/>
    <dgm:cxn modelId="{7C8C4A03-6EBE-40C5-96EE-0D4CFB544B8B}" type="presParOf" srcId="{D17B4F7B-33AC-4DE1-A6B0-9FD5A5FF4212}" destId="{298845B8-9FBF-4C49-B849-2FD0E8961832}" srcOrd="3" destOrd="0" presId="urn:microsoft.com/office/officeart/2005/8/layout/default"/>
    <dgm:cxn modelId="{C48565EE-905F-4F0C-9CC1-D371CD8429F7}" type="presParOf" srcId="{D17B4F7B-33AC-4DE1-A6B0-9FD5A5FF4212}" destId="{A7127DC1-8C67-43DE-BB61-2D8076F2720A}" srcOrd="4" destOrd="0" presId="urn:microsoft.com/office/officeart/2005/8/layout/default"/>
    <dgm:cxn modelId="{D95A47DE-FF92-4D08-A91B-F39911ECAE1C}" type="presParOf" srcId="{D17B4F7B-33AC-4DE1-A6B0-9FD5A5FF4212}" destId="{E0869F3C-9B9D-46C5-92AC-F63BEFDE2C86}" srcOrd="5" destOrd="0" presId="urn:microsoft.com/office/officeart/2005/8/layout/default"/>
    <dgm:cxn modelId="{F4BBD421-76F6-4A54-9001-0E7C3046EB97}" type="presParOf" srcId="{D17B4F7B-33AC-4DE1-A6B0-9FD5A5FF4212}" destId="{7527B975-CCB4-44DE-8D32-740E34A93E3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0355B-C76F-4212-B071-9B9BF67431EF}">
      <dsp:nvSpPr>
        <dsp:cNvPr id="0" name=""/>
        <dsp:cNvSpPr/>
      </dsp:nvSpPr>
      <dsp:spPr>
        <a:xfrm>
          <a:off x="3888" y="159238"/>
          <a:ext cx="3085091" cy="1851054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 dirty="0"/>
            <a:t>1.1 El derecho a la educación en la Constitución.</a:t>
          </a:r>
          <a:endParaRPr lang="es-EC" sz="2900" kern="1200" dirty="0"/>
        </a:p>
      </dsp:txBody>
      <dsp:txXfrm>
        <a:off x="3888" y="159238"/>
        <a:ext cx="3085091" cy="1851054"/>
      </dsp:txXfrm>
    </dsp:sp>
    <dsp:sp modelId="{11140052-9177-4A1D-90D4-7F86B4FBB2A8}">
      <dsp:nvSpPr>
        <dsp:cNvPr id="0" name=""/>
        <dsp:cNvSpPr/>
      </dsp:nvSpPr>
      <dsp:spPr>
        <a:xfrm>
          <a:off x="3397488" y="159238"/>
          <a:ext cx="3085091" cy="1851054"/>
        </a:xfrm>
        <a:prstGeom prst="rect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1.2 Garantías de calidad y centralidad del estudiante.</a:t>
          </a:r>
          <a:endParaRPr lang="es-EC" sz="2900" kern="1200"/>
        </a:p>
      </dsp:txBody>
      <dsp:txXfrm>
        <a:off x="3397488" y="159238"/>
        <a:ext cx="3085091" cy="1851054"/>
      </dsp:txXfrm>
    </dsp:sp>
    <dsp:sp modelId="{A7127DC1-8C67-43DE-BB61-2D8076F2720A}">
      <dsp:nvSpPr>
        <dsp:cNvPr id="0" name=""/>
        <dsp:cNvSpPr/>
      </dsp:nvSpPr>
      <dsp:spPr>
        <a:xfrm>
          <a:off x="6791089" y="159238"/>
          <a:ext cx="3085091" cy="1851054"/>
        </a:xfrm>
        <a:prstGeom prst="rect">
          <a:avLst/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1.3 Obligatoriedad del currículo nacional.</a:t>
          </a:r>
          <a:endParaRPr lang="es-EC" sz="2900" kern="1200"/>
        </a:p>
      </dsp:txBody>
      <dsp:txXfrm>
        <a:off x="6791089" y="159238"/>
        <a:ext cx="3085091" cy="1851054"/>
      </dsp:txXfrm>
    </dsp:sp>
    <dsp:sp modelId="{7527B975-CCB4-44DE-8D32-740E34A93E3B}">
      <dsp:nvSpPr>
        <dsp:cNvPr id="0" name=""/>
        <dsp:cNvSpPr/>
      </dsp:nvSpPr>
      <dsp:spPr>
        <a:xfrm>
          <a:off x="10184689" y="159238"/>
          <a:ext cx="3085091" cy="1851054"/>
        </a:xfrm>
        <a:prstGeom prst="rect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1.4 Organización general del Sistema Nacional de Educación.</a:t>
          </a:r>
          <a:endParaRPr lang="es-EC" sz="2900" kern="1200"/>
        </a:p>
      </dsp:txBody>
      <dsp:txXfrm>
        <a:off x="10184689" y="159238"/>
        <a:ext cx="3085091" cy="1851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3163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271D6-AFA9-11A8-7550-A5507D3D1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1275B9-E1CC-B1AB-1932-0CFA684B1C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9D2BEF-9B6F-2A81-C89E-54213268B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F140B-1565-3433-EAB6-4F398CEC68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752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C009A-B1C5-0AAA-7949-E2DA92B0B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C0838C-54AC-8653-050F-EB74EAFC0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4047B6-D7B1-1961-2286-E821B9E5D0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0F3D99-D148-B176-67C6-E737950EE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25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D9757-BCB7-4797-7AF4-C3E1DE3AC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D8789A-2D02-F5BC-4CB7-63E9ED08DA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D57E6-1FEA-133C-584B-F81E5EFD2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7E2FA-3A90-C4A3-074A-7980FF9EC6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17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cion.gob.ec/wp-content/uploads/downloads/2017/02/Ley_Organica_de_Educacion_Intercultural_LOEI_codificado.pdf" TargetMode="External"/><Relationship Id="rId2" Type="http://schemas.openxmlformats.org/officeDocument/2006/relationships/hyperlink" Target="https://www.defensa.gob.ec/wp-content/uploads/downloads/2021/02/Constitucion-de-la-Republica-del-Ecuador_act_ene-202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b.ec/sites/default/files/regulations/2023-07/Documento_Reglamento-General-Ley-Organica-Educacion-Intercultural.pdf" TargetMode="External"/><Relationship Id="rId5" Type="http://schemas.openxmlformats.org/officeDocument/2006/relationships/hyperlink" Target="https://educacion.gob.ec/curriculo-priorizado/" TargetMode="External"/><Relationship Id="rId4" Type="http://schemas.openxmlformats.org/officeDocument/2006/relationships/hyperlink" Target="https://www.igualdad.gob.ec/wp-content/uploads/downloads/2017/11/codigo_ninezyadolescencia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3286767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48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1. </a:t>
            </a:r>
            <a:r>
              <a:rPr lang="en-US" sz="48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Fundamentos</a:t>
            </a:r>
            <a:r>
              <a:rPr lang="en-US" sz="48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constitucionales y legales del sistema educativo ecuatoriano</a:t>
            </a:r>
            <a:endParaRPr lang="en-US" sz="4800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3FF8E0-FA4E-21B0-A406-D05ADAF26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2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FAF69F-DAF0-6A5E-E419-92D7CFBE38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98"/>
          <a:stretch>
            <a:fillRect/>
          </a:stretch>
        </p:blipFill>
        <p:spPr bwMode="auto">
          <a:xfrm>
            <a:off x="1488688" y="766338"/>
            <a:ext cx="11653024" cy="58727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92AC32B4-1FBB-1F65-E1F2-E47DE8A26C83}"/>
              </a:ext>
            </a:extLst>
          </p:cNvPr>
          <p:cNvSpPr/>
          <p:nvPr/>
        </p:nvSpPr>
        <p:spPr>
          <a:xfrm>
            <a:off x="1488688" y="7038975"/>
            <a:ext cx="8004522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s-MX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Reflexión:</a:t>
            </a:r>
          </a:p>
          <a:p>
            <a:pPr>
              <a:lnSpc>
                <a:spcPts val="2300"/>
              </a:lnSpc>
            </a:pPr>
            <a:r>
              <a:rPr lang="es-MX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¿Por qué creen que el currículo se actualiza con el tiempo?</a:t>
            </a:r>
          </a:p>
        </p:txBody>
      </p:sp>
    </p:spTree>
    <p:extLst>
      <p:ext uri="{BB962C8B-B14F-4D97-AF65-F5344CB8AC3E}">
        <p14:creationId xmlns:p14="http://schemas.microsoft.com/office/powerpoint/2010/main" val="230132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7830" y="570548"/>
            <a:ext cx="7314486" cy="576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Evolución del currículo ecuatoriano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37830" y="1489829"/>
            <a:ext cx="13154739" cy="533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evolución del currículo ecuatoriano refleja un proceso constante de actualización normativa y pedagógica. Las modificaciones no constituyen rupturas normativas, sino expresiones del principio de mejora continua.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7303770" y="2216348"/>
            <a:ext cx="22860" cy="5442585"/>
          </a:xfrm>
          <a:prstGeom prst="roundRect">
            <a:avLst>
              <a:gd name="adj" fmla="val 33891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5" name="Shape 3"/>
          <p:cNvSpPr/>
          <p:nvPr/>
        </p:nvSpPr>
        <p:spPr>
          <a:xfrm>
            <a:off x="6577132" y="2412444"/>
            <a:ext cx="553403" cy="22860"/>
          </a:xfrm>
          <a:prstGeom prst="roundRect">
            <a:avLst>
              <a:gd name="adj" fmla="val 33891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6" name="Shape 4"/>
          <p:cNvSpPr/>
          <p:nvPr/>
        </p:nvSpPr>
        <p:spPr>
          <a:xfrm>
            <a:off x="7107674" y="2216348"/>
            <a:ext cx="415052" cy="415052"/>
          </a:xfrm>
          <a:prstGeom prst="roundRect">
            <a:avLst>
              <a:gd name="adj" fmla="val 18667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400"/>
          </a:p>
        </p:txBody>
      </p:sp>
      <p:sp>
        <p:nvSpPr>
          <p:cNvPr id="7" name="Text 5"/>
          <p:cNvSpPr/>
          <p:nvPr/>
        </p:nvSpPr>
        <p:spPr>
          <a:xfrm>
            <a:off x="7176849" y="2250936"/>
            <a:ext cx="276701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4087178" y="2279690"/>
            <a:ext cx="2305764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1996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737830" y="2670810"/>
            <a:ext cx="5655112" cy="533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Reforma Curricular Consensuada: Primer esfuerzo estructurado por modernizar contenidos y enfoques de enseñanza a nivel nacional.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7499866" y="3493175"/>
            <a:ext cx="553403" cy="22860"/>
          </a:xfrm>
          <a:prstGeom prst="roundRect">
            <a:avLst>
              <a:gd name="adj" fmla="val 33891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11" name="Shape 9"/>
          <p:cNvSpPr/>
          <p:nvPr/>
        </p:nvSpPr>
        <p:spPr>
          <a:xfrm>
            <a:off x="7107674" y="3297079"/>
            <a:ext cx="415052" cy="415052"/>
          </a:xfrm>
          <a:prstGeom prst="roundRect">
            <a:avLst>
              <a:gd name="adj" fmla="val 18667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400"/>
          </a:p>
        </p:txBody>
      </p:sp>
      <p:sp>
        <p:nvSpPr>
          <p:cNvPr id="12" name="Text 10"/>
          <p:cNvSpPr/>
          <p:nvPr/>
        </p:nvSpPr>
        <p:spPr>
          <a:xfrm>
            <a:off x="7176849" y="3331666"/>
            <a:ext cx="276701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8237458" y="3360420"/>
            <a:ext cx="2305764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2010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8237458" y="3751540"/>
            <a:ext cx="5655112" cy="800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Actualización y Fortalecimiento Curricular: Alineada con la Constitución de 2008, consolidó el enfoque de destrezas con criterios de desempeño y bloques curriculares articulados.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6577132" y="4434126"/>
            <a:ext cx="553403" cy="22860"/>
          </a:xfrm>
          <a:prstGeom prst="roundRect">
            <a:avLst>
              <a:gd name="adj" fmla="val 33891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16" name="Shape 14"/>
          <p:cNvSpPr/>
          <p:nvPr/>
        </p:nvSpPr>
        <p:spPr>
          <a:xfrm>
            <a:off x="7107674" y="4238030"/>
            <a:ext cx="415052" cy="415052"/>
          </a:xfrm>
          <a:prstGeom prst="roundRect">
            <a:avLst>
              <a:gd name="adj" fmla="val 18667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400"/>
          </a:p>
        </p:txBody>
      </p:sp>
      <p:sp>
        <p:nvSpPr>
          <p:cNvPr id="17" name="Text 15"/>
          <p:cNvSpPr/>
          <p:nvPr/>
        </p:nvSpPr>
        <p:spPr>
          <a:xfrm>
            <a:off x="7176849" y="4272617"/>
            <a:ext cx="276701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3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4087178" y="4301371"/>
            <a:ext cx="2305764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2016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737830" y="4692491"/>
            <a:ext cx="5655112" cy="533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Ajuste Curricular para EGB y BGU: Redefinió perfiles de salida y fortaleció la coherencia entre niveles educativos.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7499866" y="5375077"/>
            <a:ext cx="553403" cy="22860"/>
          </a:xfrm>
          <a:prstGeom prst="roundRect">
            <a:avLst>
              <a:gd name="adj" fmla="val 33891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21" name="Shape 19"/>
          <p:cNvSpPr/>
          <p:nvPr/>
        </p:nvSpPr>
        <p:spPr>
          <a:xfrm>
            <a:off x="7107674" y="5178981"/>
            <a:ext cx="415052" cy="415052"/>
          </a:xfrm>
          <a:prstGeom prst="roundRect">
            <a:avLst>
              <a:gd name="adj" fmla="val 18667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400"/>
          </a:p>
        </p:txBody>
      </p:sp>
      <p:sp>
        <p:nvSpPr>
          <p:cNvPr id="22" name="Text 20"/>
          <p:cNvSpPr/>
          <p:nvPr/>
        </p:nvSpPr>
        <p:spPr>
          <a:xfrm>
            <a:off x="7176849" y="5213568"/>
            <a:ext cx="276701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4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8237458" y="5242322"/>
            <a:ext cx="2305764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2020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8237458" y="5633442"/>
            <a:ext cx="5655112" cy="800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Curriculum Priorizado: Implementado durante la emergencia COVID-19, reorganizó aprendizajes esenciales para garantizar continuidad educativa en diversas modalidades.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6577132" y="6316028"/>
            <a:ext cx="553403" cy="22860"/>
          </a:xfrm>
          <a:prstGeom prst="roundRect">
            <a:avLst>
              <a:gd name="adj" fmla="val 33891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26" name="Shape 24"/>
          <p:cNvSpPr/>
          <p:nvPr/>
        </p:nvSpPr>
        <p:spPr>
          <a:xfrm>
            <a:off x="7107674" y="6119932"/>
            <a:ext cx="415052" cy="415052"/>
          </a:xfrm>
          <a:prstGeom prst="roundRect">
            <a:avLst>
              <a:gd name="adj" fmla="val 18667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400"/>
          </a:p>
        </p:txBody>
      </p:sp>
      <p:sp>
        <p:nvSpPr>
          <p:cNvPr id="27" name="Text 25"/>
          <p:cNvSpPr/>
          <p:nvPr/>
        </p:nvSpPr>
        <p:spPr>
          <a:xfrm>
            <a:off x="7176849" y="6154519"/>
            <a:ext cx="276701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5</a:t>
            </a:r>
            <a:endParaRPr lang="en-US" sz="2800" dirty="0"/>
          </a:p>
        </p:txBody>
      </p:sp>
      <p:sp>
        <p:nvSpPr>
          <p:cNvPr id="28" name="Text 26"/>
          <p:cNvSpPr/>
          <p:nvPr/>
        </p:nvSpPr>
        <p:spPr>
          <a:xfrm>
            <a:off x="4087178" y="6183273"/>
            <a:ext cx="2305764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2025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737830" y="6574393"/>
            <a:ext cx="5655112" cy="533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Curriculum Priorizado con énfasis en competencias: Profundiza el enfoque competencial hacia el desarrollo integral del estudiantado.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76538"/>
            <a:ext cx="652141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4400" b="1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1.3 </a:t>
            </a:r>
            <a:r>
              <a:rPr lang="en-US" sz="4400" b="1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Obligatoriedad</a:t>
            </a:r>
            <a:r>
              <a:rPr lang="en-US" sz="4400" b="1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del </a:t>
            </a:r>
          </a:p>
          <a:p>
            <a:pPr marL="0" indent="0" algn="l">
              <a:lnSpc>
                <a:spcPts val="4850"/>
              </a:lnSpc>
              <a:buNone/>
            </a:pPr>
            <a:r>
              <a:rPr lang="en-US" sz="4400" b="1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Currículo</a:t>
            </a:r>
            <a:r>
              <a:rPr lang="en-US" sz="4400" b="1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nacional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2565678"/>
            <a:ext cx="262747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Fundamento normativo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93790" y="3074194"/>
            <a:ext cx="6279356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Artículo 6, literal g, de la LOEI (2011): Garantiza la aplicación del currículo nacional en todas las instituciones educativas del país, en sus distintos niveles y modalidades.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93790" y="4145756"/>
            <a:ext cx="6279356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Asegura coherencia y equidad en los aprendizajes esenciales, estableciendo un marco común de formación que responde a un proyecto educativo nacional.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091446" y="5756687"/>
            <a:ext cx="12745164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obligatoriedad del currículo nacional se articula con principios de 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flexibilidad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autonomía institucional y pertinencia contextual, 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garantizando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una base formativa común sin desconocer la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diversidad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cultural, lingüística y territorial del Ecuador.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793790" y="5756687"/>
            <a:ext cx="22860" cy="1041797"/>
          </a:xfrm>
          <a:prstGeom prst="rect">
            <a:avLst/>
          </a:prstGeom>
          <a:solidFill>
            <a:srgbClr val="95CCDA"/>
          </a:solidFill>
          <a:ln/>
        </p:spPr>
        <p:txBody>
          <a:bodyPr/>
          <a:lstStyle/>
          <a:p>
            <a:endParaRPr lang="es-EC" sz="24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9510A5-1D1B-BD9B-E334-DC2449943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096" y="0"/>
            <a:ext cx="6142304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/>
          <p:cNvSpPr/>
          <p:nvPr/>
        </p:nvSpPr>
        <p:spPr>
          <a:xfrm>
            <a:off x="8887325" y="2447088"/>
            <a:ext cx="4341497" cy="4063738"/>
          </a:xfrm>
          <a:prstGeom prst="roundRect">
            <a:avLst>
              <a:gd name="adj" fmla="val 4540"/>
            </a:avLst>
          </a:prstGeom>
          <a:solidFill>
            <a:schemeClr val="accent5">
              <a:lumMod val="40000"/>
              <a:lumOff val="60000"/>
            </a:schemeClr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7" name="Text 5"/>
          <p:cNvSpPr/>
          <p:nvPr/>
        </p:nvSpPr>
        <p:spPr>
          <a:xfrm>
            <a:off x="11662317" y="6268551"/>
            <a:ext cx="273629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176083" y="2724590"/>
            <a:ext cx="3854381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Reglamento General a la LOEI (2023), artículo 10: Las instituciones educativas pueden alinear y adecuar el currículo nacional, considerando intereses, necesidades, entorno, espacios, tiempos y especificidades sociales y culturales.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9176082" y="5023487"/>
            <a:ext cx="3854382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Autonomía pedagógica y organizativa para adaptar el currículo a contextos específicos y proponer situaciones de aprendizaje articuladas.</a:t>
            </a:r>
            <a:endParaRPr lang="en-US" dirty="0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FFF4BC0-9520-8148-F4AD-6B68526DD7AC}"/>
              </a:ext>
            </a:extLst>
          </p:cNvPr>
          <p:cNvSpPr/>
          <p:nvPr/>
        </p:nvSpPr>
        <p:spPr>
          <a:xfrm>
            <a:off x="673801" y="804077"/>
            <a:ext cx="1305824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40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Flexibilidad</a:t>
            </a: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y </a:t>
            </a:r>
            <a:r>
              <a:rPr lang="en-US" sz="40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autonomía</a:t>
            </a: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de las </a:t>
            </a:r>
            <a:r>
              <a:rPr lang="en-US" sz="40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instituciones</a:t>
            </a: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educativas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80EDB65-8BBB-4C5D-AC85-6ECD845B6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01" y="1978084"/>
            <a:ext cx="7692853" cy="512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44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7613" y="838200"/>
            <a:ext cx="6487597" cy="461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Organización del Sistema </a:t>
            </a:r>
          </a:p>
          <a:p>
            <a:pPr marL="0" indent="0" algn="l">
              <a:lnSpc>
                <a:spcPts val="3600"/>
              </a:lnSpc>
              <a:buNone/>
            </a:pP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Nacional de </a:t>
            </a:r>
            <a:r>
              <a:rPr lang="en-US" sz="40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Educación</a:t>
            </a: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I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922853" y="2009953"/>
            <a:ext cx="6682671" cy="386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Sistema Nacional de Educación constituye el conjunto articulado de instituciones, normas, políticas y actores mediante los cuales el Estado ecuatoriano garantiza el ejercicio del derecho a la educación.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907613" y="3600976"/>
            <a:ext cx="6697911" cy="1786176"/>
          </a:xfrm>
          <a:prstGeom prst="roundRect">
            <a:avLst>
              <a:gd name="adj" fmla="val 6150"/>
            </a:avLst>
          </a:prstGeom>
          <a:solidFill>
            <a:srgbClr val="FAF9F5"/>
          </a:solidFill>
          <a:ln w="1524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3200"/>
          </a:p>
        </p:txBody>
      </p:sp>
      <p:sp>
        <p:nvSpPr>
          <p:cNvPr id="5" name="Shape 3"/>
          <p:cNvSpPr/>
          <p:nvPr/>
        </p:nvSpPr>
        <p:spPr>
          <a:xfrm>
            <a:off x="922853" y="3616216"/>
            <a:ext cx="590907" cy="1770936"/>
          </a:xfrm>
          <a:prstGeom prst="roundRect">
            <a:avLst>
              <a:gd name="adj" fmla="val 7405"/>
            </a:avLst>
          </a:prstGeom>
          <a:solidFill>
            <a:srgbClr val="D9EDF2"/>
          </a:solidFill>
          <a:ln/>
        </p:spPr>
        <p:txBody>
          <a:bodyPr/>
          <a:lstStyle/>
          <a:p>
            <a:endParaRPr lang="es-EC" sz="3200"/>
          </a:p>
        </p:txBody>
      </p:sp>
      <p:sp>
        <p:nvSpPr>
          <p:cNvPr id="7" name="Text 4"/>
          <p:cNvSpPr/>
          <p:nvPr/>
        </p:nvSpPr>
        <p:spPr>
          <a:xfrm>
            <a:off x="1623655" y="3763853"/>
            <a:ext cx="2461379" cy="230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Autoridad Educativa Nacional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623655" y="4060557"/>
            <a:ext cx="5981869" cy="386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Ente rector del Sistema Nacional de Educación (LOEI, art. 25).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 la política pública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educativa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(art. 26).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Ejercida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 través del Ministerio de Educación.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907613" y="5758507"/>
            <a:ext cx="6697911" cy="1786177"/>
          </a:xfrm>
          <a:prstGeom prst="roundRect">
            <a:avLst>
              <a:gd name="adj" fmla="val 6150"/>
            </a:avLst>
          </a:prstGeom>
          <a:solidFill>
            <a:srgbClr val="FAF9F5"/>
          </a:solidFill>
          <a:ln w="1524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3200" dirty="0"/>
          </a:p>
        </p:txBody>
      </p:sp>
      <p:sp>
        <p:nvSpPr>
          <p:cNvPr id="10" name="Shape 7"/>
          <p:cNvSpPr/>
          <p:nvPr/>
        </p:nvSpPr>
        <p:spPr>
          <a:xfrm>
            <a:off x="922853" y="5758507"/>
            <a:ext cx="590907" cy="1786177"/>
          </a:xfrm>
          <a:prstGeom prst="roundRect">
            <a:avLst>
              <a:gd name="adj" fmla="val 7405"/>
            </a:avLst>
          </a:prstGeom>
          <a:solidFill>
            <a:srgbClr val="D9EDF2"/>
          </a:solidFill>
          <a:ln/>
        </p:spPr>
        <p:txBody>
          <a:bodyPr/>
          <a:lstStyle/>
          <a:p>
            <a:endParaRPr lang="es-EC" sz="3200" dirty="0"/>
          </a:p>
        </p:txBody>
      </p:sp>
      <p:sp>
        <p:nvSpPr>
          <p:cNvPr id="12" name="Text 8"/>
          <p:cNvSpPr/>
          <p:nvPr/>
        </p:nvSpPr>
        <p:spPr>
          <a:xfrm>
            <a:off x="1623655" y="5921385"/>
            <a:ext cx="2055733" cy="230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Gestión desconcentrada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1623655" y="6218089"/>
            <a:ext cx="6068735" cy="386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Modelo territorial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comprende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 zonas,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distritos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y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circuitos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Permite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coordinación regional, gestión administrativa directa y acompañamiento cercano.</a:t>
            </a:r>
            <a:endParaRPr lang="en-U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BC79B01-7C0E-462A-95B4-80EDA4AFD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A4EF2-6104-60B5-44BB-D8CA89CDD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0">
            <a:extLst>
              <a:ext uri="{FF2B5EF4-FFF2-40B4-BE49-F238E27FC236}">
                <a16:creationId xmlns:a16="http://schemas.microsoft.com/office/drawing/2014/main" id="{948EA525-30B2-A5FD-E3E8-79D507C40D7E}"/>
              </a:ext>
            </a:extLst>
          </p:cNvPr>
          <p:cNvSpPr/>
          <p:nvPr/>
        </p:nvSpPr>
        <p:spPr>
          <a:xfrm>
            <a:off x="907613" y="2065733"/>
            <a:ext cx="6910507" cy="1637587"/>
          </a:xfrm>
          <a:prstGeom prst="roundRect">
            <a:avLst>
              <a:gd name="adj" fmla="val 7001"/>
            </a:avLst>
          </a:prstGeom>
          <a:solidFill>
            <a:srgbClr val="FAF9F5"/>
          </a:solidFill>
          <a:ln w="1524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3200"/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62BA245C-561C-7B98-5FE2-88549CE8CF4B}"/>
              </a:ext>
            </a:extLst>
          </p:cNvPr>
          <p:cNvSpPr/>
          <p:nvPr/>
        </p:nvSpPr>
        <p:spPr>
          <a:xfrm>
            <a:off x="922853" y="2080973"/>
            <a:ext cx="590907" cy="1622347"/>
          </a:xfrm>
          <a:prstGeom prst="roundRect">
            <a:avLst>
              <a:gd name="adj" fmla="val 7405"/>
            </a:avLst>
          </a:prstGeom>
          <a:solidFill>
            <a:srgbClr val="D9EDF2"/>
          </a:solidFill>
          <a:ln/>
        </p:spPr>
        <p:txBody>
          <a:bodyPr/>
          <a:lstStyle/>
          <a:p>
            <a:endParaRPr lang="es-EC" sz="3200" dirty="0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95C5663F-9E7C-6482-ACC1-96733C00F64E}"/>
              </a:ext>
            </a:extLst>
          </p:cNvPr>
          <p:cNvSpPr/>
          <p:nvPr/>
        </p:nvSpPr>
        <p:spPr>
          <a:xfrm>
            <a:off x="1623655" y="2228611"/>
            <a:ext cx="2006084" cy="230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Instituciones educativas</a:t>
            </a:r>
            <a:endParaRPr lang="en-US" sz="2400" dirty="0"/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0A3CB300-E7C5-BCB5-0DC4-DCA80B2232BA}"/>
              </a:ext>
            </a:extLst>
          </p:cNvPr>
          <p:cNvSpPr/>
          <p:nvPr/>
        </p:nvSpPr>
        <p:spPr>
          <a:xfrm>
            <a:off x="1623655" y="2619612"/>
            <a:ext cx="6194465" cy="98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Ejecutan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proceso formativo en los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distintos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niveles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Incluye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instituciones públicas, municipales, </a:t>
            </a:r>
          </a:p>
          <a:p>
            <a:pPr algn="l"/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fiscomisionales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y 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particulares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(LOEI, art. 53).</a:t>
            </a:r>
            <a:endParaRPr lang="en-US" dirty="0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49EBC468-1001-8E82-B9D7-39BC2E05BEB3}"/>
              </a:ext>
            </a:extLst>
          </p:cNvPr>
          <p:cNvSpPr/>
          <p:nvPr/>
        </p:nvSpPr>
        <p:spPr>
          <a:xfrm>
            <a:off x="907613" y="4055622"/>
            <a:ext cx="6910507" cy="1796537"/>
          </a:xfrm>
          <a:prstGeom prst="roundRect">
            <a:avLst>
              <a:gd name="adj" fmla="val 6150"/>
            </a:avLst>
          </a:prstGeom>
          <a:solidFill>
            <a:srgbClr val="FAF9F5"/>
          </a:solidFill>
          <a:ln w="1524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3200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F570F62C-76D0-0F93-053F-646E0D449FC9}"/>
              </a:ext>
            </a:extLst>
          </p:cNvPr>
          <p:cNvSpPr/>
          <p:nvPr/>
        </p:nvSpPr>
        <p:spPr>
          <a:xfrm>
            <a:off x="907613" y="4070863"/>
            <a:ext cx="590907" cy="1796536"/>
          </a:xfrm>
          <a:prstGeom prst="roundRect">
            <a:avLst>
              <a:gd name="adj" fmla="val 7405"/>
            </a:avLst>
          </a:prstGeom>
          <a:solidFill>
            <a:srgbClr val="D9EDF2"/>
          </a:solidFill>
          <a:ln/>
        </p:spPr>
        <p:txBody>
          <a:bodyPr/>
          <a:lstStyle/>
          <a:p>
            <a:endParaRPr lang="es-EC" sz="3200" dirty="0"/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04623C25-0111-E651-8B06-0A596AEA460A}"/>
              </a:ext>
            </a:extLst>
          </p:cNvPr>
          <p:cNvSpPr/>
          <p:nvPr/>
        </p:nvSpPr>
        <p:spPr>
          <a:xfrm>
            <a:off x="1638895" y="4218501"/>
            <a:ext cx="1846540" cy="230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Evaluación y calidad</a:t>
            </a:r>
            <a:endParaRPr lang="en-US" sz="2400" dirty="0"/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3C3A3D75-A1E4-B7FE-8056-03C06B88CA6C}"/>
              </a:ext>
            </a:extLst>
          </p:cNvPr>
          <p:cNvSpPr/>
          <p:nvPr/>
        </p:nvSpPr>
        <p:spPr>
          <a:xfrm>
            <a:off x="1638895" y="4515204"/>
            <a:ext cx="6179225" cy="386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Instituto Nacional de Evaluación Educativa (INEVAL):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Organismo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técnico responsable de la evaluación y aseguramiento de la calidad educativa (LOEI, art. 67).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Verifica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cumplimiento de estándares.</a:t>
            </a:r>
            <a:endParaRPr lang="en-US" dirty="0"/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D2EAF03B-190E-D5F8-0627-A3FBAC1E75FA}"/>
              </a:ext>
            </a:extLst>
          </p:cNvPr>
          <p:cNvSpPr/>
          <p:nvPr/>
        </p:nvSpPr>
        <p:spPr>
          <a:xfrm>
            <a:off x="907613" y="6145648"/>
            <a:ext cx="6910507" cy="1796536"/>
          </a:xfrm>
          <a:prstGeom prst="roundRect">
            <a:avLst>
              <a:gd name="adj" fmla="val 6150"/>
            </a:avLst>
          </a:prstGeom>
          <a:solidFill>
            <a:srgbClr val="FAF9F5"/>
          </a:solidFill>
          <a:ln w="1524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3200"/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47D5D25B-9861-8A5D-2314-39D9996EEE34}"/>
              </a:ext>
            </a:extLst>
          </p:cNvPr>
          <p:cNvSpPr/>
          <p:nvPr/>
        </p:nvSpPr>
        <p:spPr>
          <a:xfrm>
            <a:off x="922853" y="6160888"/>
            <a:ext cx="590907" cy="1781296"/>
          </a:xfrm>
          <a:prstGeom prst="roundRect">
            <a:avLst>
              <a:gd name="adj" fmla="val 7405"/>
            </a:avLst>
          </a:prstGeom>
          <a:solidFill>
            <a:srgbClr val="D9EDF2"/>
          </a:solidFill>
          <a:ln/>
        </p:spPr>
        <p:txBody>
          <a:bodyPr/>
          <a:lstStyle/>
          <a:p>
            <a:endParaRPr lang="es-EC" sz="3200" dirty="0"/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5FD1E071-FEB4-E781-CD58-2436A0DE3CB8}"/>
              </a:ext>
            </a:extLst>
          </p:cNvPr>
          <p:cNvSpPr/>
          <p:nvPr/>
        </p:nvSpPr>
        <p:spPr>
          <a:xfrm>
            <a:off x="1623655" y="6308526"/>
            <a:ext cx="1846540" cy="230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Comunidad educativa</a:t>
            </a:r>
            <a:endParaRPr lang="en-US" sz="2400" dirty="0"/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5E7498C8-4A58-AB38-6E6B-08CACC575C8C}"/>
              </a:ext>
            </a:extLst>
          </p:cNvPr>
          <p:cNvSpPr/>
          <p:nvPr/>
        </p:nvSpPr>
        <p:spPr>
          <a:xfrm>
            <a:off x="1623655" y="6605230"/>
            <a:ext cx="6194465" cy="386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Docentes, directivos, estudiantes, familias y sociedad integran el sistema. La Constitución reconoce el derecho y responsabilidad de participar en el proceso educativo (art. 26).</a:t>
            </a:r>
            <a:endParaRPr lang="en-US" dirty="0"/>
          </a:p>
        </p:txBody>
      </p:sp>
      <p:sp>
        <p:nvSpPr>
          <p:cNvPr id="29" name="Text 0">
            <a:extLst>
              <a:ext uri="{FF2B5EF4-FFF2-40B4-BE49-F238E27FC236}">
                <a16:creationId xmlns:a16="http://schemas.microsoft.com/office/drawing/2014/main" id="{61B6977B-8B9C-1EBE-6638-30C4FA7753FD}"/>
              </a:ext>
            </a:extLst>
          </p:cNvPr>
          <p:cNvSpPr/>
          <p:nvPr/>
        </p:nvSpPr>
        <p:spPr>
          <a:xfrm>
            <a:off x="907613" y="838200"/>
            <a:ext cx="6487597" cy="461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Organización del Sistema </a:t>
            </a:r>
          </a:p>
          <a:p>
            <a:pPr marL="0" indent="0" algn="l">
              <a:lnSpc>
                <a:spcPts val="3600"/>
              </a:lnSpc>
              <a:buNone/>
            </a:pP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Nacional de </a:t>
            </a:r>
            <a:r>
              <a:rPr lang="en-US" sz="40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Educación</a:t>
            </a: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II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2D8CD2E-5A27-4796-ADB4-143A0FB51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3211" y="5775"/>
            <a:ext cx="6027189" cy="822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8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9962" y="927320"/>
            <a:ext cx="7844076" cy="1015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Estructura académica del sistema educativo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49962" y="2220278"/>
            <a:ext cx="7844076" cy="443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educación formal se organiza en tres niveles que garantizan continuidad formativa, coherencia curricular y correspondencia entre las etapas del desarrollo del estudiantado y los objetivos educativos.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801291" y="3533895"/>
            <a:ext cx="162401" cy="731163"/>
          </a:xfrm>
          <a:prstGeom prst="roundRect">
            <a:avLst>
              <a:gd name="adj" fmla="val 4202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6" name="Shape 3"/>
          <p:cNvSpPr/>
          <p:nvPr/>
        </p:nvSpPr>
        <p:spPr>
          <a:xfrm>
            <a:off x="638770" y="3427215"/>
            <a:ext cx="487442" cy="487442"/>
          </a:xfrm>
          <a:prstGeom prst="roundRect">
            <a:avLst>
              <a:gd name="adj" fmla="val 93796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571" y="3549135"/>
            <a:ext cx="243721" cy="24372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59205" y="3452575"/>
            <a:ext cx="2031325" cy="253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Educación Inicial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1259205" y="3786188"/>
            <a:ext cx="7223641" cy="221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Primer nivel de la estructura académica formal, atiende las </a:t>
            </a: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primeras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</a:p>
          <a:p>
            <a:pPr marL="0" indent="0" algn="l">
              <a:lnSpc>
                <a:spcPts val="1700"/>
              </a:lnSpc>
              <a:buNone/>
            </a:pPr>
            <a:r>
              <a:rPr lang="en-US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etapas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del desarrollo infantil.</a:t>
            </a:r>
            <a:endParaRPr lang="en-US" dirty="0"/>
          </a:p>
        </p:txBody>
      </p:sp>
      <p:sp>
        <p:nvSpPr>
          <p:cNvPr id="10" name="Shape 6"/>
          <p:cNvSpPr/>
          <p:nvPr/>
        </p:nvSpPr>
        <p:spPr>
          <a:xfrm>
            <a:off x="1045011" y="4641890"/>
            <a:ext cx="162401" cy="857726"/>
          </a:xfrm>
          <a:prstGeom prst="roundRect">
            <a:avLst>
              <a:gd name="adj" fmla="val 4202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11" name="Shape 7"/>
          <p:cNvSpPr/>
          <p:nvPr/>
        </p:nvSpPr>
        <p:spPr>
          <a:xfrm>
            <a:off x="882491" y="4535210"/>
            <a:ext cx="487442" cy="487442"/>
          </a:xfrm>
          <a:prstGeom prst="roundRect">
            <a:avLst>
              <a:gd name="adj" fmla="val 93796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4292" y="4657130"/>
            <a:ext cx="243721" cy="2437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02926" y="4560571"/>
            <a:ext cx="2382917" cy="253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Educación General Básica</a:t>
            </a:r>
            <a:endParaRPr lang="en-US" sz="2000" dirty="0"/>
          </a:p>
        </p:txBody>
      </p:sp>
      <p:sp>
        <p:nvSpPr>
          <p:cNvPr id="14" name="Text 9"/>
          <p:cNvSpPr/>
          <p:nvPr/>
        </p:nvSpPr>
        <p:spPr>
          <a:xfrm>
            <a:off x="1502926" y="4894184"/>
            <a:ext cx="6979920" cy="443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 subdivide en subniveles: Preparatoria, Elemental, Media y Superior. Permite progresión articulada de los aprendizajes.</a:t>
            </a:r>
            <a:endParaRPr lang="en-US" dirty="0"/>
          </a:p>
        </p:txBody>
      </p:sp>
      <p:sp>
        <p:nvSpPr>
          <p:cNvPr id="15" name="Shape 10"/>
          <p:cNvSpPr/>
          <p:nvPr/>
        </p:nvSpPr>
        <p:spPr>
          <a:xfrm>
            <a:off x="1288732" y="5876449"/>
            <a:ext cx="162401" cy="857726"/>
          </a:xfrm>
          <a:prstGeom prst="roundRect">
            <a:avLst>
              <a:gd name="adj" fmla="val 4202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16" name="Shape 11"/>
          <p:cNvSpPr/>
          <p:nvPr/>
        </p:nvSpPr>
        <p:spPr>
          <a:xfrm>
            <a:off x="1126212" y="5769769"/>
            <a:ext cx="487442" cy="487442"/>
          </a:xfrm>
          <a:prstGeom prst="roundRect">
            <a:avLst>
              <a:gd name="adj" fmla="val 93796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48013" y="5891689"/>
            <a:ext cx="243721" cy="24372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746647" y="5795130"/>
            <a:ext cx="2031325" cy="253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Bachillerato</a:t>
            </a:r>
            <a:endParaRPr lang="en-US" sz="2000" dirty="0"/>
          </a:p>
        </p:txBody>
      </p:sp>
      <p:sp>
        <p:nvSpPr>
          <p:cNvPr id="19" name="Text 13"/>
          <p:cNvSpPr/>
          <p:nvPr/>
        </p:nvSpPr>
        <p:spPr>
          <a:xfrm>
            <a:off x="1746647" y="6128743"/>
            <a:ext cx="6736199" cy="443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Último nivel de educación formal, culmina la formación básica y prepara para educación superior o inserción laboral.</a:t>
            </a:r>
            <a:endParaRPr lang="en-US" dirty="0"/>
          </a:p>
        </p:txBody>
      </p:sp>
      <p:sp>
        <p:nvSpPr>
          <p:cNvPr id="20" name="Shape 14"/>
          <p:cNvSpPr/>
          <p:nvPr/>
        </p:nvSpPr>
        <p:spPr>
          <a:xfrm>
            <a:off x="638770" y="6975633"/>
            <a:ext cx="7844076" cy="1043583"/>
          </a:xfrm>
          <a:prstGeom prst="roundRect">
            <a:avLst>
              <a:gd name="adj" fmla="val 8348"/>
            </a:avLst>
          </a:prstGeom>
          <a:solidFill>
            <a:srgbClr val="C6E4EB"/>
          </a:solidFill>
          <a:ln/>
        </p:spPr>
        <p:txBody>
          <a:bodyPr/>
          <a:lstStyle/>
          <a:p>
            <a:endParaRPr lang="es-EC" sz="2800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171" y="7204115"/>
            <a:ext cx="203121" cy="162401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166693" y="7149227"/>
            <a:ext cx="7153751" cy="443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Referencia:</a:t>
            </a: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Reglamento General a la LOEI (2023, art. 122) establece esta organización para garantizar trayectorias formativas progresivas y coherentes con el proyecto educativo nacional.</a:t>
            </a:r>
            <a:endParaRPr lang="en-U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C0D0AE3-194B-4B06-AA4C-FAD3C02014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28876" y="20462"/>
            <a:ext cx="5401524" cy="820913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204409-841E-1131-3CBE-FEB102A2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86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B42D4-FB79-016D-9F5F-01CC4EF2C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97AC49D-FB15-D74C-5B80-0B6E8D254FA7}"/>
              </a:ext>
            </a:extLst>
          </p:cNvPr>
          <p:cNvSpPr/>
          <p:nvPr/>
        </p:nvSpPr>
        <p:spPr>
          <a:xfrm>
            <a:off x="1212251" y="1130321"/>
            <a:ext cx="4178618" cy="414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3600" dirty="0"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Ideas clave</a:t>
            </a:r>
            <a:endParaRPr lang="en-US" sz="36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3DC23B1-AB5B-2B87-980E-1A335E67E0BA}"/>
              </a:ext>
            </a:extLst>
          </p:cNvPr>
          <p:cNvSpPr/>
          <p:nvPr/>
        </p:nvSpPr>
        <p:spPr>
          <a:xfrm>
            <a:off x="1212251" y="2228478"/>
            <a:ext cx="5415960" cy="248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El análisis del marco jurídico ecuatoriano </a:t>
            </a:r>
            <a:r>
              <a:rPr lang="en-US" dirty="0" err="1">
                <a:latin typeface="Roboto" pitchFamily="34" charset="0"/>
                <a:ea typeface="Roboto" pitchFamily="34" charset="-122"/>
                <a:cs typeface="Roboto" pitchFamily="34" charset="-120"/>
              </a:rPr>
              <a:t>permite</a:t>
            </a: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</a:p>
          <a:p>
            <a:pPr marL="0" indent="0" algn="l">
              <a:buNone/>
            </a:pPr>
            <a:r>
              <a:rPr lang="en-US" dirty="0" err="1">
                <a:latin typeface="Roboto" pitchFamily="34" charset="0"/>
                <a:ea typeface="Roboto" pitchFamily="34" charset="-122"/>
                <a:cs typeface="Roboto" pitchFamily="34" charset="-120"/>
              </a:rPr>
              <a:t>comprender</a:t>
            </a: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latin typeface="Roboto" pitchFamily="34" charset="0"/>
                <a:ea typeface="Roboto" pitchFamily="34" charset="-122"/>
                <a:cs typeface="Roboto" pitchFamily="34" charset="-120"/>
              </a:rPr>
              <a:t>que</a:t>
            </a: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latin typeface="Roboto" pitchFamily="34" charset="0"/>
                <a:ea typeface="Roboto" pitchFamily="34" charset="-122"/>
                <a:cs typeface="Roboto" pitchFamily="34" charset="-120"/>
              </a:rPr>
              <a:t>configura</a:t>
            </a: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 un sistema coherente y </a:t>
            </a:r>
          </a:p>
          <a:p>
            <a:pPr marL="0" indent="0" algn="l">
              <a:buNone/>
            </a:pPr>
            <a:r>
              <a:rPr lang="en-US" dirty="0" err="1">
                <a:latin typeface="Roboto" pitchFamily="34" charset="0"/>
                <a:ea typeface="Roboto" pitchFamily="34" charset="-122"/>
                <a:cs typeface="Roboto" pitchFamily="34" charset="-120"/>
              </a:rPr>
              <a:t>articulado</a:t>
            </a: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:</a:t>
            </a:r>
            <a:endParaRPr lang="en-US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10D4344-FA48-003F-A2C2-C906AC70DA79}"/>
              </a:ext>
            </a:extLst>
          </p:cNvPr>
          <p:cNvSpPr/>
          <p:nvPr/>
        </p:nvSpPr>
        <p:spPr>
          <a:xfrm>
            <a:off x="1301462" y="3400046"/>
            <a:ext cx="5415960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buSzPct val="100000"/>
              <a:buChar char="•"/>
            </a:pP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La Constitución (2008) establece el fundamento axiológico</a:t>
            </a:r>
            <a:endParaRPr lang="en-US" dirty="0"/>
          </a:p>
          <a:p>
            <a:pPr marL="342900" indent="-342900" algn="l">
              <a:buSzPct val="100000"/>
              <a:buChar char="•"/>
            </a:pP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La LOEI (2011) desarrolla la regulación específica del currículo y la calidad</a:t>
            </a:r>
            <a:endParaRPr lang="en-US" dirty="0"/>
          </a:p>
          <a:p>
            <a:pPr marL="342900" indent="-342900" algn="l">
              <a:buSzPct val="100000"/>
              <a:buChar char="•"/>
            </a:pP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El Código de la Niñez y Adolescencia (2003) refuerza la protección integral del estudiante</a:t>
            </a:r>
            <a:endParaRPr lang="en-US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0109837E-FD06-01D3-1B07-8EC558997B0D}"/>
              </a:ext>
            </a:extLst>
          </p:cNvPr>
          <p:cNvSpPr/>
          <p:nvPr/>
        </p:nvSpPr>
        <p:spPr>
          <a:xfrm>
            <a:off x="1212251" y="5275542"/>
            <a:ext cx="5415960" cy="1189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Para el docente, estos fundamentos constituyen el sustento normativo de su práctica profesional. Toda planificación curricular y decisión pedagógica deben estar alineadas con este marco jurídico.</a:t>
            </a:r>
            <a:endParaRPr lang="en-US" dirty="0"/>
          </a:p>
        </p:txBody>
      </p:sp>
      <p:sp>
        <p:nvSpPr>
          <p:cNvPr id="30" name="Text 25"/>
          <p:cNvSpPr/>
          <p:nvPr/>
        </p:nvSpPr>
        <p:spPr>
          <a:xfrm>
            <a:off x="995126" y="6908303"/>
            <a:ext cx="9653467" cy="190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Reflexión: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s-MX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¿De qué manera nuestras decisiones en el aula </a:t>
            </a:r>
          </a:p>
          <a:p>
            <a:r>
              <a:rPr lang="es-MX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contribuyen a garantizar el derecho a la educación que </a:t>
            </a:r>
          </a:p>
          <a:p>
            <a:r>
              <a:rPr lang="es-MX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establece la ley?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1" name="Shape 26"/>
          <p:cNvSpPr/>
          <p:nvPr/>
        </p:nvSpPr>
        <p:spPr>
          <a:xfrm>
            <a:off x="796053" y="7003791"/>
            <a:ext cx="45719" cy="420422"/>
          </a:xfrm>
          <a:prstGeom prst="rect">
            <a:avLst/>
          </a:prstGeom>
          <a:solidFill>
            <a:srgbClr val="95CCDA"/>
          </a:solidFill>
          <a:ln/>
        </p:spPr>
        <p:txBody>
          <a:bodyPr/>
          <a:lstStyle/>
          <a:p>
            <a:endParaRPr lang="es-EC" sz="4000">
              <a:solidFill>
                <a:srgbClr val="0070C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037DE7-9590-4035-80F9-C6D8642560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637"/>
          <a:stretch/>
        </p:blipFill>
        <p:spPr>
          <a:xfrm>
            <a:off x="7674819" y="0"/>
            <a:ext cx="6955582" cy="817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7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30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6"/>
          <p:cNvSpPr/>
          <p:nvPr/>
        </p:nvSpPr>
        <p:spPr>
          <a:xfrm>
            <a:off x="788968" y="894040"/>
            <a:ext cx="3183374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36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Tarea: Marco jurídico en acción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777715" y="1682381"/>
            <a:ext cx="298609" cy="298609"/>
          </a:xfrm>
          <a:prstGeom prst="roundRect">
            <a:avLst>
              <a:gd name="adj" fmla="val 1866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4000">
              <a:solidFill>
                <a:srgbClr val="0070C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827483" y="1750471"/>
            <a:ext cx="187172" cy="286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165025" y="1707266"/>
            <a:ext cx="9476482" cy="190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Analice los artículos: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LOEI (Art. 6, 25-31, 53, 67),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Código de la Niñez (Art. 37-42)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Reglamento LOEI (Art. 10 y 122)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55210" y="3231486"/>
            <a:ext cx="280758" cy="343347"/>
          </a:xfrm>
          <a:prstGeom prst="roundRect">
            <a:avLst>
              <a:gd name="adj" fmla="val 1866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800">
              <a:solidFill>
                <a:srgbClr val="0070C0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804977" y="3347556"/>
            <a:ext cx="187172" cy="286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42519" y="3384838"/>
            <a:ext cx="9476482" cy="190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Seleccione artículos donde se mencione: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derecho a la educación,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calidad o fines de la educación,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obligatoriedad del </a:t>
            </a: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currículo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organización del sistema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77715" y="5028759"/>
            <a:ext cx="280758" cy="343347"/>
          </a:xfrm>
          <a:prstGeom prst="roundRect">
            <a:avLst>
              <a:gd name="adj" fmla="val 1866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800">
              <a:solidFill>
                <a:srgbClr val="0070C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829813" y="5107773"/>
            <a:ext cx="187172" cy="286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3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165025" y="5062410"/>
            <a:ext cx="9476482" cy="190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 la </a:t>
            </a: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matriz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adjunta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la </a:t>
            </a: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tarea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registrando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Documento</a:t>
            </a:r>
            <a:endParaRPr lang="en-US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Artículo</a:t>
            </a:r>
            <a:endParaRPr lang="en-US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Cita textual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 </a:t>
            </a: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establece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96055" y="6569136"/>
            <a:ext cx="280758" cy="343347"/>
          </a:xfrm>
          <a:prstGeom prst="roundRect">
            <a:avLst>
              <a:gd name="adj" fmla="val 1866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800">
              <a:solidFill>
                <a:srgbClr val="0070C0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845822" y="6674477"/>
            <a:ext cx="187172" cy="286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4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83364" y="6711759"/>
            <a:ext cx="9476482" cy="190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Incluya mínimo cinco disposiciones correctamente fundamentadas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1" name="Shape 19"/>
          <p:cNvSpPr/>
          <p:nvPr/>
        </p:nvSpPr>
        <p:spPr>
          <a:xfrm>
            <a:off x="796055" y="7118149"/>
            <a:ext cx="280758" cy="343347"/>
          </a:xfrm>
          <a:prstGeom prst="roundRect">
            <a:avLst>
              <a:gd name="adj" fmla="val 1866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800">
              <a:solidFill>
                <a:srgbClr val="0070C0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845822" y="7150489"/>
            <a:ext cx="187172" cy="286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5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1183364" y="7187771"/>
            <a:ext cx="9476482" cy="190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Prepárese para explicar oralmente, la siguiente clase, uno de los artículos trabajados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796055" y="7594161"/>
            <a:ext cx="280758" cy="343347"/>
          </a:xfrm>
          <a:prstGeom prst="roundRect">
            <a:avLst>
              <a:gd name="adj" fmla="val 1866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 sz="2000">
              <a:solidFill>
                <a:srgbClr val="0070C0"/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845822" y="7626501"/>
            <a:ext cx="187172" cy="286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2000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26" name="Text 24"/>
          <p:cNvSpPr/>
          <p:nvPr/>
        </p:nvSpPr>
        <p:spPr>
          <a:xfrm>
            <a:off x="1183364" y="7663783"/>
            <a:ext cx="9476482" cy="190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Cargue el documento en formato PDF </a:t>
            </a: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aula virtual de la </a:t>
            </a: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asignatura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E5E94-F338-F7D8-923D-D1DA6171F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473" y="2060167"/>
            <a:ext cx="7861610" cy="221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6FAEF7F-58C3-C0EE-6644-B9BA00D32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3835497"/>
              </p:ext>
            </p:extLst>
          </p:nvPr>
        </p:nvGraphicFramePr>
        <p:xfrm>
          <a:off x="788019" y="5363736"/>
          <a:ext cx="13273669" cy="2169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2">
            <a:extLst>
              <a:ext uri="{FF2B5EF4-FFF2-40B4-BE49-F238E27FC236}">
                <a16:creationId xmlns:a16="http://schemas.microsoft.com/office/drawing/2014/main" id="{C360FA4F-07B0-778F-3023-0F60B751C780}"/>
              </a:ext>
            </a:extLst>
          </p:cNvPr>
          <p:cNvSpPr/>
          <p:nvPr/>
        </p:nvSpPr>
        <p:spPr>
          <a:xfrm>
            <a:off x="877229" y="3088033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Objetivo: 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Identificar las disposiciones constitucionales y legales del Ecuador relacionadas con el derecho a la educación y la obligatoriedad del currículo nacional.</a:t>
            </a:r>
            <a:endParaRPr lang="en-US" sz="2000" dirty="0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5F3BF83-C378-1D27-E14D-9F3FCEA7F25F}"/>
              </a:ext>
            </a:extLst>
          </p:cNvPr>
          <p:cNvSpPr/>
          <p:nvPr/>
        </p:nvSpPr>
        <p:spPr>
          <a:xfrm>
            <a:off x="788019" y="1208074"/>
            <a:ext cx="13273670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1. </a:t>
            </a:r>
            <a:r>
              <a:rPr lang="en-US" sz="39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Fundamentos</a:t>
            </a:r>
            <a:r>
              <a:rPr lang="en-US" sz="39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constitucionales y legales del sistema educativo ecuatoriano</a:t>
            </a:r>
            <a:endParaRPr lang="en-US" sz="3900" dirty="0">
              <a:solidFill>
                <a:srgbClr val="00206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01E4EBC-1AA8-AA84-AB88-A5EBB78912CC}"/>
              </a:ext>
            </a:extLst>
          </p:cNvPr>
          <p:cNvSpPr/>
          <p:nvPr/>
        </p:nvSpPr>
        <p:spPr>
          <a:xfrm>
            <a:off x="877229" y="4565981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b="1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Subtemas</a:t>
            </a:r>
            <a:r>
              <a:rPr lang="en-US" sz="2000" b="1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0671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EA89B12B-B9D0-7BF6-C548-F962C15C8BBD}"/>
              </a:ext>
            </a:extLst>
          </p:cNvPr>
          <p:cNvSpPr/>
          <p:nvPr/>
        </p:nvSpPr>
        <p:spPr>
          <a:xfrm>
            <a:off x="788968" y="894040"/>
            <a:ext cx="3183374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40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Referencias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16BF1F6A-1B34-4C31-519C-4155BC33635E}"/>
              </a:ext>
            </a:extLst>
          </p:cNvPr>
          <p:cNvSpPr/>
          <p:nvPr/>
        </p:nvSpPr>
        <p:spPr>
          <a:xfrm>
            <a:off x="788967" y="1661532"/>
            <a:ext cx="12336017" cy="5475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EC" sz="2000" dirty="0"/>
              <a:t>Asamblea Nacional del Ecuador. (2008). </a:t>
            </a:r>
            <a:r>
              <a:rPr lang="es-EC" sz="2000" i="1" dirty="0"/>
              <a:t>Constitución de la República del Ecuador</a:t>
            </a:r>
            <a:r>
              <a:rPr lang="es-EC" sz="2000" dirty="0"/>
              <a:t>. Registro Oficial No. 449, 20 de octubre de 2008.</a:t>
            </a:r>
            <a:br>
              <a:rPr lang="es-EC" sz="2000" dirty="0"/>
            </a:br>
            <a:r>
              <a:rPr lang="es-EC" sz="2000" u="sng" dirty="0">
                <a:hlinkClick r:id="rId2"/>
              </a:rPr>
              <a:t>https://www.defensa.gob.ec/wp-content/uploads/downloads/2021/02/Constitucion-de-la-Republica-del-Ecuador_act_ene-2021.pdf</a:t>
            </a:r>
            <a:endParaRPr lang="es-EC" sz="2000" u="sng" dirty="0"/>
          </a:p>
          <a:p>
            <a:endParaRPr lang="es-EC" sz="2000" dirty="0"/>
          </a:p>
          <a:p>
            <a:r>
              <a:rPr lang="es-EC" sz="2000" dirty="0"/>
              <a:t>Asamblea Nacional del Ecuador. (2011). </a:t>
            </a:r>
            <a:r>
              <a:rPr lang="es-EC" sz="2000" i="1" dirty="0"/>
              <a:t>Ley Orgánica de Educación Intercultural (LOEI)</a:t>
            </a:r>
            <a:r>
              <a:rPr lang="es-EC" sz="2000" dirty="0"/>
              <a:t>. Registro Oficial Suplemento No. 417, 31 de marzo de 2011.</a:t>
            </a:r>
            <a:br>
              <a:rPr lang="es-EC" sz="2000" dirty="0"/>
            </a:br>
            <a:r>
              <a:rPr lang="es-EC" sz="2000" dirty="0"/>
              <a:t>Texto codificado disponible en:</a:t>
            </a:r>
            <a:br>
              <a:rPr lang="es-EC" sz="2000" dirty="0"/>
            </a:br>
            <a:r>
              <a:rPr lang="es-EC" sz="2000" u="sng" dirty="0">
                <a:hlinkClick r:id="rId3"/>
              </a:rPr>
              <a:t>https://educacion.gob.ec/wp-content/uploads/downloads/2017/02/Ley_Organica_de_Educacion_Intercultural_LOEI_codificado.pdf</a:t>
            </a:r>
            <a:endParaRPr lang="es-EC" sz="2000" u="sng" dirty="0"/>
          </a:p>
          <a:p>
            <a:endParaRPr lang="es-EC" sz="2000" dirty="0"/>
          </a:p>
          <a:p>
            <a:r>
              <a:rPr lang="es-EC" sz="2000" dirty="0"/>
              <a:t>Congreso Nacional del Ecuador. (2003). </a:t>
            </a:r>
            <a:r>
              <a:rPr lang="es-EC" sz="2000" i="1" dirty="0"/>
              <a:t>Código de la Niñez y Adolescencia</a:t>
            </a:r>
            <a:r>
              <a:rPr lang="es-EC" sz="2000" dirty="0"/>
              <a:t>. Registro Oficial No. 737, 3 de enero de 2003.</a:t>
            </a:r>
            <a:br>
              <a:rPr lang="es-EC" sz="2000" dirty="0"/>
            </a:br>
            <a:r>
              <a:rPr lang="es-EC" sz="2000" u="sng" dirty="0">
                <a:hlinkClick r:id="rId4"/>
              </a:rPr>
              <a:t>https://www.igualdad.gob.ec/wp-content/uploads/downloads/2017/11/codigo_ninezyadolescencia.pdf</a:t>
            </a:r>
            <a:endParaRPr lang="es-EC" sz="2000" u="sng" dirty="0"/>
          </a:p>
          <a:p>
            <a:endParaRPr lang="es-EC" sz="2000" dirty="0"/>
          </a:p>
          <a:p>
            <a:r>
              <a:rPr lang="es-EC" sz="2000" dirty="0"/>
              <a:t>Ministerio de Educación del Ecuador. (2025). </a:t>
            </a:r>
            <a:r>
              <a:rPr lang="es-EC" sz="2000" i="1" dirty="0"/>
              <a:t>Currículo priorizado con énfasis en competencias comunicacionales, matemáticas, digitales y socioemocionales</a:t>
            </a:r>
            <a:r>
              <a:rPr lang="es-EC" sz="2000" dirty="0"/>
              <a:t>. </a:t>
            </a:r>
            <a:r>
              <a:rPr lang="es-EC" sz="2000" u="sng" dirty="0">
                <a:hlinkClick r:id="rId5"/>
              </a:rPr>
              <a:t>https://educacion.gob.ec/curriculo-priorizado/</a:t>
            </a:r>
            <a:endParaRPr lang="es-EC" sz="2000" u="sng" dirty="0"/>
          </a:p>
          <a:p>
            <a:endParaRPr lang="es-EC" sz="2000" dirty="0"/>
          </a:p>
          <a:p>
            <a:r>
              <a:rPr lang="es-EC" sz="2000" dirty="0"/>
              <a:t>Presidencia de la República del Ecuador. (2023). </a:t>
            </a:r>
            <a:r>
              <a:rPr lang="es-EC" sz="2000" i="1" dirty="0"/>
              <a:t>Reglamento General a la Ley Orgánica de Educación Intercultural</a:t>
            </a:r>
            <a:r>
              <a:rPr lang="es-EC" sz="2000" dirty="0"/>
              <a:t>. Registro Oficial. </a:t>
            </a:r>
            <a:r>
              <a:rPr lang="es-EC" sz="2000" u="sng" dirty="0">
                <a:hlinkClick r:id="rId6"/>
              </a:rPr>
              <a:t>Documento_Reglamento-General-Ley-Organica-Educacion-Intercultural.pdf</a:t>
            </a:r>
            <a:endParaRPr lang="es-EC" sz="2000" dirty="0"/>
          </a:p>
        </p:txBody>
      </p:sp>
    </p:spTree>
    <p:extLst>
      <p:ext uri="{BB962C8B-B14F-4D97-AF65-F5344CB8AC3E}">
        <p14:creationId xmlns:p14="http://schemas.microsoft.com/office/powerpoint/2010/main" val="136219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C760B-B207-4F41-8599-F0A9FFA9A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06273E-A7BC-87ED-0C62-40D57326D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71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86336"/>
            <a:ext cx="130428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Actividad inicial: Rompehielos "Adivina en quién estoy pensando"</a:t>
            </a:r>
            <a:endParaRPr lang="en-US" sz="390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3670459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Host Grotesk Light" pitchFamily="34" charset="0"/>
                <a:ea typeface="Host Grotesk Light" pitchFamily="34" charset="-122"/>
                <a:cs typeface="Host Grotesk Light" pitchFamily="34" charset="-120"/>
              </a:rPr>
              <a:t>01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984784"/>
            <a:ext cx="4215289" cy="228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384958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Fase 1: Sin reglas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4558903"/>
            <a:ext cx="4215289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docente piensa en una persona 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 grupo. Los estudiantes adivinan haciendo preguntas sin restricciones. Luego se presenta la persona y se reflexiona: ¿Qué pasó con el juego?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207437" y="3670459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Host Grotesk Light" pitchFamily="34" charset="0"/>
                <a:ea typeface="Host Grotesk Light" pitchFamily="34" charset="-122"/>
                <a:cs typeface="Host Grotesk Light" pitchFamily="34" charset="-120"/>
              </a:rPr>
              <a:t>02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437" y="3984784"/>
            <a:ext cx="4215408" cy="228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207437" y="384113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Fase 2: Con reglas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5207437" y="4558903"/>
            <a:ext cx="4215408" cy="14882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docente piensa en otra persona, pero ahora con reglas específicas: cámaras prendidas, micrófonos apagados, respuestas sí/no, 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levantar</a:t>
            </a: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mano virtual, un turno por persona, sin repetir preguntas.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1" name="Text 7"/>
          <p:cNvSpPr/>
          <p:nvPr/>
        </p:nvSpPr>
        <p:spPr>
          <a:xfrm>
            <a:off x="9621203" y="3670459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Host Grotesk Light" pitchFamily="34" charset="0"/>
                <a:ea typeface="Host Grotesk Light" pitchFamily="34" charset="-122"/>
                <a:cs typeface="Host Grotesk Light" pitchFamily="34" charset="-120"/>
              </a:rPr>
              <a:t>03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1203" y="4004667"/>
            <a:ext cx="4215289" cy="228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621203" y="384037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Reflexión conjunta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4" name="Text 9"/>
          <p:cNvSpPr/>
          <p:nvPr/>
        </p:nvSpPr>
        <p:spPr>
          <a:xfrm>
            <a:off x="9621203" y="4558903"/>
            <a:ext cx="4215289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 presenta la persona y se reflexiona: ¿Qué cambió cuando hubo reglas? ¿Podría funcionar el sistema educativo sin reglas? Esta actividad ilustra la importancia del marco normativo.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1292066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Introducción: El entramado normativo del sistema educativo</a:t>
            </a:r>
            <a:endParaRPr lang="en-US" sz="39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3008471"/>
            <a:ext cx="3536156" cy="2381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s-MX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sistema educativo ecuatoriano se fundamenta en un marco normativo que orienta el currículo, las políticas educativas y la práctica docente.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6280190" y="4709833"/>
            <a:ext cx="3536156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Estos fundamentos no constituyen simples disposiciones formales, sino el soporte jurídico que orienta toda acción pedagógica.</a:t>
            </a:r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10165199" y="2829878"/>
            <a:ext cx="3821906" cy="3333749"/>
          </a:xfrm>
          <a:prstGeom prst="roundRect">
            <a:avLst>
              <a:gd name="adj" fmla="val 3739"/>
            </a:avLst>
          </a:prstGeom>
          <a:solidFill>
            <a:srgbClr val="95CCDA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7" name="Text 4"/>
          <p:cNvSpPr/>
          <p:nvPr/>
        </p:nvSpPr>
        <p:spPr>
          <a:xfrm>
            <a:off x="10363557" y="302823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Marco normativo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0363557" y="3536752"/>
            <a:ext cx="3425190" cy="1924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Constitución de la República del Ecuador (2008)</a:t>
            </a:r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endParaRPr lang="en-US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Ley Orgánica de Educación Intercultural —LOEI— (2011)</a:t>
            </a:r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endParaRPr lang="en-US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Código de la Niñez y Adolescencia (2003)</a:t>
            </a:r>
            <a:endParaRPr lang="en-US" dirty="0"/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DB4CF495-D306-80A3-87F3-F8A519B705E5}"/>
              </a:ext>
            </a:extLst>
          </p:cNvPr>
          <p:cNvSpPr/>
          <p:nvPr/>
        </p:nvSpPr>
        <p:spPr>
          <a:xfrm>
            <a:off x="6280190" y="6567565"/>
            <a:ext cx="8004522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s-MX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Reflexión: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s-MX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Leer el artículo 26 de la Constitución del Ecuador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s-MX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Responder: ¿Qué derecho o principio educativo se establece en el artículo?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DED077D-F295-4E64-AEF2-AA71B2367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400103-C498-8AA4-7294-37ABBB52F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32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72471"/>
            <a:ext cx="1002994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4400" b="1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1.1 El derecho a la educación en la Constitución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2289384"/>
            <a:ext cx="6422231" cy="4299704"/>
          </a:xfrm>
          <a:prstGeom prst="roundRect">
            <a:avLst>
              <a:gd name="adj" fmla="val 329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68" y="2495362"/>
            <a:ext cx="595313" cy="595313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3479" y="2658954"/>
            <a:ext cx="267891" cy="2678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99768" y="328903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Artículo 26</a:t>
            </a:r>
            <a:endParaRPr lang="en-US" sz="2800" dirty="0"/>
          </a:p>
        </p:txBody>
      </p:sp>
      <p:sp>
        <p:nvSpPr>
          <p:cNvPr id="7" name="Text 3"/>
          <p:cNvSpPr/>
          <p:nvPr/>
        </p:nvSpPr>
        <p:spPr>
          <a:xfrm>
            <a:off x="999768" y="3718253"/>
            <a:ext cx="6010275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s-E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educación es un derecho de las personas a lo largo de su vida y un deber ineludible e inexcusable del Estado. Constituye un área prioritaria de la política pública y de la inversión estatal, garantía de la igualdad e inclusión social y condición indispensable para el buen vivir. Las personas, las familias y la sociedad tienen el derecho y la responsabilidad de participar en el proceso educativo.</a:t>
            </a:r>
            <a:endParaRPr lang="en-US" sz="2000" dirty="0"/>
          </a:p>
        </p:txBody>
      </p:sp>
      <p:sp>
        <p:nvSpPr>
          <p:cNvPr id="8" name="Shape 4"/>
          <p:cNvSpPr/>
          <p:nvPr/>
        </p:nvSpPr>
        <p:spPr>
          <a:xfrm>
            <a:off x="7414379" y="2289383"/>
            <a:ext cx="6422231" cy="4299703"/>
          </a:xfrm>
          <a:prstGeom prst="roundRect">
            <a:avLst>
              <a:gd name="adj" fmla="val 329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357" y="2495362"/>
            <a:ext cx="595313" cy="595313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84068" y="2658954"/>
            <a:ext cx="267891" cy="26789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20357" y="328903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dirty="0" err="1">
                <a:solidFill>
                  <a:srgbClr val="384653"/>
                </a:solidFill>
                <a:latin typeface="Host Grotesk Medium" pitchFamily="34" charset="0"/>
              </a:rPr>
              <a:t>En</a:t>
            </a: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</a:rPr>
              <a:t> </a:t>
            </a:r>
            <a:r>
              <a:rPr lang="en-US" sz="2800" dirty="0" err="1">
                <a:solidFill>
                  <a:srgbClr val="384653"/>
                </a:solidFill>
                <a:latin typeface="Host Grotesk Medium" pitchFamily="34" charset="0"/>
              </a:rPr>
              <a:t>síntesis</a:t>
            </a:r>
            <a:endParaRPr lang="en-US" sz="2800" dirty="0"/>
          </a:p>
        </p:txBody>
      </p:sp>
      <p:sp>
        <p:nvSpPr>
          <p:cNvPr id="12" name="Text 6"/>
          <p:cNvSpPr/>
          <p:nvPr/>
        </p:nvSpPr>
        <p:spPr>
          <a:xfrm>
            <a:off x="7620357" y="3718253"/>
            <a:ext cx="6010275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Reconoce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la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educación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como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un derecho de las personas a lo largo de la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vida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y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como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un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deber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ineludible e inexcusable del Estado.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7620358" y="4730543"/>
            <a:ext cx="5879512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</a:rPr>
              <a:t>Clave: 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</a:rPr>
              <a:t>La educación no se limita al acceso al sistema escolar, sino que abarca condiciones de permanencia, calidad y pertinencia.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11" grpId="0" animBg="1"/>
      <p:bldP spid="1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793790" y="1880868"/>
            <a:ext cx="6422231" cy="4865395"/>
          </a:xfrm>
          <a:prstGeom prst="roundRect">
            <a:avLst>
              <a:gd name="adj" fmla="val 329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68" y="2086847"/>
            <a:ext cx="595313" cy="595313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3479" y="2250439"/>
            <a:ext cx="267891" cy="2678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99768" y="288051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dirty="0" err="1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Artículo</a:t>
            </a: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27</a:t>
            </a:r>
            <a:endParaRPr lang="en-US" sz="2800" dirty="0"/>
          </a:p>
        </p:txBody>
      </p:sp>
      <p:sp>
        <p:nvSpPr>
          <p:cNvPr id="7" name="Text 3"/>
          <p:cNvSpPr/>
          <p:nvPr/>
        </p:nvSpPr>
        <p:spPr>
          <a:xfrm>
            <a:off x="999768" y="3309738"/>
            <a:ext cx="6010275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s-E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educación se centrará en el ser humano y garantizará su desarrollo holístico, en el marco del respeto a los derechos humanos, al medio ambiente sustentable y a la democracia; será participativa, obligatoria, intercultural, democrática, incluyente y diversa, de calidad y calidez; impulsará la equidad de género, la justicia, la solidaridad y la paz; estimulará el sentido crítico, el arte y la cultura física, la iniciativa individual y comunitaria, y el desarrollo de competencias y capacidades para crear y trabajar.</a:t>
            </a:r>
            <a:endParaRPr lang="en-US" sz="2000" dirty="0"/>
          </a:p>
        </p:txBody>
      </p:sp>
      <p:sp>
        <p:nvSpPr>
          <p:cNvPr id="8" name="Shape 4"/>
          <p:cNvSpPr/>
          <p:nvPr/>
        </p:nvSpPr>
        <p:spPr>
          <a:xfrm>
            <a:off x="7414379" y="1880868"/>
            <a:ext cx="6422231" cy="4865395"/>
          </a:xfrm>
          <a:prstGeom prst="roundRect">
            <a:avLst>
              <a:gd name="adj" fmla="val 329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357" y="2086847"/>
            <a:ext cx="595313" cy="595313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84068" y="2250439"/>
            <a:ext cx="267891" cy="26789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20357" y="288051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Artículo 27</a:t>
            </a:r>
            <a:endParaRPr lang="en-US" sz="2800" dirty="0"/>
          </a:p>
        </p:txBody>
      </p:sp>
      <p:sp>
        <p:nvSpPr>
          <p:cNvPr id="12" name="Text 6"/>
          <p:cNvSpPr/>
          <p:nvPr/>
        </p:nvSpPr>
        <p:spPr>
          <a:xfrm>
            <a:off x="7620357" y="3309738"/>
            <a:ext cx="6010275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Establece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que la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educación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debe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centrarse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ser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humano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y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garantizar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desarrollo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integral,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promoviendo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derechos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humanos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democracia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y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diversidad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cultural.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7620357" y="4665793"/>
            <a:ext cx="5879512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</a:rPr>
              <a:t>Clave: </a:t>
            </a:r>
            <a:r>
              <a:rPr lang="es-E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</a:rPr>
              <a:t>El marco axiológico orienta la formación integral y la construcción de ciudadanía.</a:t>
            </a:r>
            <a:endParaRPr lang="en-US" sz="2000" dirty="0">
              <a:solidFill>
                <a:srgbClr val="384653"/>
              </a:solidFill>
              <a:latin typeface="Roboto" pitchFamily="34" charset="0"/>
              <a:ea typeface="Roboto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1122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1294567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4400" b="1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1.2 </a:t>
            </a:r>
            <a:r>
              <a:rPr lang="en-US" sz="4400" b="1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Garantías</a:t>
            </a:r>
            <a:r>
              <a:rPr lang="en-US" sz="4400" b="1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de calidad y centralidad del estudiante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303073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8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Mejora continua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80190" y="3601164"/>
            <a:ext cx="3536156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artículo 6, literal e, de la LOEI (2011) establece la obligación de asegurar el mejoramiento continuo de la calidad de la educación.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0190" y="5260315"/>
            <a:ext cx="3536156" cy="1785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Este principio implica evaluación y actualización permanente, incorporando ajustes curriculares y metodológicos que respondan a necesidades sociales y desafíos contemporáneos.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10165198" y="2832378"/>
            <a:ext cx="4030303" cy="4683544"/>
          </a:xfrm>
          <a:prstGeom prst="roundRect">
            <a:avLst>
              <a:gd name="adj" fmla="val 3739"/>
            </a:avLst>
          </a:prstGeom>
          <a:solidFill>
            <a:srgbClr val="95CCDA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8" name="Text 5"/>
          <p:cNvSpPr/>
          <p:nvPr/>
        </p:nvSpPr>
        <p:spPr>
          <a:xfrm>
            <a:off x="10363557" y="3030736"/>
            <a:ext cx="301942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8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Centralidad estudiantil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10363557" y="3601164"/>
            <a:ext cx="3425190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centralidad del estudiante se fundamenta en el artículo 27 de la Constitución y el Código de la Niñez y Adolescencia (arts. 37-42).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10363557" y="5268405"/>
            <a:ext cx="3425190" cy="1785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Niñas, niños y adolescentes son sujetos plenos de derechos. La educación orienta al desarrollo de capacidades y potencialidades, asegurando igualdad, inclusión y respeto a la dignidad.</a:t>
            </a:r>
            <a:endParaRPr lang="en-U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844C4D2-88D2-45A2-8A3C-ECDD38F69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98002A12B009940B62EF3E6219D5D29" ma:contentTypeVersion="12" ma:contentTypeDescription="Crear nuevo documento." ma:contentTypeScope="" ma:versionID="aff17114c51fc694662431d5ad3743ce">
  <xsd:schema xmlns:xsd="http://www.w3.org/2001/XMLSchema" xmlns:xs="http://www.w3.org/2001/XMLSchema" xmlns:p="http://schemas.microsoft.com/office/2006/metadata/properties" xmlns:ns2="e51f6c10-7597-4725-8bbe-6fe35db67d3f" xmlns:ns3="e97f4799-d4df-4992-8573-f6fa15790d48" targetNamespace="http://schemas.microsoft.com/office/2006/metadata/properties" ma:root="true" ma:fieldsID="96e781cea37cba932c4adc1d4179c69f" ns2:_="" ns3:_="">
    <xsd:import namespace="e51f6c10-7597-4725-8bbe-6fe35db67d3f"/>
    <xsd:import namespace="e97f4799-d4df-4992-8573-f6fa15790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1f6c10-7597-4725-8bbe-6fe35db67d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791a93fd-85eb-4ed5-a455-f8b0a6237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7f4799-d4df-4992-8573-f6fa15790d4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a667b06-f995-4466-a27c-7e520ca4daf5}" ma:internalName="TaxCatchAll" ma:showField="CatchAllData" ma:web="e97f4799-d4df-4992-8573-f6fa15790d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1f6c10-7597-4725-8bbe-6fe35db67d3f">
      <Terms xmlns="http://schemas.microsoft.com/office/infopath/2007/PartnerControls"/>
    </lcf76f155ced4ddcb4097134ff3c332f>
    <TaxCatchAll xmlns="e97f4799-d4df-4992-8573-f6fa15790d48" xsi:nil="true"/>
  </documentManagement>
</p:properties>
</file>

<file path=customXml/itemProps1.xml><?xml version="1.0" encoding="utf-8"?>
<ds:datastoreItem xmlns:ds="http://schemas.openxmlformats.org/officeDocument/2006/customXml" ds:itemID="{E2B1A137-A51D-4D41-80C6-5AF8662FBB59}"/>
</file>

<file path=customXml/itemProps2.xml><?xml version="1.0" encoding="utf-8"?>
<ds:datastoreItem xmlns:ds="http://schemas.openxmlformats.org/officeDocument/2006/customXml" ds:itemID="{AA4C2D5C-5083-456F-AB9F-6327B8A454E6}"/>
</file>

<file path=customXml/itemProps3.xml><?xml version="1.0" encoding="utf-8"?>
<ds:datastoreItem xmlns:ds="http://schemas.openxmlformats.org/officeDocument/2006/customXml" ds:itemID="{9445E919-77F6-4BE6-AC5E-BD75134EC4A4}"/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1840</Words>
  <Application>Microsoft Office PowerPoint</Application>
  <PresentationFormat>Personalizado</PresentationFormat>
  <Paragraphs>172</Paragraphs>
  <Slides>20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Arial</vt:lpstr>
      <vt:lpstr>Host Grotesk Medium</vt:lpstr>
      <vt:lpstr>Host Grotesk Light</vt:lpstr>
      <vt:lpstr>Roboto</vt:lpstr>
      <vt:lpstr>Calibri</vt:lpstr>
      <vt:lpstr>Aptos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Ma. Lorena Alvarez</dc:creator>
  <cp:lastModifiedBy>ALVAREZ ESCOBAR MARIA LORENA</cp:lastModifiedBy>
  <cp:revision>22</cp:revision>
  <dcterms:created xsi:type="dcterms:W3CDTF">2026-03-04T21:18:09Z</dcterms:created>
  <dcterms:modified xsi:type="dcterms:W3CDTF">2026-03-13T20:01:17Z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0x010100B98002A12B009940B62EF3E6219D5D29</vt:lpwstr>
  </property>
</Properties>
</file>