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4" r:id="rId2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9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B15A5-5BB2-465A-A67F-B74C293196B0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2738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E8A86-9F0E-4D21-8DA0-6B779E50DAA9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552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81C4-496C-4B3D-9800-454F2FA20333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7889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1E81-796D-43A2-B06A-E0A4042F533A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3742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421C2-F44F-43BE-9F49-86DC59860447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8892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1AD40-A604-4904-BDA3-17A8D2A61A19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7234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C5CD3-01D5-48E4-935C-D1884CAB3B54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1206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0A73-418C-41AB-B8F6-4EF42A8E7A1A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1896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3616E-AB91-4970-BA10-BF7DD7A3441F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6174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D94C1-D675-4A99-AD8B-F9FBC5781413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9010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ECEA-99C3-4EB7-A817-80FEECA5F23C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1801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F966E-D2AD-43F0-A290-4D92BFB30982}" type="datetime1">
              <a:rPr lang="es-ES" smtClean="0"/>
              <a:pPr/>
              <a:t>20/03/2026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45A5D-34D9-47F9-9037-2E07B93A71D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2388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5" t="3538" r="9010" b="5113"/>
          <a:stretch/>
        </p:blipFill>
        <p:spPr>
          <a:xfrm rot="5400000">
            <a:off x="3205599" y="-1117586"/>
            <a:ext cx="5832648" cy="902116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015880" y="6525344"/>
            <a:ext cx="55446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>
                <a:solidFill>
                  <a:prstClr val="black"/>
                </a:solidFill>
                <a:latin typeface="Calibri"/>
              </a:rPr>
              <a:t>Rosendo</a:t>
            </a:r>
            <a:r>
              <a:rPr lang="en-US" sz="800" dirty="0">
                <a:solidFill>
                  <a:prstClr val="black"/>
                </a:solidFill>
                <a:latin typeface="Calibri"/>
              </a:rPr>
              <a:t> R., </a:t>
            </a:r>
            <a:r>
              <a:rPr lang="en-US" sz="800" dirty="0" err="1">
                <a:solidFill>
                  <a:prstClr val="black"/>
                </a:solidFill>
                <a:latin typeface="Calibri"/>
              </a:rPr>
              <a:t>Verónica</a:t>
            </a:r>
            <a:r>
              <a:rPr lang="en-US" sz="800" dirty="0">
                <a:solidFill>
                  <a:prstClr val="black"/>
                </a:solidFill>
                <a:latin typeface="Calibri"/>
              </a:rPr>
              <a:t>, 2018, </a:t>
            </a:r>
            <a:r>
              <a:rPr lang="en-US" sz="800" dirty="0" err="1">
                <a:solidFill>
                  <a:prstClr val="black"/>
                </a:solidFill>
                <a:latin typeface="Calibri"/>
              </a:rPr>
              <a:t>Investigación</a:t>
            </a:r>
            <a:r>
              <a:rPr lang="en-US" sz="800" dirty="0">
                <a:solidFill>
                  <a:prstClr val="black"/>
                </a:solidFill>
                <a:latin typeface="Calibri"/>
              </a:rPr>
              <a:t> de </a:t>
            </a:r>
            <a:r>
              <a:rPr lang="en-US" sz="800" dirty="0" err="1">
                <a:solidFill>
                  <a:prstClr val="black"/>
                </a:solidFill>
                <a:latin typeface="Calibri"/>
              </a:rPr>
              <a:t>Mercados</a:t>
            </a:r>
            <a:r>
              <a:rPr lang="en-US" sz="800" dirty="0">
                <a:solidFill>
                  <a:prstClr val="black"/>
                </a:solidFill>
                <a:latin typeface="Calibri"/>
              </a:rPr>
              <a:t> – </a:t>
            </a:r>
            <a:r>
              <a:rPr lang="en-US" sz="800" dirty="0" err="1">
                <a:solidFill>
                  <a:prstClr val="black"/>
                </a:solidFill>
                <a:latin typeface="Calibri"/>
              </a:rPr>
              <a:t>Aplicación</a:t>
            </a:r>
            <a:r>
              <a:rPr lang="en-US" sz="800" dirty="0">
                <a:solidFill>
                  <a:prstClr val="black"/>
                </a:solidFill>
                <a:latin typeface="Calibri"/>
              </a:rPr>
              <a:t> al marketing </a:t>
            </a:r>
            <a:r>
              <a:rPr lang="en-US" sz="800" dirty="0" err="1">
                <a:solidFill>
                  <a:prstClr val="black"/>
                </a:solidFill>
                <a:latin typeface="Calibri"/>
              </a:rPr>
              <a:t>estratégico</a:t>
            </a:r>
            <a:r>
              <a:rPr lang="en-US" sz="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800" dirty="0" err="1">
                <a:solidFill>
                  <a:prstClr val="black"/>
                </a:solidFill>
                <a:latin typeface="Calibri"/>
              </a:rPr>
              <a:t>empresarial</a:t>
            </a:r>
            <a:r>
              <a:rPr lang="en-US" sz="800" dirty="0">
                <a:solidFill>
                  <a:prstClr val="black"/>
                </a:solidFill>
                <a:latin typeface="Calibri"/>
              </a:rPr>
              <a:t>, </a:t>
            </a:r>
            <a:r>
              <a:rPr lang="en-US" sz="800" dirty="0" err="1">
                <a:solidFill>
                  <a:prstClr val="black"/>
                </a:solidFill>
                <a:latin typeface="Calibri"/>
              </a:rPr>
              <a:t>Esic</a:t>
            </a:r>
            <a:r>
              <a:rPr lang="en-US" sz="800" dirty="0">
                <a:solidFill>
                  <a:prstClr val="black"/>
                </a:solidFill>
                <a:latin typeface="Calibri"/>
              </a:rPr>
              <a:t> Editorial, Madrid.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F5337DB-4F1F-476A-A9C4-3FD1F856F6CE}"/>
              </a:ext>
            </a:extLst>
          </p:cNvPr>
          <p:cNvSpPr txBox="1"/>
          <p:nvPr/>
        </p:nvSpPr>
        <p:spPr>
          <a:xfrm>
            <a:off x="2063552" y="2030652"/>
            <a:ext cx="20162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dirty="0">
                <a:solidFill>
                  <a:prstClr val="black"/>
                </a:solidFill>
                <a:latin typeface="Calibri"/>
              </a:rPr>
              <a:t>(declaración de investigación clave)</a:t>
            </a: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93DC6487-235E-4EA0-BBB4-DC160170ECFA}"/>
              </a:ext>
            </a:extLst>
          </p:cNvPr>
          <p:cNvSpPr/>
          <p:nvPr/>
        </p:nvSpPr>
        <p:spPr>
          <a:xfrm>
            <a:off x="1703512" y="1376772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E621AE90-2A78-4842-9D13-68B68DA1FD5F}"/>
              </a:ext>
            </a:extLst>
          </p:cNvPr>
          <p:cNvSpPr/>
          <p:nvPr/>
        </p:nvSpPr>
        <p:spPr>
          <a:xfrm>
            <a:off x="1703512" y="1844824"/>
            <a:ext cx="216024" cy="216024"/>
          </a:xfrm>
          <a:prstGeom prst="right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1AB47D9D-6035-4FA6-8B88-5470C399E2F7}"/>
              </a:ext>
            </a:extLst>
          </p:cNvPr>
          <p:cNvSpPr/>
          <p:nvPr/>
        </p:nvSpPr>
        <p:spPr>
          <a:xfrm>
            <a:off x="1703512" y="2204864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20D2545C-950D-499D-BE19-5418C8153B35}"/>
              </a:ext>
            </a:extLst>
          </p:cNvPr>
          <p:cNvSpPr/>
          <p:nvPr/>
        </p:nvSpPr>
        <p:spPr>
          <a:xfrm>
            <a:off x="1703512" y="2564904"/>
            <a:ext cx="216024" cy="216024"/>
          </a:xfrm>
          <a:prstGeom prst="right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083200E1-7E6A-428B-9716-1CDC363645A2}"/>
              </a:ext>
            </a:extLst>
          </p:cNvPr>
          <p:cNvSpPr/>
          <p:nvPr/>
        </p:nvSpPr>
        <p:spPr>
          <a:xfrm>
            <a:off x="1703512" y="2924944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F09E759A-AB35-4C8D-86A0-6494BDFB69D4}"/>
              </a:ext>
            </a:extLst>
          </p:cNvPr>
          <p:cNvSpPr/>
          <p:nvPr/>
        </p:nvSpPr>
        <p:spPr>
          <a:xfrm>
            <a:off x="1703512" y="4221088"/>
            <a:ext cx="216024" cy="216024"/>
          </a:xfrm>
          <a:prstGeom prst="right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661FCF00-70FB-91BA-1D8B-9D8BC26DC94F}"/>
              </a:ext>
            </a:extLst>
          </p:cNvPr>
          <p:cNvCxnSpPr/>
          <p:nvPr/>
        </p:nvCxnSpPr>
        <p:spPr>
          <a:xfrm>
            <a:off x="2063552" y="1916832"/>
            <a:ext cx="781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6C523D89-31FC-3C50-BA7E-541A034074AC}"/>
              </a:ext>
            </a:extLst>
          </p:cNvPr>
          <p:cNvCxnSpPr/>
          <p:nvPr/>
        </p:nvCxnSpPr>
        <p:spPr>
          <a:xfrm>
            <a:off x="2063552" y="2554613"/>
            <a:ext cx="781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F58C5CAD-7748-1734-0CA5-97F09F2A6FA9}"/>
              </a:ext>
            </a:extLst>
          </p:cNvPr>
          <p:cNvCxnSpPr/>
          <p:nvPr/>
        </p:nvCxnSpPr>
        <p:spPr>
          <a:xfrm>
            <a:off x="2063552" y="2929402"/>
            <a:ext cx="781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994FB57B-6EA3-FAFE-331B-8F8079B8710A}"/>
              </a:ext>
            </a:extLst>
          </p:cNvPr>
          <p:cNvCxnSpPr/>
          <p:nvPr/>
        </p:nvCxnSpPr>
        <p:spPr>
          <a:xfrm>
            <a:off x="2063552" y="4221088"/>
            <a:ext cx="781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3881523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</Words>
  <Application>Microsoft Office PowerPoint</Application>
  <PresentationFormat>Panorámica</PresentationFormat>
  <Paragraphs>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1_Tema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Usuario</dc:creator>
  <cp:lastModifiedBy>Usuario</cp:lastModifiedBy>
  <cp:revision>1</cp:revision>
  <dcterms:created xsi:type="dcterms:W3CDTF">2026-03-21T00:40:03Z</dcterms:created>
  <dcterms:modified xsi:type="dcterms:W3CDTF">2026-03-21T00:41:53Z</dcterms:modified>
</cp:coreProperties>
</file>