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3"/>
  </p:notesMasterIdLst>
  <p:sldIdLst>
    <p:sldId id="266" r:id="rId2"/>
    <p:sldId id="270" r:id="rId3"/>
    <p:sldId id="271" r:id="rId4"/>
    <p:sldId id="298" r:id="rId5"/>
    <p:sldId id="272" r:id="rId6"/>
    <p:sldId id="308" r:id="rId7"/>
    <p:sldId id="310" r:id="rId8"/>
    <p:sldId id="309" r:id="rId9"/>
    <p:sldId id="315" r:id="rId10"/>
    <p:sldId id="316" r:id="rId11"/>
    <p:sldId id="317" r:id="rId12"/>
    <p:sldId id="318" r:id="rId13"/>
    <p:sldId id="319" r:id="rId14"/>
    <p:sldId id="321" r:id="rId15"/>
    <p:sldId id="322" r:id="rId16"/>
    <p:sldId id="301" r:id="rId17"/>
    <p:sldId id="261" r:id="rId18"/>
    <p:sldId id="323" r:id="rId19"/>
    <p:sldId id="324" r:id="rId20"/>
    <p:sldId id="325" r:id="rId21"/>
    <p:sldId id="305" r:id="rId22"/>
    <p:sldId id="311" r:id="rId23"/>
    <p:sldId id="320" r:id="rId24"/>
    <p:sldId id="312" r:id="rId25"/>
    <p:sldId id="326" r:id="rId26"/>
    <p:sldId id="313" r:id="rId27"/>
    <p:sldId id="327" r:id="rId28"/>
    <p:sldId id="277" r:id="rId29"/>
    <p:sldId id="314" r:id="rId30"/>
    <p:sldId id="265" r:id="rId31"/>
    <p:sldId id="279" r:id="rId32"/>
  </p:sldIdLst>
  <p:sldSz cx="14630400" cy="8229600"/>
  <p:notesSz cx="8229600" cy="14630400"/>
  <p:embeddedFontLst>
    <p:embeddedFont>
      <p:font typeface="Host Grotesk Medium" panose="020B0604020202020204" charset="0"/>
      <p:regular r:id="rId34"/>
    </p:embeddedFont>
    <p:embeddedFont>
      <p:font typeface="Roboto" panose="02000000000000000000" pitchFamily="2" charset="0"/>
      <p:regular r:id="rId35"/>
      <p:bold r:id="rId36"/>
      <p:italic r:id="rId37"/>
      <p:boldItalic r:id="rId38"/>
    </p:embeddedFont>
  </p:embeddedFontLst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1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CFFA1D-D887-4535-8FEA-76EF137AEE9C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EC"/>
        </a:p>
      </dgm:t>
    </dgm:pt>
    <dgm:pt modelId="{ADB4091B-175C-441D-A424-3F2CFD236575}">
      <dgm:prSet phldrT="[Text]"/>
      <dgm:spPr/>
      <dgm:t>
        <a:bodyPr/>
        <a:lstStyle/>
        <a:p>
          <a:r>
            <a:rPr lang="es-MX"/>
            <a:t>5.1 Selección y organización de aprendizajes base</a:t>
          </a:r>
          <a:endParaRPr lang="es-EC" dirty="0"/>
        </a:p>
      </dgm:t>
    </dgm:pt>
    <dgm:pt modelId="{EAC08E1F-A463-4021-8ED0-FFD3C58DDC4A}" type="parTrans" cxnId="{1A2B9901-186B-42ED-B68C-9A8A5FDDFE7E}">
      <dgm:prSet/>
      <dgm:spPr/>
      <dgm:t>
        <a:bodyPr/>
        <a:lstStyle/>
        <a:p>
          <a:endParaRPr lang="es-EC"/>
        </a:p>
      </dgm:t>
    </dgm:pt>
    <dgm:pt modelId="{1B496C39-E399-4FC0-BFC1-1B38EF446246}" type="sibTrans" cxnId="{1A2B9901-186B-42ED-B68C-9A8A5FDDFE7E}">
      <dgm:prSet/>
      <dgm:spPr/>
      <dgm:t>
        <a:bodyPr/>
        <a:lstStyle/>
        <a:p>
          <a:endParaRPr lang="es-EC"/>
        </a:p>
      </dgm:t>
    </dgm:pt>
    <dgm:pt modelId="{1E225795-89E5-4D6C-82D7-2F4EFB4E23CB}">
      <dgm:prSet/>
      <dgm:spPr/>
      <dgm:t>
        <a:bodyPr/>
        <a:lstStyle/>
        <a:p>
          <a:r>
            <a:rPr lang="es-MX" dirty="0"/>
            <a:t>5.2 Componentes técnicos del plan de unidad</a:t>
          </a:r>
          <a:endParaRPr lang="es-EC" dirty="0"/>
        </a:p>
      </dgm:t>
    </dgm:pt>
    <dgm:pt modelId="{4DE5C9DA-B661-408C-8C55-F239BB7E7333}" type="parTrans" cxnId="{7D20967E-2B04-4124-A7AF-DB55B5F5568D}">
      <dgm:prSet/>
      <dgm:spPr/>
      <dgm:t>
        <a:bodyPr/>
        <a:lstStyle/>
        <a:p>
          <a:endParaRPr lang="es-EC"/>
        </a:p>
      </dgm:t>
    </dgm:pt>
    <dgm:pt modelId="{E9342ABF-68FE-46FA-AF30-7F62F3311358}" type="sibTrans" cxnId="{7D20967E-2B04-4124-A7AF-DB55B5F5568D}">
      <dgm:prSet/>
      <dgm:spPr/>
      <dgm:t>
        <a:bodyPr/>
        <a:lstStyle/>
        <a:p>
          <a:endParaRPr lang="es-EC"/>
        </a:p>
      </dgm:t>
    </dgm:pt>
    <dgm:pt modelId="{3B73717A-F082-4E00-B8A6-66D65B80711D}">
      <dgm:prSet/>
      <dgm:spPr/>
      <dgm:t>
        <a:bodyPr/>
        <a:lstStyle/>
        <a:p>
          <a:r>
            <a:rPr lang="es-MX" dirty="0"/>
            <a:t>5.3 Relación e integración de componentes curriculares</a:t>
          </a:r>
          <a:endParaRPr lang="es-EC" dirty="0"/>
        </a:p>
      </dgm:t>
    </dgm:pt>
    <dgm:pt modelId="{B1165A19-E2D9-40C3-9BE4-2C197F8B99ED}" type="parTrans" cxnId="{DAAA2A30-3357-492B-B0E7-A2EC2DFEBC06}">
      <dgm:prSet/>
      <dgm:spPr/>
      <dgm:t>
        <a:bodyPr/>
        <a:lstStyle/>
        <a:p>
          <a:endParaRPr lang="es-EC"/>
        </a:p>
      </dgm:t>
    </dgm:pt>
    <dgm:pt modelId="{25D26DA8-825F-4FBE-93F3-B6F58F6E6DE2}" type="sibTrans" cxnId="{DAAA2A30-3357-492B-B0E7-A2EC2DFEBC06}">
      <dgm:prSet/>
      <dgm:spPr/>
      <dgm:t>
        <a:bodyPr/>
        <a:lstStyle/>
        <a:p>
          <a:endParaRPr lang="es-EC"/>
        </a:p>
      </dgm:t>
    </dgm:pt>
    <dgm:pt modelId="{D17B4F7B-33AC-4DE1-A6B0-9FD5A5FF4212}" type="pres">
      <dgm:prSet presAssocID="{D0CFFA1D-D887-4535-8FEA-76EF137AEE9C}" presName="diagram" presStyleCnt="0">
        <dgm:presLayoutVars>
          <dgm:dir/>
          <dgm:resizeHandles val="exact"/>
        </dgm:presLayoutVars>
      </dgm:prSet>
      <dgm:spPr/>
    </dgm:pt>
    <dgm:pt modelId="{F710355B-C76F-4212-B071-9B9BF67431EF}" type="pres">
      <dgm:prSet presAssocID="{ADB4091B-175C-441D-A424-3F2CFD236575}" presName="node" presStyleLbl="node1" presStyleIdx="0" presStyleCnt="3">
        <dgm:presLayoutVars>
          <dgm:bulletEnabled val="1"/>
        </dgm:presLayoutVars>
      </dgm:prSet>
      <dgm:spPr/>
    </dgm:pt>
    <dgm:pt modelId="{D73BE028-53C5-48A7-B98D-30ADFEEBF7FA}" type="pres">
      <dgm:prSet presAssocID="{1B496C39-E399-4FC0-BFC1-1B38EF446246}" presName="sibTrans" presStyleCnt="0"/>
      <dgm:spPr/>
    </dgm:pt>
    <dgm:pt modelId="{6CDDAE83-2D30-4912-B178-918BFBDD5D52}" type="pres">
      <dgm:prSet presAssocID="{1E225795-89E5-4D6C-82D7-2F4EFB4E23CB}" presName="node" presStyleLbl="node1" presStyleIdx="1" presStyleCnt="3">
        <dgm:presLayoutVars>
          <dgm:bulletEnabled val="1"/>
        </dgm:presLayoutVars>
      </dgm:prSet>
      <dgm:spPr/>
    </dgm:pt>
    <dgm:pt modelId="{796E8E90-020C-4E93-82FD-19EF9FD486CA}" type="pres">
      <dgm:prSet presAssocID="{E9342ABF-68FE-46FA-AF30-7F62F3311358}" presName="sibTrans" presStyleCnt="0"/>
      <dgm:spPr/>
    </dgm:pt>
    <dgm:pt modelId="{8B630B36-1AAF-40DE-8EFA-79FF8304D190}" type="pres">
      <dgm:prSet presAssocID="{3B73717A-F082-4E00-B8A6-66D65B80711D}" presName="node" presStyleLbl="node1" presStyleIdx="2" presStyleCnt="3">
        <dgm:presLayoutVars>
          <dgm:bulletEnabled val="1"/>
        </dgm:presLayoutVars>
      </dgm:prSet>
      <dgm:spPr/>
    </dgm:pt>
  </dgm:ptLst>
  <dgm:cxnLst>
    <dgm:cxn modelId="{1A2B9901-186B-42ED-B68C-9A8A5FDDFE7E}" srcId="{D0CFFA1D-D887-4535-8FEA-76EF137AEE9C}" destId="{ADB4091B-175C-441D-A424-3F2CFD236575}" srcOrd="0" destOrd="0" parTransId="{EAC08E1F-A463-4021-8ED0-FFD3C58DDC4A}" sibTransId="{1B496C39-E399-4FC0-BFC1-1B38EF446246}"/>
    <dgm:cxn modelId="{DAAA2A30-3357-492B-B0E7-A2EC2DFEBC06}" srcId="{D0CFFA1D-D887-4535-8FEA-76EF137AEE9C}" destId="{3B73717A-F082-4E00-B8A6-66D65B80711D}" srcOrd="2" destOrd="0" parTransId="{B1165A19-E2D9-40C3-9BE4-2C197F8B99ED}" sibTransId="{25D26DA8-825F-4FBE-93F3-B6F58F6E6DE2}"/>
    <dgm:cxn modelId="{73BF6C3A-BD08-4CFA-8427-8C55B942913F}" type="presOf" srcId="{D0CFFA1D-D887-4535-8FEA-76EF137AEE9C}" destId="{D17B4F7B-33AC-4DE1-A6B0-9FD5A5FF4212}" srcOrd="0" destOrd="0" presId="urn:microsoft.com/office/officeart/2005/8/layout/default"/>
    <dgm:cxn modelId="{7D20967E-2B04-4124-A7AF-DB55B5F5568D}" srcId="{D0CFFA1D-D887-4535-8FEA-76EF137AEE9C}" destId="{1E225795-89E5-4D6C-82D7-2F4EFB4E23CB}" srcOrd="1" destOrd="0" parTransId="{4DE5C9DA-B661-408C-8C55-F239BB7E7333}" sibTransId="{E9342ABF-68FE-46FA-AF30-7F62F3311358}"/>
    <dgm:cxn modelId="{0B036CAF-CEEA-43B6-B0BA-91CCD4EB462A}" type="presOf" srcId="{3B73717A-F082-4E00-B8A6-66D65B80711D}" destId="{8B630B36-1AAF-40DE-8EFA-79FF8304D190}" srcOrd="0" destOrd="0" presId="urn:microsoft.com/office/officeart/2005/8/layout/default"/>
    <dgm:cxn modelId="{A72275BF-1C41-4969-9D47-8E3FE1F06D45}" type="presOf" srcId="{ADB4091B-175C-441D-A424-3F2CFD236575}" destId="{F710355B-C76F-4212-B071-9B9BF67431EF}" srcOrd="0" destOrd="0" presId="urn:microsoft.com/office/officeart/2005/8/layout/default"/>
    <dgm:cxn modelId="{8F0734D3-4959-4007-8735-F08670640D27}" type="presOf" srcId="{1E225795-89E5-4D6C-82D7-2F4EFB4E23CB}" destId="{6CDDAE83-2D30-4912-B178-918BFBDD5D52}" srcOrd="0" destOrd="0" presId="urn:microsoft.com/office/officeart/2005/8/layout/default"/>
    <dgm:cxn modelId="{C51E0669-DBAF-49C8-93FB-255ED272B36D}" type="presParOf" srcId="{D17B4F7B-33AC-4DE1-A6B0-9FD5A5FF4212}" destId="{F710355B-C76F-4212-B071-9B9BF67431EF}" srcOrd="0" destOrd="0" presId="urn:microsoft.com/office/officeart/2005/8/layout/default"/>
    <dgm:cxn modelId="{E52B5DA0-4647-405C-AA2A-4F315FD3DF8D}" type="presParOf" srcId="{D17B4F7B-33AC-4DE1-A6B0-9FD5A5FF4212}" destId="{D73BE028-53C5-48A7-B98D-30ADFEEBF7FA}" srcOrd="1" destOrd="0" presId="urn:microsoft.com/office/officeart/2005/8/layout/default"/>
    <dgm:cxn modelId="{5ECBE661-A42A-4AAE-B83E-9E368C1423B7}" type="presParOf" srcId="{D17B4F7B-33AC-4DE1-A6B0-9FD5A5FF4212}" destId="{6CDDAE83-2D30-4912-B178-918BFBDD5D52}" srcOrd="2" destOrd="0" presId="urn:microsoft.com/office/officeart/2005/8/layout/default"/>
    <dgm:cxn modelId="{FDFBE0A4-A9BE-4E0C-836D-5ECEE58AC038}" type="presParOf" srcId="{D17B4F7B-33AC-4DE1-A6B0-9FD5A5FF4212}" destId="{796E8E90-020C-4E93-82FD-19EF9FD486CA}" srcOrd="3" destOrd="0" presId="urn:microsoft.com/office/officeart/2005/8/layout/default"/>
    <dgm:cxn modelId="{53F92700-A0CF-4401-BE7F-4A48D836A82C}" type="presParOf" srcId="{D17B4F7B-33AC-4DE1-A6B0-9FD5A5FF4212}" destId="{8B630B36-1AAF-40DE-8EFA-79FF8304D190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0355B-C76F-4212-B071-9B9BF67431EF}">
      <dsp:nvSpPr>
        <dsp:cNvPr id="0" name=""/>
        <dsp:cNvSpPr/>
      </dsp:nvSpPr>
      <dsp:spPr>
        <a:xfrm>
          <a:off x="860714" y="1742"/>
          <a:ext cx="3610075" cy="2166045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400" kern="1200"/>
            <a:t>5.1 Selección y organización de aprendizajes base</a:t>
          </a:r>
          <a:endParaRPr lang="es-EC" sz="3400" kern="1200" dirty="0"/>
        </a:p>
      </dsp:txBody>
      <dsp:txXfrm>
        <a:off x="860714" y="1742"/>
        <a:ext cx="3610075" cy="2166045"/>
      </dsp:txXfrm>
    </dsp:sp>
    <dsp:sp modelId="{6CDDAE83-2D30-4912-B178-918BFBDD5D52}">
      <dsp:nvSpPr>
        <dsp:cNvPr id="0" name=""/>
        <dsp:cNvSpPr/>
      </dsp:nvSpPr>
      <dsp:spPr>
        <a:xfrm>
          <a:off x="4831796" y="1742"/>
          <a:ext cx="3610075" cy="2166045"/>
        </a:xfrm>
        <a:prstGeom prst="rect">
          <a:avLst/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400" kern="1200" dirty="0"/>
            <a:t>5.2 Componentes técnicos del plan de unidad</a:t>
          </a:r>
          <a:endParaRPr lang="es-EC" sz="3400" kern="1200" dirty="0"/>
        </a:p>
      </dsp:txBody>
      <dsp:txXfrm>
        <a:off x="4831796" y="1742"/>
        <a:ext cx="3610075" cy="2166045"/>
      </dsp:txXfrm>
    </dsp:sp>
    <dsp:sp modelId="{8B630B36-1AAF-40DE-8EFA-79FF8304D190}">
      <dsp:nvSpPr>
        <dsp:cNvPr id="0" name=""/>
        <dsp:cNvSpPr/>
      </dsp:nvSpPr>
      <dsp:spPr>
        <a:xfrm>
          <a:off x="8802879" y="1742"/>
          <a:ext cx="3610075" cy="2166045"/>
        </a:xfrm>
        <a:prstGeom prst="rect">
          <a:avLst/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400" kern="1200" dirty="0"/>
            <a:t>5.3 Relación e integración de componentes curriculares</a:t>
          </a:r>
          <a:endParaRPr lang="es-EC" sz="3400" kern="1200" dirty="0"/>
        </a:p>
      </dsp:txBody>
      <dsp:txXfrm>
        <a:off x="8802879" y="1742"/>
        <a:ext cx="3610075" cy="2166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56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03951-641E-0B0A-5BC7-7E5ECA873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C05E2C-3AE4-A8B3-BFAC-D6C100427B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14B841-4722-C4FC-A803-08271A1A38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D9FB12-0626-629F-0746-CF4605354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67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E432B-FBD2-3A13-A5F8-B630B8222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66F5EF-CC3F-439A-1135-6E1675E4EC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174853-D1F7-07FE-555E-9A7C124F6F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C3C1D9-EE57-D160-227F-016617A6FB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060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B78A2-6E2A-E5C8-069C-6DBF5D2EF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AB6D10-2312-E4F0-4DCD-91AF53661D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D153F9-A4D8-CE88-BF78-E046474959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DB8A18-44B4-16B2-4F44-A736B248D0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640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F8FC0-C874-F84A-444E-CDA97EF2D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DAFE1B-4B62-7F43-48A7-7E6D5E0115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1396D1-A3DB-C583-1604-B568AE62E3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EAD09-D0A6-016D-E883-5B8B504064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202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CBEFA-76FE-D14B-0EC5-80F3C8086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BA82CD-25A8-8225-EFF8-DDB108D6A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80A3DC-C030-C38D-BD84-02BA97232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7B4318-4E72-2970-83A3-7594BC86CC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904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D9757-BCB7-4797-7AF4-C3E1DE3AC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D8789A-2D02-F5BC-4CB7-63E9ED08DA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0D57E6-1FEA-133C-584B-F81E5EFD2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7E2FA-3A90-C4A3-074A-7980FF9EC6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176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CD4D6-F99C-72B5-ED00-9F974F172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2E38D5-518E-AE1B-3B6E-1082F39182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07AC00-0176-A859-856B-7A53A544B7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4AF98-4CFD-1F3F-2CEC-F39955763F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73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02753-12E1-5E4F-145B-CB719C61F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6F39CF-D615-1430-752F-D78E0DE419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3C21C7-7AF0-F7A3-F704-D4DB07BDCD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95AE39-0A3D-C84D-F84B-ABBAF500B3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695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8B78D-0832-44D4-2DAA-6F8FEDAF5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E28F29-8D7A-330D-F22C-48CD02A30B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89F706-B851-56A5-267F-E6B6C64538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9C29D-0D11-4F1C-4F44-1BB6111BD9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58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D9698-D2AB-C43D-7520-2692D9ACC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B09CF7-3188-C316-F97F-5569C8EFAE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54C8DA-A3ED-845A-7CAC-6D4179BD0C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D0B41-023B-D67B-11A8-D5370F5332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42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cion.gob.ec/wp-content/uploads/downloads/2021/05/Instructivo-de-PCA-y-Microplanificacion-2021.pdf" TargetMode="External"/><Relationship Id="rId2" Type="http://schemas.openxmlformats.org/officeDocument/2006/relationships/hyperlink" Target="https://educacion.gob.ec/wp-content/uploads/downloads/2016/03/Curriculo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0952b176a37fad38.jimcontent.com/download/version/1536027224/module/10645728883/name/ZABALZA%20%20LOS%20ESPACIOS%20DE%20INTERVENCI%C3%93N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3286767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50"/>
              </a:lnSpc>
            </a:pPr>
            <a:r>
              <a:rPr lang="es-MX" sz="5400" b="1" dirty="0"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5. Construcción de la unidad </a:t>
            </a:r>
            <a:r>
              <a:rPr lang="es-MX" sz="5400" b="1" dirty="0" err="1"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microcurricular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B71554-2EF9-5057-FF11-71F2D8D6D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33603-C287-C170-1A6F-872D1E73A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9">
            <a:extLst>
              <a:ext uri="{FF2B5EF4-FFF2-40B4-BE49-F238E27FC236}">
                <a16:creationId xmlns:a16="http://schemas.microsoft.com/office/drawing/2014/main" id="{66D0C55D-7B48-C6FE-7D57-D2A2301A809C}"/>
              </a:ext>
            </a:extLst>
          </p:cNvPr>
          <p:cNvSpPr/>
          <p:nvPr/>
        </p:nvSpPr>
        <p:spPr>
          <a:xfrm>
            <a:off x="793789" y="180254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s-MX" sz="2000" b="1" dirty="0">
                <a:solidFill>
                  <a:schemeClr val="accent1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Dosificación de la destreza CN.2.1.2.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s-MX" sz="2000" b="1" dirty="0">
                <a:solidFill>
                  <a:schemeClr val="accent1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Área: </a:t>
            </a:r>
            <a:r>
              <a:rPr lang="es-MX" sz="2000" dirty="0">
                <a:solidFill>
                  <a:schemeClr val="accent1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Ciencias Naturales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s-MX" sz="2000" b="1" dirty="0">
                <a:solidFill>
                  <a:schemeClr val="accent1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Subnivel: </a:t>
            </a:r>
            <a:r>
              <a:rPr lang="es-MX" sz="2000" dirty="0">
                <a:solidFill>
                  <a:schemeClr val="accent1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2 (Básica Elemental)</a:t>
            </a:r>
          </a:p>
        </p:txBody>
      </p:sp>
      <p:sp>
        <p:nvSpPr>
          <p:cNvPr id="16" name="Text 0">
            <a:extLst>
              <a:ext uri="{FF2B5EF4-FFF2-40B4-BE49-F238E27FC236}">
                <a16:creationId xmlns:a16="http://schemas.microsoft.com/office/drawing/2014/main" id="{7AF7846B-4F47-01E9-CB3C-A79145B498DA}"/>
              </a:ext>
            </a:extLst>
          </p:cNvPr>
          <p:cNvSpPr/>
          <p:nvPr/>
        </p:nvSpPr>
        <p:spPr>
          <a:xfrm>
            <a:off x="793790" y="1275215"/>
            <a:ext cx="1346862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4000" b="1" dirty="0" err="1">
                <a:solidFill>
                  <a:schemeClr val="accent1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1: </a:t>
            </a:r>
            <a:r>
              <a:rPr lang="en-US" sz="4000" dirty="0" err="1">
                <a:solidFill>
                  <a:schemeClr val="accent1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Matriz</a:t>
            </a:r>
            <a:r>
              <a:rPr lang="en-US" sz="4000" dirty="0">
                <a:solidFill>
                  <a:schemeClr val="accent1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 </a:t>
            </a:r>
            <a:r>
              <a:rPr lang="en-US" sz="4000" dirty="0" err="1">
                <a:solidFill>
                  <a:schemeClr val="accent1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Destrezas</a:t>
            </a:r>
            <a:endParaRPr lang="en-US" sz="4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D5E719E-2608-0AA8-D227-47C538782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252347"/>
              </p:ext>
            </p:extLst>
          </p:nvPr>
        </p:nvGraphicFramePr>
        <p:xfrm>
          <a:off x="662940" y="3210291"/>
          <a:ext cx="12960985" cy="37320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3220">
                  <a:extLst>
                    <a:ext uri="{9D8B030D-6E8A-4147-A177-3AD203B41FA5}">
                      <a16:colId xmlns:a16="http://schemas.microsoft.com/office/drawing/2014/main" val="2218343229"/>
                    </a:ext>
                  </a:extLst>
                </a:gridCol>
                <a:gridCol w="2281174">
                  <a:extLst>
                    <a:ext uri="{9D8B030D-6E8A-4147-A177-3AD203B41FA5}">
                      <a16:colId xmlns:a16="http://schemas.microsoft.com/office/drawing/2014/main" val="1324881738"/>
                    </a:ext>
                  </a:extLst>
                </a:gridCol>
                <a:gridCol w="2592197">
                  <a:extLst>
                    <a:ext uri="{9D8B030D-6E8A-4147-A177-3AD203B41FA5}">
                      <a16:colId xmlns:a16="http://schemas.microsoft.com/office/drawing/2014/main" val="3839129456"/>
                    </a:ext>
                  </a:extLst>
                </a:gridCol>
                <a:gridCol w="2592197">
                  <a:extLst>
                    <a:ext uri="{9D8B030D-6E8A-4147-A177-3AD203B41FA5}">
                      <a16:colId xmlns:a16="http://schemas.microsoft.com/office/drawing/2014/main" val="831044418"/>
                    </a:ext>
                  </a:extLst>
                </a:gridCol>
                <a:gridCol w="2592197">
                  <a:extLst>
                    <a:ext uri="{9D8B030D-6E8A-4147-A177-3AD203B41FA5}">
                      <a16:colId xmlns:a16="http://schemas.microsoft.com/office/drawing/2014/main" val="10776399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Destrezas con criterio de desempeño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2do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3ero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4to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Indicadores de evaluación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52202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MX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CN.2.1.2. Observar e identificar los cambios en el ciclo vital de diferentes animales (insectos, peces, anfibios, reptiles, aves y mamíferos) y compararlos con los cambios en el ciclo vital del ser humano.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MX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I.CN.2.1.1. Explica el ciclo vital del ser humano, plantas y animales (insectos, peces, anfibios, reptiles, aves y mamíferos), desde la identificación de los cambios que se producen en sus etapas e importancia.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521192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36A6D52-9143-B6FD-F43E-5B32207524E0}"/>
              </a:ext>
            </a:extLst>
          </p:cNvPr>
          <p:cNvSpPr txBox="1"/>
          <p:nvPr/>
        </p:nvSpPr>
        <p:spPr>
          <a:xfrm>
            <a:off x="8848193" y="2382509"/>
            <a:ext cx="5284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sz="2000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Nota.</a:t>
            </a:r>
            <a:r>
              <a:rPr lang="es-EC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Adaptado del currículo Priorizado p. 23</a:t>
            </a:r>
          </a:p>
          <a:p>
            <a:endParaRPr lang="es-EC" sz="2000" dirty="0"/>
          </a:p>
        </p:txBody>
      </p:sp>
    </p:spTree>
    <p:extLst>
      <p:ext uri="{BB962C8B-B14F-4D97-AF65-F5344CB8AC3E}">
        <p14:creationId xmlns:p14="http://schemas.microsoft.com/office/powerpoint/2010/main" val="174219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8B567-08E3-3B20-C6E4-E811D7E56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0">
            <a:extLst>
              <a:ext uri="{FF2B5EF4-FFF2-40B4-BE49-F238E27FC236}">
                <a16:creationId xmlns:a16="http://schemas.microsoft.com/office/drawing/2014/main" id="{E5CB1C49-5477-63B7-CD26-7435E7231553}"/>
              </a:ext>
            </a:extLst>
          </p:cNvPr>
          <p:cNvSpPr/>
          <p:nvPr/>
        </p:nvSpPr>
        <p:spPr>
          <a:xfrm>
            <a:off x="793790" y="1275215"/>
            <a:ext cx="1346862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40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Relación entre destreza e indicador de evaluación.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AA6C92-0D87-8AC5-808A-04E4549279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5" b="13196"/>
          <a:stretch>
            <a:fillRect/>
          </a:stretch>
        </p:blipFill>
        <p:spPr bwMode="auto">
          <a:xfrm>
            <a:off x="2097749" y="1983994"/>
            <a:ext cx="9956719" cy="48632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C09AAC-8A03-7863-8FFD-B1A4F519B615}"/>
              </a:ext>
            </a:extLst>
          </p:cNvPr>
          <p:cNvSpPr txBox="1"/>
          <p:nvPr/>
        </p:nvSpPr>
        <p:spPr>
          <a:xfrm>
            <a:off x="793790" y="7232860"/>
            <a:ext cx="585609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Regreso a la actividad 1, columna de indicadores.</a:t>
            </a: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38873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A08E4-660A-F047-E5F8-A73D22C5D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0">
            <a:extLst>
              <a:ext uri="{FF2B5EF4-FFF2-40B4-BE49-F238E27FC236}">
                <a16:creationId xmlns:a16="http://schemas.microsoft.com/office/drawing/2014/main" id="{ADF1DF43-F7EB-3AEB-E008-1F8CAA4C25BD}"/>
              </a:ext>
            </a:extLst>
          </p:cNvPr>
          <p:cNvSpPr/>
          <p:nvPr/>
        </p:nvSpPr>
        <p:spPr>
          <a:xfrm>
            <a:off x="793790" y="1275215"/>
            <a:ext cx="1346862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40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b. Plan curricular anual (PCA)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56C333-F6B5-43A7-69EA-AC67ED28BA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" t="12630" r="4440" b="13225"/>
          <a:stretch>
            <a:fillRect/>
          </a:stretch>
        </p:blipFill>
        <p:spPr bwMode="auto">
          <a:xfrm>
            <a:off x="1795346" y="1828800"/>
            <a:ext cx="10927524" cy="5965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930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1600FF-8105-8F98-37DE-AEF5F049B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296" y="332847"/>
            <a:ext cx="12955808" cy="756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78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DBF43A-7089-71BC-675E-EB723D48F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164" y="242347"/>
            <a:ext cx="13232072" cy="774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00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1E66C6-2D8F-CAD4-2931-83B3A32B7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348" y="294742"/>
            <a:ext cx="12917703" cy="76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76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98715-14A8-0636-0B61-81AD9CC2C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16C5D33-19E8-E2B4-3746-1DF78B753F51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2: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Explícalo en 1 minuto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D61C362-1D4A-6539-3ADC-862100B277E8}"/>
              </a:ext>
            </a:extLst>
          </p:cNvPr>
          <p:cNvSpPr/>
          <p:nvPr/>
        </p:nvSpPr>
        <p:spPr>
          <a:xfrm>
            <a:off x="793790" y="283940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7739F4BD-0DDF-8C78-FDB0-E450DE0A8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194451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934B7989-52D8-DDDD-B831-B8EF95E0DE49}"/>
              </a:ext>
            </a:extLst>
          </p:cNvPr>
          <p:cNvSpPr/>
          <p:nvPr/>
        </p:nvSpPr>
        <p:spPr>
          <a:xfrm>
            <a:off x="793790" y="3368758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Revisa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D03F1DF-A46C-2BE8-F5B3-C2B3C5F96798}"/>
              </a:ext>
            </a:extLst>
          </p:cNvPr>
          <p:cNvSpPr/>
          <p:nvPr/>
        </p:nvSpPr>
        <p:spPr>
          <a:xfrm>
            <a:off x="5242041" y="2835537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5CC76F08-80F1-7D1A-6487-F83DE18CC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3209691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D92FB3A6-46A1-CD6E-A1BF-0E5B94E2DC7D}"/>
              </a:ext>
            </a:extLst>
          </p:cNvPr>
          <p:cNvSpPr/>
          <p:nvPr/>
        </p:nvSpPr>
        <p:spPr>
          <a:xfrm>
            <a:off x="5242041" y="3364889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Planifica en tu mente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5BC16366-4B56-9E9D-AD7D-074AE1B19EF2}"/>
              </a:ext>
            </a:extLst>
          </p:cNvPr>
          <p:cNvSpPr/>
          <p:nvPr/>
        </p:nvSpPr>
        <p:spPr>
          <a:xfrm>
            <a:off x="5242040" y="3855308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Prepárate para explicarlo en máximo 1 minuto con tus propias palabras.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F8E07501-44FA-1683-EE14-6BFC8D651B7B}"/>
              </a:ext>
            </a:extLst>
          </p:cNvPr>
          <p:cNvSpPr/>
          <p:nvPr/>
        </p:nvSpPr>
        <p:spPr>
          <a:xfrm>
            <a:off x="9866947" y="2839406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D874D4B2-821B-D235-FA42-0707038CD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3194451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A5A337A4-B7C7-AEB1-5BB0-DDD84B89F5B0}"/>
              </a:ext>
            </a:extLst>
          </p:cNvPr>
          <p:cNvSpPr/>
          <p:nvPr/>
        </p:nvSpPr>
        <p:spPr>
          <a:xfrm>
            <a:off x="9866947" y="3859176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4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es… y para qué sirve?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5794EC26-D888-7DB3-1D21-E725FD8DB0B5}"/>
              </a:ext>
            </a:extLst>
          </p:cNvPr>
          <p:cNvSpPr/>
          <p:nvPr/>
        </p:nvSpPr>
        <p:spPr>
          <a:xfrm>
            <a:off x="9866947" y="3364889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Explica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219F4EDD-5C3A-653B-3186-692230013C1E}"/>
              </a:ext>
            </a:extLst>
          </p:cNvPr>
          <p:cNvSpPr/>
          <p:nvPr/>
        </p:nvSpPr>
        <p:spPr>
          <a:xfrm>
            <a:off x="793790" y="5894806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0D00D4F0-34D3-90C3-5D79-8430B7C35350}"/>
              </a:ext>
            </a:extLst>
          </p:cNvPr>
          <p:cNvSpPr/>
          <p:nvPr/>
        </p:nvSpPr>
        <p:spPr>
          <a:xfrm>
            <a:off x="793790" y="3865058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Revisa el concepto asignado.</a:t>
            </a:r>
          </a:p>
          <a:p>
            <a:pPr marL="800100" lvl="1" indent="-342900">
              <a:lnSpc>
                <a:spcPts val="265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Plan curricular</a:t>
            </a:r>
          </a:p>
          <a:p>
            <a:pPr marL="800100" lvl="1" indent="-342900">
              <a:lnSpc>
                <a:spcPts val="265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Nivel de concreción</a:t>
            </a:r>
          </a:p>
          <a:p>
            <a:pPr marL="800100" lvl="1" indent="-342900">
              <a:lnSpc>
                <a:spcPts val="265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Matriz de destrezas</a:t>
            </a:r>
          </a:p>
          <a:p>
            <a:pPr marL="800100" lvl="1" indent="-342900">
              <a:lnSpc>
                <a:spcPts val="265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PCA</a:t>
            </a:r>
          </a:p>
          <a:p>
            <a:pPr marL="742950" lvl="1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09593EDF-4716-A1FD-1679-1312F775107A}"/>
              </a:ext>
            </a:extLst>
          </p:cNvPr>
          <p:cNvSpPr/>
          <p:nvPr/>
        </p:nvSpPr>
        <p:spPr>
          <a:xfrm>
            <a:off x="793790" y="635688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El PCA organiza y secuencia de manera coherente el proceso de enseñanza-aprendizaje a lo largo del año lectivo, asegurando la relación entre objetivos, contenidos, metodología y evaluación..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05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6659" y="883920"/>
            <a:ext cx="7309247" cy="605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s-MX" sz="4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5.2 Componentes técnicos del plan de unidad (PUC)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77704" y="2188012"/>
            <a:ext cx="6554867" cy="1455539"/>
          </a:xfrm>
          <a:prstGeom prst="roundRect">
            <a:avLst>
              <a:gd name="adj" fmla="val 7897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77704" y="2165152"/>
            <a:ext cx="6554867" cy="91440"/>
          </a:xfrm>
          <a:prstGeom prst="roundRect">
            <a:avLst>
              <a:gd name="adj" fmla="val 19060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664684" y="1897618"/>
            <a:ext cx="580906" cy="580906"/>
          </a:xfrm>
          <a:prstGeom prst="roundRect">
            <a:avLst>
              <a:gd name="adj" fmla="val 15740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3838992" y="2042874"/>
            <a:ext cx="232291" cy="290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94159" y="2672120"/>
            <a:ext cx="2420660" cy="30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Datos Informativos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94159" y="3073837"/>
            <a:ext cx="6121956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Área, asignatura, grado, docente, duración y título de </a:t>
            </a:r>
          </a:p>
          <a:p>
            <a:pPr marL="0" indent="0" algn="l">
              <a:lnSpc>
                <a:spcPts val="22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unidad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397829" y="2188012"/>
            <a:ext cx="6554867" cy="1478041"/>
          </a:xfrm>
          <a:prstGeom prst="roundRect">
            <a:avLst>
              <a:gd name="adj" fmla="val 7897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397829" y="2165152"/>
            <a:ext cx="6554867" cy="91440"/>
          </a:xfrm>
          <a:prstGeom prst="roundRect">
            <a:avLst>
              <a:gd name="adj" fmla="val 19060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10384810" y="1897618"/>
            <a:ext cx="580906" cy="580906"/>
          </a:xfrm>
          <a:prstGeom prst="roundRect">
            <a:avLst>
              <a:gd name="adj" fmla="val 15740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559117" y="2042874"/>
            <a:ext cx="232291" cy="290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2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614285" y="2672120"/>
            <a:ext cx="2716530" cy="30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Objetivo de Aprendizaje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614285" y="3073837"/>
            <a:ext cx="6121956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Aprendizaje esperado derivado del currículo y subnivel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77704" y="4033123"/>
            <a:ext cx="6554867" cy="1478042"/>
          </a:xfrm>
          <a:prstGeom prst="roundRect">
            <a:avLst>
              <a:gd name="adj" fmla="val 7897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77704" y="4010263"/>
            <a:ext cx="6554867" cy="91440"/>
          </a:xfrm>
          <a:prstGeom prst="roundRect">
            <a:avLst>
              <a:gd name="adj" fmla="val 19060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664684" y="3742730"/>
            <a:ext cx="580906" cy="580906"/>
          </a:xfrm>
          <a:prstGeom prst="roundRect">
            <a:avLst>
              <a:gd name="adj" fmla="val 15740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838992" y="3887986"/>
            <a:ext cx="232291" cy="290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94159" y="4517231"/>
            <a:ext cx="2519601" cy="30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Destrezas con Criterio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94159" y="4918948"/>
            <a:ext cx="6121956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Aprendizajes específicos que orientan enseñanza y </a:t>
            </a:r>
          </a:p>
          <a:p>
            <a:pPr marL="0" indent="0" algn="l">
              <a:lnSpc>
                <a:spcPts val="2250"/>
              </a:lnSpc>
              <a:buNone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evaluación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7397829" y="4033123"/>
            <a:ext cx="6554867" cy="1478042"/>
          </a:xfrm>
          <a:prstGeom prst="roundRect">
            <a:avLst>
              <a:gd name="adj" fmla="val 7897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397829" y="4010263"/>
            <a:ext cx="6554867" cy="91440"/>
          </a:xfrm>
          <a:prstGeom prst="roundRect">
            <a:avLst>
              <a:gd name="adj" fmla="val 19060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10384810" y="3742730"/>
            <a:ext cx="580906" cy="580906"/>
          </a:xfrm>
          <a:prstGeom prst="roundRect">
            <a:avLst>
              <a:gd name="adj" fmla="val 15740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0559117" y="3887986"/>
            <a:ext cx="232291" cy="290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614285" y="4517231"/>
            <a:ext cx="2420660" cy="30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Metodología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614285" y="4918948"/>
            <a:ext cx="6121956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Estrategias y experiencias de aprendizaje activas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677704" y="5878235"/>
            <a:ext cx="6554867" cy="1389459"/>
          </a:xfrm>
          <a:prstGeom prst="roundRect">
            <a:avLst>
              <a:gd name="adj" fmla="val 7897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77704" y="5855375"/>
            <a:ext cx="6554867" cy="91440"/>
          </a:xfrm>
          <a:prstGeom prst="roundRect">
            <a:avLst>
              <a:gd name="adj" fmla="val 19060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3664684" y="5587841"/>
            <a:ext cx="580906" cy="580906"/>
          </a:xfrm>
          <a:prstGeom prst="roundRect">
            <a:avLst>
              <a:gd name="adj" fmla="val 15740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3838992" y="5733098"/>
            <a:ext cx="232291" cy="290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5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894159" y="6362343"/>
            <a:ext cx="2420660" cy="30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Recursos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894159" y="6764060"/>
            <a:ext cx="6121956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Materiales, medios y entornos facilitadores del proceso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7397829" y="5878235"/>
            <a:ext cx="6554867" cy="1389459"/>
          </a:xfrm>
          <a:prstGeom prst="roundRect">
            <a:avLst>
              <a:gd name="adj" fmla="val 7897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7397829" y="5855375"/>
            <a:ext cx="6554867" cy="91440"/>
          </a:xfrm>
          <a:prstGeom prst="roundRect">
            <a:avLst>
              <a:gd name="adj" fmla="val 19060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10384810" y="5587841"/>
            <a:ext cx="580906" cy="580906"/>
          </a:xfrm>
          <a:prstGeom prst="roundRect">
            <a:avLst>
              <a:gd name="adj" fmla="val 15740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10559117" y="5733098"/>
            <a:ext cx="232291" cy="290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6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7614285" y="6362343"/>
            <a:ext cx="2420660" cy="30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Evaluación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7614285" y="6764060"/>
            <a:ext cx="6121956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Indicadores, técnicas e instrumentos de valoración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6C3B33-883A-27FF-DFF5-CA5164D1C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296" y="213768"/>
            <a:ext cx="12955808" cy="780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696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105457-6FA9-7AC3-2A11-04D2F7260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75" y="199478"/>
            <a:ext cx="12717650" cy="783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550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6FAEF7F-58C3-C0EE-6644-B9BA00D326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3360446"/>
              </p:ext>
            </p:extLst>
          </p:nvPr>
        </p:nvGraphicFramePr>
        <p:xfrm>
          <a:off x="788019" y="5363736"/>
          <a:ext cx="13273669" cy="2169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2">
            <a:extLst>
              <a:ext uri="{FF2B5EF4-FFF2-40B4-BE49-F238E27FC236}">
                <a16:creationId xmlns:a16="http://schemas.microsoft.com/office/drawing/2014/main" id="{C360FA4F-07B0-778F-3023-0F60B751C780}"/>
              </a:ext>
            </a:extLst>
          </p:cNvPr>
          <p:cNvSpPr/>
          <p:nvPr/>
        </p:nvSpPr>
        <p:spPr>
          <a:xfrm>
            <a:off x="877229" y="2675436"/>
            <a:ext cx="1249308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Objetivo: </a:t>
            </a:r>
            <a:r>
              <a:rPr lang="es-MX" sz="2000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Aplicar la alineación curricular en la construcción de una unidad </a:t>
            </a:r>
            <a:r>
              <a:rPr lang="es-MX" sz="2000" dirty="0" err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microcurricular</a:t>
            </a:r>
            <a:r>
              <a:rPr lang="es-MX" sz="2000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coherente entre objetivos, destrezas, actividades y evaluación.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75F3BF83-C378-1D27-E14D-9F3FCEA7F25F}"/>
              </a:ext>
            </a:extLst>
          </p:cNvPr>
          <p:cNvSpPr/>
          <p:nvPr/>
        </p:nvSpPr>
        <p:spPr>
          <a:xfrm>
            <a:off x="788019" y="1208074"/>
            <a:ext cx="13273670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50"/>
              </a:lnSpc>
            </a:pPr>
            <a:r>
              <a:rPr lang="es-MX" sz="4400" b="1" dirty="0"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5. Construcción de la unidad </a:t>
            </a:r>
            <a:r>
              <a:rPr lang="es-MX" sz="4400" b="1" dirty="0" err="1"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microcurricular</a:t>
            </a:r>
            <a:endParaRPr lang="es-MX" sz="4400" b="1" dirty="0">
              <a:latin typeface="Arial" panose="020B0604020202020204" pitchFamily="34" charset="0"/>
              <a:ea typeface="Host Grotesk Medium" pitchFamily="34" charset="-122"/>
              <a:cs typeface="Arial" panose="020B0604020202020204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01E4EBC-1AA8-AA84-AB88-A5EBB78912CC}"/>
              </a:ext>
            </a:extLst>
          </p:cNvPr>
          <p:cNvSpPr/>
          <p:nvPr/>
        </p:nvSpPr>
        <p:spPr>
          <a:xfrm>
            <a:off x="877229" y="4565981"/>
            <a:ext cx="1249308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b="1" dirty="0" err="1">
                <a:solidFill>
                  <a:srgbClr val="384653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Subtemas</a:t>
            </a:r>
            <a:r>
              <a:rPr lang="en-US" sz="2000" b="1" dirty="0">
                <a:solidFill>
                  <a:srgbClr val="384653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71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5A26D4-E49D-ED7B-E265-5A01C455D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349" y="566242"/>
            <a:ext cx="12555702" cy="709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267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76FB1-A890-2993-AF67-C85928B70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B93019C-6000-C341-59D1-78C762473689}"/>
              </a:ext>
            </a:extLst>
          </p:cNvPr>
          <p:cNvSpPr/>
          <p:nvPr/>
        </p:nvSpPr>
        <p:spPr>
          <a:xfrm>
            <a:off x="793790" y="656955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3: </a:t>
            </a:r>
            <a:r>
              <a:rPr lang="es-MX" sz="4000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Busca relaciones</a:t>
            </a:r>
            <a:endParaRPr lang="en-US" sz="4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D41611F-E7FB-9EC4-5654-1E58219230BE}"/>
              </a:ext>
            </a:extLst>
          </p:cNvPr>
          <p:cNvSpPr/>
          <p:nvPr/>
        </p:nvSpPr>
        <p:spPr>
          <a:xfrm>
            <a:off x="793789" y="1709176"/>
            <a:ext cx="67916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952B0BAB-E163-33CF-3CA3-4D521EBB9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89" y="2064221"/>
            <a:ext cx="12565371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351DEF71-112E-2E38-7E1D-9B434E6959EB}"/>
              </a:ext>
            </a:extLst>
          </p:cNvPr>
          <p:cNvSpPr/>
          <p:nvPr/>
        </p:nvSpPr>
        <p:spPr>
          <a:xfrm>
            <a:off x="1271240" y="1699583"/>
            <a:ext cx="1256537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Te doy un objetivo, dame una destreza (p. 23)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C737686B-0194-5BFF-E20D-B3AA200B2210}"/>
              </a:ext>
            </a:extLst>
          </p:cNvPr>
          <p:cNvSpPr/>
          <p:nvPr/>
        </p:nvSpPr>
        <p:spPr>
          <a:xfrm>
            <a:off x="793793" y="3508492"/>
            <a:ext cx="70775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2.</a:t>
            </a:r>
            <a:endParaRPr lang="en-US" sz="175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AD21B979-FE6C-7B1C-F16F-A9DC803D6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3" y="3863537"/>
            <a:ext cx="13094338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00A5DCC7-EB6C-5D03-E2F7-CC99EF8E5E8D}"/>
              </a:ext>
            </a:extLst>
          </p:cNvPr>
          <p:cNvSpPr/>
          <p:nvPr/>
        </p:nvSpPr>
        <p:spPr>
          <a:xfrm>
            <a:off x="1271243" y="3515328"/>
            <a:ext cx="88470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Te doy una destreza, dame una competencia y una inserción (p. 14)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BF95422F-EEAA-4981-C442-7430E66C686D}"/>
              </a:ext>
            </a:extLst>
          </p:cNvPr>
          <p:cNvSpPr/>
          <p:nvPr/>
        </p:nvSpPr>
        <p:spPr>
          <a:xfrm>
            <a:off x="1271243" y="4033974"/>
            <a:ext cx="13094338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chemeClr val="accent1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Destreza: </a:t>
            </a:r>
            <a:r>
              <a:rPr lang="es-MX" sz="2000" dirty="0">
                <a:solidFill>
                  <a:schemeClr val="accent1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CN.2.1.1. Observar las etapas del ciclo vital del ser humano y registrar gráficamente los cambios de acuerdo a la edad.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8F99FC73-4AEE-D62C-4E04-05CB13272456}"/>
              </a:ext>
            </a:extLst>
          </p:cNvPr>
          <p:cNvSpPr/>
          <p:nvPr/>
        </p:nvSpPr>
        <p:spPr>
          <a:xfrm>
            <a:off x="793793" y="5076250"/>
            <a:ext cx="62295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3.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4638F4D1-CB19-9F95-137C-BE0942AC5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5" y="5856305"/>
            <a:ext cx="11525418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48DA4388-F2FA-F5EF-A339-63BF7E67EB7D}"/>
              </a:ext>
            </a:extLst>
          </p:cNvPr>
          <p:cNvSpPr/>
          <p:nvPr/>
        </p:nvSpPr>
        <p:spPr>
          <a:xfrm>
            <a:off x="1271244" y="5628978"/>
            <a:ext cx="11525418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chemeClr val="accent1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Objetivo: </a:t>
            </a:r>
            <a:r>
              <a:rPr lang="es-MX" sz="2000" dirty="0">
                <a:solidFill>
                  <a:schemeClr val="accent1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O.CN.2.3. Ubicar en su cuerpo los órganos relacionados con las necesidades vitales y explicar sus características y funciones, especialmente de aquellos que forman el sistema osteomuscular.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A5316C06-57D8-34A1-3167-E8FBE762F25B}"/>
              </a:ext>
            </a:extLst>
          </p:cNvPr>
          <p:cNvSpPr/>
          <p:nvPr/>
        </p:nvSpPr>
        <p:spPr>
          <a:xfrm>
            <a:off x="1271244" y="5089436"/>
            <a:ext cx="77870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Te doy un objetivo, dame el título de la unidad</a:t>
            </a: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6391E056-7F71-0D59-6FDB-1E09DECA1735}"/>
              </a:ext>
            </a:extLst>
          </p:cNvPr>
          <p:cNvSpPr/>
          <p:nvPr/>
        </p:nvSpPr>
        <p:spPr>
          <a:xfrm>
            <a:off x="1271240" y="2234658"/>
            <a:ext cx="1208586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chemeClr val="accent1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Objetivo: O.CN.2.2. </a:t>
            </a:r>
            <a:r>
              <a:rPr lang="es-MX" sz="2000" dirty="0">
                <a:solidFill>
                  <a:schemeClr val="accent1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Explorar y discutir las clases de hábitats, las reacciones de los seres vivos cuando los hábitats naturales cambian, las amenazas que causan su degradación y establecer la toma de decisiones pertinentes.</a:t>
            </a:r>
          </a:p>
        </p:txBody>
      </p:sp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2DC73869-1DF2-8AC6-D420-834EE57A0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1" y="7151837"/>
            <a:ext cx="11525418" cy="30480"/>
          </a:xfrm>
          <a:prstGeom prst="rect">
            <a:avLst/>
          </a:prstGeom>
        </p:spPr>
      </p:pic>
      <p:sp>
        <p:nvSpPr>
          <p:cNvPr id="19" name="Text 2">
            <a:extLst>
              <a:ext uri="{FF2B5EF4-FFF2-40B4-BE49-F238E27FC236}">
                <a16:creationId xmlns:a16="http://schemas.microsoft.com/office/drawing/2014/main" id="{9C60302E-A710-55F0-525E-57DB7E42C400}"/>
              </a:ext>
            </a:extLst>
          </p:cNvPr>
          <p:cNvSpPr/>
          <p:nvPr/>
        </p:nvSpPr>
        <p:spPr>
          <a:xfrm>
            <a:off x="793789" y="6794609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200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dirty="0">
              <a:solidFill>
                <a:schemeClr val="accent1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C08AC93C-3BDA-C98A-C730-799CD9473463}"/>
              </a:ext>
            </a:extLst>
          </p:cNvPr>
          <p:cNvSpPr/>
          <p:nvPr/>
        </p:nvSpPr>
        <p:spPr>
          <a:xfrm>
            <a:off x="793789" y="717329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chemeClr val="accent1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Todos los componentes del PUC deben estar asociados entre sí para lograr coherencia.</a:t>
            </a:r>
            <a:endParaRPr lang="en-US" sz="2000" dirty="0">
              <a:solidFill>
                <a:schemeClr val="accent1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55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13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55974"/>
            <a:ext cx="776025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s-MX" sz="4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5.3 Relación e integración de componentes </a:t>
            </a:r>
          </a:p>
          <a:p>
            <a:pPr>
              <a:lnSpc>
                <a:spcPts val="5550"/>
              </a:lnSpc>
            </a:pPr>
            <a:r>
              <a:rPr lang="es-MX" sz="4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curriculares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72772"/>
            <a:ext cx="6521410" cy="907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0604" y="33068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Objetivos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20604" y="3797260"/>
            <a:ext cx="60677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Logros esperados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2172772"/>
            <a:ext cx="6521410" cy="9072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42014" y="33068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Destrezas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7542014" y="3797260"/>
            <a:ext cx="60677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Aprendizajes concretos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386977"/>
            <a:ext cx="6521410" cy="9072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20604" y="5521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Actividades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1020604" y="6011466"/>
            <a:ext cx="60677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Experiencias de desarrollo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4386977"/>
            <a:ext cx="6521410" cy="90725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542014" y="5521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Evaluación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7542014" y="6011466"/>
            <a:ext cx="60677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Verificación del logro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793790" y="685633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Principio de alineación curricular: </a:t>
            </a: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todos los componentes responden a un mismo propósito formativo.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DAB7D-6C8C-976E-419A-FFF9E5817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0">
            <a:extLst>
              <a:ext uri="{FF2B5EF4-FFF2-40B4-BE49-F238E27FC236}">
                <a16:creationId xmlns:a16="http://schemas.microsoft.com/office/drawing/2014/main" id="{29C5236B-9740-54F5-F359-AC810E7352BA}"/>
              </a:ext>
            </a:extLst>
          </p:cNvPr>
          <p:cNvSpPr/>
          <p:nvPr/>
        </p:nvSpPr>
        <p:spPr>
          <a:xfrm>
            <a:off x="793790" y="920825"/>
            <a:ext cx="1346862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40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Relación entre destrezas, contexto y organización </a:t>
            </a:r>
          </a:p>
          <a:p>
            <a:r>
              <a:rPr lang="es-MX" sz="40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 la unidad.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48187F-8B52-3A55-E77D-40ED8B4AB4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0" t="6261" r="5466" b="11602"/>
          <a:stretch>
            <a:fillRect/>
          </a:stretch>
        </p:blipFill>
        <p:spPr bwMode="auto">
          <a:xfrm>
            <a:off x="2684163" y="2018720"/>
            <a:ext cx="9262073" cy="57648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8995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27604" y="81189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Alineación Curricular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927604" y="20876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Coherencia Esencial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27604" y="2668792"/>
            <a:ext cx="35015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Relación directa entre objetivos, destrezas, actividades y evaluación evita fragmentación del proceso educativo.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990135" y="2087648"/>
            <a:ext cx="330922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Metodología Integradora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990135" y="2668792"/>
            <a:ext cx="35015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Estrategias responden a la naturaleza de las destrezas y objetivos, actuando como puente entre planificación y práctica.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57F6A7-5436-F928-A098-F181755C6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3502" y="54412"/>
            <a:ext cx="5006898" cy="8079092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927604" y="485102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Claves para el Éxito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4"/>
          <p:cNvSpPr/>
          <p:nvPr/>
        </p:nvSpPr>
        <p:spPr>
          <a:xfrm>
            <a:off x="5355773" y="5722150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5"/>
          <p:cNvSpPr/>
          <p:nvPr/>
        </p:nvSpPr>
        <p:spPr>
          <a:xfrm>
            <a:off x="6092888" y="5800017"/>
            <a:ext cx="308169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Coherencia Contextual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6"/>
          <p:cNvSpPr/>
          <p:nvPr/>
        </p:nvSpPr>
        <p:spPr>
          <a:xfrm>
            <a:off x="6092888" y="6290436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Adecuación a necesidades del contexto educativo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7"/>
          <p:cNvSpPr/>
          <p:nvPr/>
        </p:nvSpPr>
        <p:spPr>
          <a:xfrm>
            <a:off x="927604" y="5709991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8"/>
          <p:cNvSpPr/>
          <p:nvPr/>
        </p:nvSpPr>
        <p:spPr>
          <a:xfrm>
            <a:off x="1664720" y="5787858"/>
            <a:ext cx="34214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Intencionalidad Pedagógica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9"/>
          <p:cNvSpPr/>
          <p:nvPr/>
        </p:nvSpPr>
        <p:spPr>
          <a:xfrm>
            <a:off x="1664720" y="6632607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Proceso orientado al logro de aprendizajes significativos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CB5351-711C-8DBF-0418-0821134B8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229" y="312234"/>
            <a:ext cx="11379820" cy="7586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753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6DD93B9-7E4D-012A-E5F5-08E26DE0B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375" y="204242"/>
            <a:ext cx="12355649" cy="782111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23FEA-3320-0A0E-4E6E-CEBEBC5C1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726640D8-B6DC-AAA3-D552-6ED3DBF27ED8}"/>
              </a:ext>
            </a:extLst>
          </p:cNvPr>
          <p:cNvSpPr/>
          <p:nvPr/>
        </p:nvSpPr>
        <p:spPr>
          <a:xfrm>
            <a:off x="793790" y="656955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final: </a:t>
            </a:r>
            <a:r>
              <a:rPr lang="es-MX" sz="4000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Decisiones para el PUC</a:t>
            </a:r>
            <a:endParaRPr lang="en-US" sz="4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166EC17-3921-1193-7F79-E6CFEA90B1C7}"/>
              </a:ext>
            </a:extLst>
          </p:cNvPr>
          <p:cNvSpPr/>
          <p:nvPr/>
        </p:nvSpPr>
        <p:spPr>
          <a:xfrm>
            <a:off x="793789" y="1709176"/>
            <a:ext cx="67916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0F0D7D4D-0BBA-C9B7-357B-FCDC3C80054A}"/>
              </a:ext>
            </a:extLst>
          </p:cNvPr>
          <p:cNvSpPr/>
          <p:nvPr/>
        </p:nvSpPr>
        <p:spPr>
          <a:xfrm>
            <a:off x="1271240" y="1699583"/>
            <a:ext cx="1256537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¿Con quién deseas trabajar? Armar parejas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6028A4D5-5D25-C94B-C9D4-C53709859541}"/>
              </a:ext>
            </a:extLst>
          </p:cNvPr>
          <p:cNvSpPr/>
          <p:nvPr/>
        </p:nvSpPr>
        <p:spPr>
          <a:xfrm>
            <a:off x="793793" y="2448993"/>
            <a:ext cx="70775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6.</a:t>
            </a:r>
            <a:endParaRPr lang="en-US" sz="175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4CC0FF7C-CCEE-CD47-DF37-F1D5B7C0659D}"/>
              </a:ext>
            </a:extLst>
          </p:cNvPr>
          <p:cNvSpPr/>
          <p:nvPr/>
        </p:nvSpPr>
        <p:spPr>
          <a:xfrm>
            <a:off x="1271243" y="2455829"/>
            <a:ext cx="88470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¿Qué asignatura quieren planificar?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F4F4C20B-AF1B-E278-E7D0-0059C8EB31EC}"/>
              </a:ext>
            </a:extLst>
          </p:cNvPr>
          <p:cNvSpPr/>
          <p:nvPr/>
        </p:nvSpPr>
        <p:spPr>
          <a:xfrm>
            <a:off x="793793" y="3250670"/>
            <a:ext cx="62295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7.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E009C400-085A-DAA0-F993-4EF8A0EB7BF8}"/>
              </a:ext>
            </a:extLst>
          </p:cNvPr>
          <p:cNvSpPr/>
          <p:nvPr/>
        </p:nvSpPr>
        <p:spPr>
          <a:xfrm>
            <a:off x="1271244" y="3263856"/>
            <a:ext cx="77870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¿Para qué subnivel de la EGB?</a:t>
            </a: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3096A380-841B-4985-56C5-391E4E33AE25}"/>
              </a:ext>
            </a:extLst>
          </p:cNvPr>
          <p:cNvSpPr/>
          <p:nvPr/>
        </p:nvSpPr>
        <p:spPr>
          <a:xfrm>
            <a:off x="793795" y="4084982"/>
            <a:ext cx="62295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8.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86A84B77-6528-20B4-1AE8-F1AFDB95B8A7}"/>
              </a:ext>
            </a:extLst>
          </p:cNvPr>
          <p:cNvSpPr/>
          <p:nvPr/>
        </p:nvSpPr>
        <p:spPr>
          <a:xfrm>
            <a:off x="1271246" y="4098168"/>
            <a:ext cx="77870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¿Para qué grado?</a:t>
            </a:r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B35DD1EF-C018-6184-C890-323694D2DAA9}"/>
              </a:ext>
            </a:extLst>
          </p:cNvPr>
          <p:cNvSpPr/>
          <p:nvPr/>
        </p:nvSpPr>
        <p:spPr>
          <a:xfrm>
            <a:off x="793795" y="4795904"/>
            <a:ext cx="62295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9.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5">
            <a:extLst>
              <a:ext uri="{FF2B5EF4-FFF2-40B4-BE49-F238E27FC236}">
                <a16:creationId xmlns:a16="http://schemas.microsoft.com/office/drawing/2014/main" id="{EEF3D898-D872-914C-9E04-A17F9EB82919}"/>
              </a:ext>
            </a:extLst>
          </p:cNvPr>
          <p:cNvSpPr/>
          <p:nvPr/>
        </p:nvSpPr>
        <p:spPr>
          <a:xfrm>
            <a:off x="1271246" y="4809090"/>
            <a:ext cx="77870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chemeClr val="accent1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¿Qué objetivo del área desean trabajar?</a:t>
            </a:r>
          </a:p>
        </p:txBody>
      </p:sp>
    </p:spTree>
    <p:extLst>
      <p:ext uri="{BB962C8B-B14F-4D97-AF65-F5344CB8AC3E}">
        <p14:creationId xmlns:p14="http://schemas.microsoft.com/office/powerpoint/2010/main" val="21638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1" grpId="0" animBg="1"/>
      <p:bldP spid="18" grpId="0" animBg="1"/>
      <p:bldP spid="16" grpId="0" animBg="1"/>
      <p:bldP spid="17" grpId="0" animBg="1"/>
      <p:bldP spid="22" grpId="0" animBg="1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204409-841E-1131-3CBE-FEB102A2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869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5298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Conclusiones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133951" y="3370540"/>
            <a:ext cx="1270265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unidad microcurricular es un </a:t>
            </a:r>
            <a:r>
              <a:rPr lang="en-US" sz="2000" b="1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sistema integrado</a:t>
            </a: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donde cada elemento cumple una función específica dentro de un propósito formativo común.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93790" y="3115389"/>
            <a:ext cx="30480" cy="1236107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93790" y="4606647"/>
            <a:ext cx="4196358" cy="1669852"/>
          </a:xfrm>
          <a:prstGeom prst="roundRect">
            <a:avLst>
              <a:gd name="adj" fmla="val 1222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20604" y="4833461"/>
            <a:ext cx="325088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Decisión Fundamentada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20604" y="5323880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Selección basada en currículo y contexto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216962" y="4606647"/>
            <a:ext cx="4196358" cy="1669852"/>
          </a:xfrm>
          <a:prstGeom prst="roundRect">
            <a:avLst>
              <a:gd name="adj" fmla="val 1222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43776" y="4833461"/>
            <a:ext cx="300204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Estructura Organizada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443776" y="5323880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Componentes técnicos bien definidos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9640133" y="4606647"/>
            <a:ext cx="4196358" cy="1669852"/>
          </a:xfrm>
          <a:prstGeom prst="roundRect">
            <a:avLst>
              <a:gd name="adj" fmla="val 1222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9866948" y="483346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Práctica Fortalecida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9866948" y="5323880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Procesos educativos pertinentes y de calidad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C760B-B207-4F41-8599-F0A9FFA9A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06273E-A7BC-87ED-0C62-40D57326D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715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92774"/>
            <a:ext cx="122347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Tarea: </a:t>
            </a:r>
            <a:r>
              <a:rPr lang="en-US" sz="445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Diseño</a:t>
            </a:r>
            <a:r>
              <a:rPr lang="en-US" sz="445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de </a:t>
            </a:r>
            <a:r>
              <a:rPr lang="en-US" sz="445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unidad</a:t>
            </a:r>
            <a:r>
              <a:rPr lang="en-US" sz="445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445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microcurricular</a:t>
            </a:r>
            <a:endParaRPr lang="en-US" sz="445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89" y="14881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Objetivo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89" y="1877489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Elaborar un plan de unidad articulando destrezas, estrategias, recursos y evaluación de manera coherente.</a:t>
            </a: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3A64616E-1568-EDC2-A903-5B3AF8EB451B}"/>
              </a:ext>
            </a:extLst>
          </p:cNvPr>
          <p:cNvSpPr/>
          <p:nvPr/>
        </p:nvSpPr>
        <p:spPr>
          <a:xfrm>
            <a:off x="793789" y="306365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Instrucciones</a:t>
            </a:r>
            <a:r>
              <a:rPr lang="en-US" sz="28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para la </a:t>
            </a:r>
            <a:r>
              <a:rPr lang="en-US" sz="280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primera</a:t>
            </a:r>
            <a:r>
              <a:rPr lang="en-US" sz="28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entrega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1CA63D18-0DDC-2466-704A-9680BFD3ADD6}"/>
              </a:ext>
            </a:extLst>
          </p:cNvPr>
          <p:cNvSpPr/>
          <p:nvPr/>
        </p:nvSpPr>
        <p:spPr>
          <a:xfrm>
            <a:off x="793789" y="3453034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Elaboren, en parejas, del primer borrador de un plan de unidad, del subnivel de EGB y asignatura que elijan.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Completen los DATOS INFORMATIVOS en el formato del Plan </a:t>
            </a:r>
            <a:r>
              <a:rPr lang="es-MX" sz="200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 Unidad </a:t>
            </a: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(material adjunto)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 el área de PLANIFICACIÓN coloquen los íconos de las competencias e inserciones y las fechas de inicio y cierre (para 6 semanas).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Elijan 2 destrezas que permitan el alcance del objetivo de aprendizaje que seleccionaron previamente.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Editen las destrezas para ser desarrolladas durante la unidad y ubicarlas en la columna de “Destrezas con criterios de desempeño”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Completen las otras columnas para cada una de las dos destrezas por separado. Es decir, poner estrategias, recursos, indicadores y actividad de evaluación para la destreza 1 y luego para la 2.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 manera individual, añadan a la tarea las respuestas de las 9 preguntas de la clase 5 y las Actividades 1 y 3.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Sube el documento en la evaluación de la clase 6, recuerda que estamos haciendo un borrador que por el momento no será calificado; pero sí retroalimentado.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>
            <a:extLst>
              <a:ext uri="{FF2B5EF4-FFF2-40B4-BE49-F238E27FC236}">
                <a16:creationId xmlns:a16="http://schemas.microsoft.com/office/drawing/2014/main" id="{EA89B12B-B9D0-7BF6-C548-F962C15C8BBD}"/>
              </a:ext>
            </a:extLst>
          </p:cNvPr>
          <p:cNvSpPr/>
          <p:nvPr/>
        </p:nvSpPr>
        <p:spPr>
          <a:xfrm>
            <a:off x="788968" y="894040"/>
            <a:ext cx="3183374" cy="248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Referencias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16BF1F6A-1B34-4C31-519C-4155BC33635E}"/>
              </a:ext>
            </a:extLst>
          </p:cNvPr>
          <p:cNvSpPr/>
          <p:nvPr/>
        </p:nvSpPr>
        <p:spPr>
          <a:xfrm>
            <a:off x="788967" y="1661532"/>
            <a:ext cx="12336017" cy="5475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Ministerio de Educación del Ecuador. (2016). Currículo de los niveles de Educación General Básica y Bachillerato General Unificado. Ministerio de Educación del Ecuador. 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2"/>
              </a:rPr>
              <a:t>https://educacion.gob.ec/wp-content/uploads/downloads/2016/03/Curriculo1.pdf</a:t>
            </a:r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Ministerio de Educación del Ecuador. (2021). Instructivo para la elaboración de la Planificación Curricular Anual (PCA) y </a:t>
            </a:r>
            <a:r>
              <a:rPr lang="es-MX" sz="2000" dirty="0" err="1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microplanificación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 Ministerio de Educación del Ecuador. 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3"/>
              </a:rPr>
              <a:t>https://educacion.gob.ec/wp-content/uploads/downloads/2021/05/Instructivo-de-PCA-y-Microplanificacion-2021.pdf</a:t>
            </a:r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Zabalza, M. A. (2013). Diseño y desarrollo curricular (11.ª ed.). Narcea. 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4"/>
              </a:rPr>
              <a:t>https://s0952b176a37fad38.jimcontent.com/download/version/1536027224/module/10645728883/name/ZABALZA%20%20LOS%20ESPACIOS%20DE%20INTERVENCI%C3%93N.pdf</a:t>
            </a:r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193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8165A-9C44-7906-0C26-8B99FB5D2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84C73B1-939D-F7D0-B400-224F9B7197CE}"/>
              </a:ext>
            </a:extLst>
          </p:cNvPr>
          <p:cNvSpPr/>
          <p:nvPr/>
        </p:nvSpPr>
        <p:spPr>
          <a:xfrm>
            <a:off x="793790" y="656955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inicial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Analiza un </a:t>
            </a:r>
            <a:r>
              <a:rPr lang="es-MX" sz="4000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mini-caso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68A3D26-9A5A-6FEA-7697-201BC25C6A7D}"/>
              </a:ext>
            </a:extLst>
          </p:cNvPr>
          <p:cNvSpPr/>
          <p:nvPr/>
        </p:nvSpPr>
        <p:spPr>
          <a:xfrm>
            <a:off x="793789" y="1882761"/>
            <a:ext cx="67916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106A383C-5309-50E3-928E-0B6BC4D5F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89" y="2237806"/>
            <a:ext cx="12565371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87C04E25-09C2-00C9-E26F-037A335238C8}"/>
              </a:ext>
            </a:extLst>
          </p:cNvPr>
          <p:cNvSpPr/>
          <p:nvPr/>
        </p:nvSpPr>
        <p:spPr>
          <a:xfrm>
            <a:off x="1271240" y="1873168"/>
            <a:ext cx="1256537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Lee los casos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FF47074E-ED48-919A-D168-9587F9965C92}"/>
              </a:ext>
            </a:extLst>
          </p:cNvPr>
          <p:cNvSpPr/>
          <p:nvPr/>
        </p:nvSpPr>
        <p:spPr>
          <a:xfrm>
            <a:off x="793790" y="6338737"/>
            <a:ext cx="70775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2.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61C0C77B-BCED-16D1-2F5F-78E1A9B0E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302" y="6517883"/>
            <a:ext cx="13094338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5CF010EA-66D4-279B-5CE3-3B58FB558FC6}"/>
              </a:ext>
            </a:extLst>
          </p:cNvPr>
          <p:cNvSpPr/>
          <p:nvPr/>
        </p:nvSpPr>
        <p:spPr>
          <a:xfrm>
            <a:off x="1382752" y="6303316"/>
            <a:ext cx="88470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Responde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33898D24-0EFC-F02E-C877-3C71FB8E4368}"/>
              </a:ext>
            </a:extLst>
          </p:cNvPr>
          <p:cNvSpPr/>
          <p:nvPr/>
        </p:nvSpPr>
        <p:spPr>
          <a:xfrm>
            <a:off x="1271240" y="6864219"/>
            <a:ext cx="558676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¿Cuál caso está bien alineado? ¿Por qué?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problema encuentras en el otro caso?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cambiarías para mejorarlo?</a:t>
            </a: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1FF68FFC-DFCF-CDB8-59A3-9901219E9ACF}"/>
              </a:ext>
            </a:extLst>
          </p:cNvPr>
          <p:cNvSpPr/>
          <p:nvPr/>
        </p:nvSpPr>
        <p:spPr>
          <a:xfrm>
            <a:off x="1271241" y="2408243"/>
            <a:ext cx="5698272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 docente plantea la siguiente planificación: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Objetivo: 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Comprender la intención comunicativa en textos cotidianos.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Destreza: 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Identificar la intención comunicativa en diferentes tipos de textos.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Actividad: 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Los estudiantes copian definiciones de “intención comunicativa” desde una diapositiva y responden un cuestionario de opción múltiple.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Evaluación: 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Prueba escrita de conceptos sobre tipos de intención comunicativa.</a:t>
            </a: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556C05F3-6975-5990-B984-2C2C8094782A}"/>
              </a:ext>
            </a:extLst>
          </p:cNvPr>
          <p:cNvSpPr/>
          <p:nvPr/>
        </p:nvSpPr>
        <p:spPr>
          <a:xfrm>
            <a:off x="7553925" y="2408242"/>
            <a:ext cx="5698272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Otro docente propone: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Objetivo: 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Analizar la intención comunicativa en textos de uso cotidiano.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Destreza: 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Distinguir la intención comunicativa en diversos textos a partir de su propósito.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Actividad: 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Los estudiantes analizan ejemplos de textos (anuncios, cartas, noticias) y explican su intención comunicativa.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Evaluación: 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Rúbrica que valora la identificación y explicación de la intención comunicativa en los textos trabajados.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CEA21F09-9578-97F3-D490-97D8763A354E}"/>
              </a:ext>
            </a:extLst>
          </p:cNvPr>
          <p:cNvSpPr/>
          <p:nvPr/>
        </p:nvSpPr>
        <p:spPr>
          <a:xfrm>
            <a:off x="7553925" y="7014313"/>
            <a:ext cx="615064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 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Para que todo esté bien alineado se deben diseñar planes curriculares coherentes.</a:t>
            </a:r>
            <a:endParaRPr lang="en-US" sz="16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51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3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400103-C498-8AA4-7294-37ABBB52F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32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275215"/>
            <a:ext cx="677596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s-MX" sz="4000" b="1" dirty="0">
                <a:latin typeface="Arial" panose="020B0604020202020204" pitchFamily="34" charset="0"/>
                <a:cs typeface="Arial" panose="020B0604020202020204" pitchFamily="34" charset="0"/>
              </a:rPr>
              <a:t>Plan curricular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327136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Definición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3852505"/>
            <a:ext cx="3501509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Instrumento de planificación que concreta el currículo en un periodo determinado, organizando aprendizajes, destrezas, actividades y evaluación.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856321" y="327136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Propósito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856321" y="3852505"/>
            <a:ext cx="35015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Articular lineamientos nacionales e institucionales con decisiones pedagógicas del docente para el desarrollo de competencias.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29AD6E-99CE-1B2C-60D2-8541CB9FB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-25192"/>
            <a:ext cx="5486400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51838"/>
            <a:ext cx="871108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Niveles de 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en-US" sz="4000" b="1" dirty="0" err="1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Concreción</a:t>
            </a:r>
            <a:r>
              <a:rPr lang="en-US" sz="40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Curricular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1133951" y="5807392"/>
            <a:ext cx="3856077" cy="226814"/>
          </a:xfrm>
          <a:prstGeom prst="roundRect">
            <a:avLst>
              <a:gd name="adj" fmla="val 90006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93790" y="5580519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3930" y="5750659"/>
            <a:ext cx="340162" cy="34016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0604" y="6487834"/>
            <a:ext cx="34347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Macro: Currículo Nacional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20604" y="6978253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Lineamientos generales del sistema educativo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5557123" y="5467112"/>
            <a:ext cx="3856077" cy="226814"/>
          </a:xfrm>
          <a:prstGeom prst="roundRect">
            <a:avLst>
              <a:gd name="adj" fmla="val 90006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5216962" y="5240238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87102" y="5410378"/>
            <a:ext cx="340162" cy="34016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43776" y="6147554"/>
            <a:ext cx="374273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Meso: Planificación Institucional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5443776" y="6992302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Adaptación al contexto educativo local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9980295" y="5126950"/>
            <a:ext cx="3856077" cy="226814"/>
          </a:xfrm>
          <a:prstGeom prst="roundRect">
            <a:avLst>
              <a:gd name="adj" fmla="val 90006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9640133" y="4730055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0214" y="4900136"/>
            <a:ext cx="340162" cy="34016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66948" y="5807392"/>
            <a:ext cx="288988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Micro: Unidad de Aula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9866948" y="6297811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Concreción en el proceso educativo diario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593347D-5313-57AB-A8F6-529734DED6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1427" y="360365"/>
            <a:ext cx="7889103" cy="40640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793790" y="3098363"/>
            <a:ext cx="6407944" cy="2577108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020604" y="3325178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7770" y="3512225"/>
            <a:ext cx="306110" cy="30611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0604" y="423243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Matriz de Destrezas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20604" y="4722852"/>
            <a:ext cx="59543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Organiza expectativas de aprendizaje y progresión entre grados con criterios de desempeño.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7428548" y="3098363"/>
            <a:ext cx="6408063" cy="2577108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7655362" y="3325178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42528" y="3512225"/>
            <a:ext cx="306110" cy="30611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55362" y="423243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Plan Curricular Anual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7655362" y="4722852"/>
            <a:ext cx="59544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Distribuye destrezas a lo largo del año escolar en coherencia institucional.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793790" y="593062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Proceso reflexivo que analiza pertinencia, articulación y necesidades del contexto.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0">
            <a:extLst>
              <a:ext uri="{FF2B5EF4-FFF2-40B4-BE49-F238E27FC236}">
                <a16:creationId xmlns:a16="http://schemas.microsoft.com/office/drawing/2014/main" id="{1CA84132-3FB4-C356-3117-EA419C852E54}"/>
              </a:ext>
            </a:extLst>
          </p:cNvPr>
          <p:cNvSpPr/>
          <p:nvPr/>
        </p:nvSpPr>
        <p:spPr>
          <a:xfrm>
            <a:off x="793790" y="1275215"/>
            <a:ext cx="1346862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s-MX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5.1 Selección y organización de 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es-MX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aprendizajes base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812CE-6400-6D35-BCE9-2F7D69CB5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9">
            <a:extLst>
              <a:ext uri="{FF2B5EF4-FFF2-40B4-BE49-F238E27FC236}">
                <a16:creationId xmlns:a16="http://schemas.microsoft.com/office/drawing/2014/main" id="{3FE05B2B-B60A-3F47-D029-314F44403D12}"/>
              </a:ext>
            </a:extLst>
          </p:cNvPr>
          <p:cNvSpPr/>
          <p:nvPr/>
        </p:nvSpPr>
        <p:spPr>
          <a:xfrm>
            <a:off x="793789" y="180254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s-MX" sz="2000" b="1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Dosificación de la destreza LL.2.1.1 por grado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s-MX" sz="2000" b="1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Área: </a:t>
            </a:r>
            <a:r>
              <a:rPr lang="es-MX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Lengua y Literatura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s-MX" sz="2000" b="1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Subnivel: </a:t>
            </a:r>
            <a:r>
              <a:rPr lang="es-MX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2 (Básica Elemental)</a:t>
            </a:r>
          </a:p>
        </p:txBody>
      </p:sp>
      <p:sp>
        <p:nvSpPr>
          <p:cNvPr id="16" name="Text 0">
            <a:extLst>
              <a:ext uri="{FF2B5EF4-FFF2-40B4-BE49-F238E27FC236}">
                <a16:creationId xmlns:a16="http://schemas.microsoft.com/office/drawing/2014/main" id="{DC40E95F-4D99-A1B3-BB3D-379F29D19E59}"/>
              </a:ext>
            </a:extLst>
          </p:cNvPr>
          <p:cNvSpPr/>
          <p:nvPr/>
        </p:nvSpPr>
        <p:spPr>
          <a:xfrm>
            <a:off x="793790" y="1275215"/>
            <a:ext cx="1346862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40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a. </a:t>
            </a:r>
            <a:r>
              <a:rPr lang="en-US" sz="4000" b="1" dirty="0" err="1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Matriz</a:t>
            </a:r>
            <a:r>
              <a:rPr lang="en-US" sz="4000" b="1" dirty="0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 </a:t>
            </a:r>
            <a:r>
              <a:rPr lang="en-US" sz="4000" b="1" dirty="0" err="1"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Destrezas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52625B03-A22A-7E89-BE3E-051F0D5C9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850303"/>
              </p:ext>
            </p:extLst>
          </p:nvPr>
        </p:nvGraphicFramePr>
        <p:xfrm>
          <a:off x="1006474" y="3210291"/>
          <a:ext cx="12617450" cy="4678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3490">
                  <a:extLst>
                    <a:ext uri="{9D8B030D-6E8A-4147-A177-3AD203B41FA5}">
                      <a16:colId xmlns:a16="http://schemas.microsoft.com/office/drawing/2014/main" val="2218343229"/>
                    </a:ext>
                  </a:extLst>
                </a:gridCol>
                <a:gridCol w="2523490">
                  <a:extLst>
                    <a:ext uri="{9D8B030D-6E8A-4147-A177-3AD203B41FA5}">
                      <a16:colId xmlns:a16="http://schemas.microsoft.com/office/drawing/2014/main" val="1324881738"/>
                    </a:ext>
                  </a:extLst>
                </a:gridCol>
                <a:gridCol w="2523490">
                  <a:extLst>
                    <a:ext uri="{9D8B030D-6E8A-4147-A177-3AD203B41FA5}">
                      <a16:colId xmlns:a16="http://schemas.microsoft.com/office/drawing/2014/main" val="3839129456"/>
                    </a:ext>
                  </a:extLst>
                </a:gridCol>
                <a:gridCol w="2523490">
                  <a:extLst>
                    <a:ext uri="{9D8B030D-6E8A-4147-A177-3AD203B41FA5}">
                      <a16:colId xmlns:a16="http://schemas.microsoft.com/office/drawing/2014/main" val="831044418"/>
                    </a:ext>
                  </a:extLst>
                </a:gridCol>
                <a:gridCol w="2523490">
                  <a:extLst>
                    <a:ext uri="{9D8B030D-6E8A-4147-A177-3AD203B41FA5}">
                      <a16:colId xmlns:a16="http://schemas.microsoft.com/office/drawing/2014/main" val="10776399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Destrezas con criterio de desempeño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2do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3ero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4to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Indicadores de evaluación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52202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LL.2.1.1. Distinguir la intención comunicativa (persuadir, expresar emociones, informar, requerir, etc.) que tienen diversos textos de uso cotidiano desde el análisis del propósito de su contenido.</a:t>
                      </a:r>
                      <a:endParaRPr lang="es-EC" sz="18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Reconocer la intención comunicativa (informar y expresar emociones) en textos de uso cotidiano a partir de su propósito.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(Ref. LL.2.1.1.)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Distinguir la intención comunicativa (informar, expresar emociones y requerir) en textos de uso cotidiano a partir del análisis de su propósito.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(Ref. LL.2.1.1.)</a:t>
                      </a:r>
                      <a:endParaRPr lang="es-EC" sz="18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Producir textos de uso cotidiano con intención comunicativa de: persuadir, expresar emociones, informar, requerir, etc. (Ref. LL.2.1.1.)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I.LL.2.1.1. Reconoce el uso de textos escritos (periódicos, revistas, correspondencia, publicidad, campañas sociales, etc.) en la vida cotidiana, identifica su intención comunicativa y emite opiniones valorativas sobre la utilidad de su información. </a:t>
                      </a:r>
                      <a:endParaRPr lang="es-EC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5211921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AED6FE3-066C-7133-FF64-BA66628378C4}"/>
              </a:ext>
            </a:extLst>
          </p:cNvPr>
          <p:cNvSpPr txBox="1"/>
          <p:nvPr/>
        </p:nvSpPr>
        <p:spPr>
          <a:xfrm>
            <a:off x="8881946" y="2563960"/>
            <a:ext cx="53546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sz="2000" i="1" dirty="0">
                <a:latin typeface="Arial" panose="020B0604020202020204" pitchFamily="34" charset="0"/>
                <a:cs typeface="Arial" panose="020B0604020202020204" pitchFamily="34" charset="0"/>
              </a:rPr>
              <a:t>Nota.</a:t>
            </a:r>
            <a:r>
              <a:rPr lang="es-EC" sz="2000" dirty="0">
                <a:latin typeface="Arial" panose="020B0604020202020204" pitchFamily="34" charset="0"/>
                <a:cs typeface="Arial" panose="020B0604020202020204" pitchFamily="34" charset="0"/>
              </a:rPr>
              <a:t> Adaptado del currículo Priorizado p. 17 </a:t>
            </a:r>
          </a:p>
          <a:p>
            <a:endParaRPr lang="es-EC" sz="2000" dirty="0"/>
          </a:p>
        </p:txBody>
      </p:sp>
    </p:spTree>
    <p:extLst>
      <p:ext uri="{BB962C8B-B14F-4D97-AF65-F5344CB8AC3E}">
        <p14:creationId xmlns:p14="http://schemas.microsoft.com/office/powerpoint/2010/main" val="376859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3209</TotalTime>
  <Words>1675</Words>
  <Application>Microsoft Office PowerPoint</Application>
  <PresentationFormat>Custom</PresentationFormat>
  <Paragraphs>208</Paragraphs>
  <Slides>31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Wingdings</vt:lpstr>
      <vt:lpstr>Host Grotesk Medium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Ma. Lorena Alvarez</dc:creator>
  <cp:lastModifiedBy>Ma. Lorena Alvarez</cp:lastModifiedBy>
  <cp:revision>38</cp:revision>
  <dcterms:created xsi:type="dcterms:W3CDTF">2026-03-09T23:46:06Z</dcterms:created>
  <dcterms:modified xsi:type="dcterms:W3CDTF">2026-04-21T19:12:27Z</dcterms:modified>
</cp:coreProperties>
</file>