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6"/>
  </p:notesMasterIdLst>
  <p:sldIdLst>
    <p:sldId id="266" r:id="rId2"/>
    <p:sldId id="270" r:id="rId3"/>
    <p:sldId id="271" r:id="rId4"/>
    <p:sldId id="328" r:id="rId5"/>
    <p:sldId id="272" r:id="rId6"/>
    <p:sldId id="257" r:id="rId7"/>
    <p:sldId id="258" r:id="rId8"/>
    <p:sldId id="259" r:id="rId9"/>
    <p:sldId id="331" r:id="rId10"/>
    <p:sldId id="260" r:id="rId11"/>
    <p:sldId id="332" r:id="rId12"/>
    <p:sldId id="333" r:id="rId13"/>
    <p:sldId id="329" r:id="rId14"/>
    <p:sldId id="262" r:id="rId15"/>
    <p:sldId id="334" r:id="rId16"/>
    <p:sldId id="335" r:id="rId17"/>
    <p:sldId id="337" r:id="rId18"/>
    <p:sldId id="263" r:id="rId19"/>
    <p:sldId id="336" r:id="rId20"/>
    <p:sldId id="338" r:id="rId21"/>
    <p:sldId id="277" r:id="rId22"/>
    <p:sldId id="330" r:id="rId23"/>
    <p:sldId id="265" r:id="rId24"/>
    <p:sldId id="279" r:id="rId25"/>
  </p:sldIdLst>
  <p:sldSz cx="14630400" cy="8229600"/>
  <p:notesSz cx="8229600" cy="14630400"/>
  <p:embeddedFontLst>
    <p:embeddedFont>
      <p:font typeface="Host Grotesk Medium" panose="020B0604020202020204" charset="0"/>
      <p:regular r:id="rId27"/>
    </p:embeddedFont>
    <p:embeddedFont>
      <p:font typeface="Instrument Sans Semi Bold" panose="020B0604020202020204" charset="0"/>
      <p:regular r:id="rId28"/>
    </p:embeddedFont>
    <p:embeddedFont>
      <p:font typeface="Roboto" panose="02000000000000000000" pitchFamily="2" charset="0"/>
      <p:regular r:id="rId29"/>
      <p:bold r:id="rId30"/>
      <p:italic r:id="rId31"/>
      <p:boldItalic r:id="rId32"/>
    </p:embeddedFont>
  </p:embeddedFontLst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6" autoAdjust="0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11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CFFA1D-D887-4535-8FEA-76EF137AEE9C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EC"/>
        </a:p>
      </dgm:t>
    </dgm:pt>
    <dgm:pt modelId="{ADB4091B-175C-441D-A424-3F2CFD236575}">
      <dgm:prSet phldrT="[Text]"/>
      <dgm:spPr/>
      <dgm:t>
        <a:bodyPr/>
        <a:lstStyle/>
        <a:p>
          <a:r>
            <a:rPr lang="es-MX" dirty="0"/>
            <a:t>6.1 Ajuste del objetivo de la unidad </a:t>
          </a:r>
          <a:endParaRPr lang="es-EC" dirty="0"/>
        </a:p>
      </dgm:t>
    </dgm:pt>
    <dgm:pt modelId="{EAC08E1F-A463-4021-8ED0-FFD3C58DDC4A}" type="parTrans" cxnId="{1A2B9901-186B-42ED-B68C-9A8A5FDDFE7E}">
      <dgm:prSet/>
      <dgm:spPr/>
      <dgm:t>
        <a:bodyPr/>
        <a:lstStyle/>
        <a:p>
          <a:endParaRPr lang="es-EC"/>
        </a:p>
      </dgm:t>
    </dgm:pt>
    <dgm:pt modelId="{1B496C39-E399-4FC0-BFC1-1B38EF446246}" type="sibTrans" cxnId="{1A2B9901-186B-42ED-B68C-9A8A5FDDFE7E}">
      <dgm:prSet/>
      <dgm:spPr/>
      <dgm:t>
        <a:bodyPr/>
        <a:lstStyle/>
        <a:p>
          <a:endParaRPr lang="es-EC"/>
        </a:p>
      </dgm:t>
    </dgm:pt>
    <dgm:pt modelId="{BF6B4E6B-53B5-4B7A-95EA-DA738507EAC6}">
      <dgm:prSet/>
      <dgm:spPr/>
      <dgm:t>
        <a:bodyPr/>
        <a:lstStyle/>
        <a:p>
          <a:r>
            <a:rPr lang="es-MX" dirty="0"/>
            <a:t>6.2 Incorporación pertinente de competencias e inserciones curriculares</a:t>
          </a:r>
          <a:endParaRPr lang="es-EC" dirty="0"/>
        </a:p>
      </dgm:t>
    </dgm:pt>
    <dgm:pt modelId="{E886DF5F-133E-40BE-AC96-2988BBB00189}" type="parTrans" cxnId="{316FDC28-7D96-443C-A588-4A06E0003806}">
      <dgm:prSet/>
      <dgm:spPr/>
      <dgm:t>
        <a:bodyPr/>
        <a:lstStyle/>
        <a:p>
          <a:endParaRPr lang="es-EC"/>
        </a:p>
      </dgm:t>
    </dgm:pt>
    <dgm:pt modelId="{B7D543F1-2971-4A35-BF5B-3362E5026E6B}" type="sibTrans" cxnId="{316FDC28-7D96-443C-A588-4A06E0003806}">
      <dgm:prSet/>
      <dgm:spPr/>
      <dgm:t>
        <a:bodyPr/>
        <a:lstStyle/>
        <a:p>
          <a:endParaRPr lang="es-EC"/>
        </a:p>
      </dgm:t>
    </dgm:pt>
    <dgm:pt modelId="{08B93F09-A58D-45A3-B4AE-236CEE35FB68}">
      <dgm:prSet/>
      <dgm:spPr/>
      <dgm:t>
        <a:bodyPr/>
        <a:lstStyle/>
        <a:p>
          <a:r>
            <a:rPr lang="es-MX" dirty="0"/>
            <a:t>6.3 Coherencia entre destrezas, estrategias y recursos</a:t>
          </a:r>
          <a:endParaRPr lang="es-EC" dirty="0"/>
        </a:p>
      </dgm:t>
    </dgm:pt>
    <dgm:pt modelId="{4F36BE20-370C-46E7-B3E6-7CA57A3F28B5}" type="parTrans" cxnId="{52569C74-AE00-4634-A650-AE1EA91D58E5}">
      <dgm:prSet/>
      <dgm:spPr/>
      <dgm:t>
        <a:bodyPr/>
        <a:lstStyle/>
        <a:p>
          <a:endParaRPr lang="es-EC"/>
        </a:p>
      </dgm:t>
    </dgm:pt>
    <dgm:pt modelId="{2679734B-077A-4CC9-8FE5-7EDB61D3ACAD}" type="sibTrans" cxnId="{52569C74-AE00-4634-A650-AE1EA91D58E5}">
      <dgm:prSet/>
      <dgm:spPr/>
      <dgm:t>
        <a:bodyPr/>
        <a:lstStyle/>
        <a:p>
          <a:endParaRPr lang="es-EC"/>
        </a:p>
      </dgm:t>
    </dgm:pt>
    <dgm:pt modelId="{3244D1B9-3851-40F6-AE56-755B58DDC87E}">
      <dgm:prSet/>
      <dgm:spPr/>
      <dgm:t>
        <a:bodyPr/>
        <a:lstStyle/>
        <a:p>
          <a:r>
            <a:rPr lang="es-MX" dirty="0"/>
            <a:t>6.4 Articulación entre indicadores y evaluación</a:t>
          </a:r>
          <a:endParaRPr lang="es-EC" dirty="0"/>
        </a:p>
      </dgm:t>
    </dgm:pt>
    <dgm:pt modelId="{745449E7-3FB8-45E7-A138-3DCA66565075}" type="parTrans" cxnId="{4B4399E3-D278-455C-B2B6-F1DCC80288C7}">
      <dgm:prSet/>
      <dgm:spPr/>
      <dgm:t>
        <a:bodyPr/>
        <a:lstStyle/>
        <a:p>
          <a:endParaRPr lang="es-EC"/>
        </a:p>
      </dgm:t>
    </dgm:pt>
    <dgm:pt modelId="{050B4845-6ED7-41C8-BD61-CCBFFF1090C2}" type="sibTrans" cxnId="{4B4399E3-D278-455C-B2B6-F1DCC80288C7}">
      <dgm:prSet/>
      <dgm:spPr/>
      <dgm:t>
        <a:bodyPr/>
        <a:lstStyle/>
        <a:p>
          <a:endParaRPr lang="es-EC"/>
        </a:p>
      </dgm:t>
    </dgm:pt>
    <dgm:pt modelId="{D17B4F7B-33AC-4DE1-A6B0-9FD5A5FF4212}" type="pres">
      <dgm:prSet presAssocID="{D0CFFA1D-D887-4535-8FEA-76EF137AEE9C}" presName="diagram" presStyleCnt="0">
        <dgm:presLayoutVars>
          <dgm:dir/>
          <dgm:resizeHandles val="exact"/>
        </dgm:presLayoutVars>
      </dgm:prSet>
      <dgm:spPr/>
    </dgm:pt>
    <dgm:pt modelId="{F710355B-C76F-4212-B071-9B9BF67431EF}" type="pres">
      <dgm:prSet presAssocID="{ADB4091B-175C-441D-A424-3F2CFD236575}" presName="node" presStyleLbl="node1" presStyleIdx="0" presStyleCnt="4">
        <dgm:presLayoutVars>
          <dgm:bulletEnabled val="1"/>
        </dgm:presLayoutVars>
      </dgm:prSet>
      <dgm:spPr/>
    </dgm:pt>
    <dgm:pt modelId="{D73BE028-53C5-48A7-B98D-30ADFEEBF7FA}" type="pres">
      <dgm:prSet presAssocID="{1B496C39-E399-4FC0-BFC1-1B38EF446246}" presName="sibTrans" presStyleCnt="0"/>
      <dgm:spPr/>
    </dgm:pt>
    <dgm:pt modelId="{4E7091C6-F0B6-470D-8B98-EA3EA9CE8773}" type="pres">
      <dgm:prSet presAssocID="{BF6B4E6B-53B5-4B7A-95EA-DA738507EAC6}" presName="node" presStyleLbl="node1" presStyleIdx="1" presStyleCnt="4">
        <dgm:presLayoutVars>
          <dgm:bulletEnabled val="1"/>
        </dgm:presLayoutVars>
      </dgm:prSet>
      <dgm:spPr/>
    </dgm:pt>
    <dgm:pt modelId="{DA7F62B3-A4A2-4824-96E5-959AE47FCCBD}" type="pres">
      <dgm:prSet presAssocID="{B7D543F1-2971-4A35-BF5B-3362E5026E6B}" presName="sibTrans" presStyleCnt="0"/>
      <dgm:spPr/>
    </dgm:pt>
    <dgm:pt modelId="{09DC6F26-C679-48C8-AA27-6CC027CB9947}" type="pres">
      <dgm:prSet presAssocID="{08B93F09-A58D-45A3-B4AE-236CEE35FB68}" presName="node" presStyleLbl="node1" presStyleIdx="2" presStyleCnt="4">
        <dgm:presLayoutVars>
          <dgm:bulletEnabled val="1"/>
        </dgm:presLayoutVars>
      </dgm:prSet>
      <dgm:spPr/>
    </dgm:pt>
    <dgm:pt modelId="{91967D95-6997-4B8F-A85A-D1B22EA99C45}" type="pres">
      <dgm:prSet presAssocID="{2679734B-077A-4CC9-8FE5-7EDB61D3ACAD}" presName="sibTrans" presStyleCnt="0"/>
      <dgm:spPr/>
    </dgm:pt>
    <dgm:pt modelId="{FC0648F1-790F-432C-AB60-1BE5E76EECB3}" type="pres">
      <dgm:prSet presAssocID="{3244D1B9-3851-40F6-AE56-755B58DDC87E}" presName="node" presStyleLbl="node1" presStyleIdx="3" presStyleCnt="4">
        <dgm:presLayoutVars>
          <dgm:bulletEnabled val="1"/>
        </dgm:presLayoutVars>
      </dgm:prSet>
      <dgm:spPr/>
    </dgm:pt>
  </dgm:ptLst>
  <dgm:cxnLst>
    <dgm:cxn modelId="{1A2B9901-186B-42ED-B68C-9A8A5FDDFE7E}" srcId="{D0CFFA1D-D887-4535-8FEA-76EF137AEE9C}" destId="{ADB4091B-175C-441D-A424-3F2CFD236575}" srcOrd="0" destOrd="0" parTransId="{EAC08E1F-A463-4021-8ED0-FFD3C58DDC4A}" sibTransId="{1B496C39-E399-4FC0-BFC1-1B38EF446246}"/>
    <dgm:cxn modelId="{316FDC28-7D96-443C-A588-4A06E0003806}" srcId="{D0CFFA1D-D887-4535-8FEA-76EF137AEE9C}" destId="{BF6B4E6B-53B5-4B7A-95EA-DA738507EAC6}" srcOrd="1" destOrd="0" parTransId="{E886DF5F-133E-40BE-AC96-2988BBB00189}" sibTransId="{B7D543F1-2971-4A35-BF5B-3362E5026E6B}"/>
    <dgm:cxn modelId="{73BF6C3A-BD08-4CFA-8427-8C55B942913F}" type="presOf" srcId="{D0CFFA1D-D887-4535-8FEA-76EF137AEE9C}" destId="{D17B4F7B-33AC-4DE1-A6B0-9FD5A5FF4212}" srcOrd="0" destOrd="0" presId="urn:microsoft.com/office/officeart/2005/8/layout/default"/>
    <dgm:cxn modelId="{FF23135C-2E18-4DE7-8239-134CCCE1A98F}" type="presOf" srcId="{BF6B4E6B-53B5-4B7A-95EA-DA738507EAC6}" destId="{4E7091C6-F0B6-470D-8B98-EA3EA9CE8773}" srcOrd="0" destOrd="0" presId="urn:microsoft.com/office/officeart/2005/8/layout/default"/>
    <dgm:cxn modelId="{FEE8B24F-B365-4FC1-B7DC-D49EC358A7B0}" type="presOf" srcId="{08B93F09-A58D-45A3-B4AE-236CEE35FB68}" destId="{09DC6F26-C679-48C8-AA27-6CC027CB9947}" srcOrd="0" destOrd="0" presId="urn:microsoft.com/office/officeart/2005/8/layout/default"/>
    <dgm:cxn modelId="{52569C74-AE00-4634-A650-AE1EA91D58E5}" srcId="{D0CFFA1D-D887-4535-8FEA-76EF137AEE9C}" destId="{08B93F09-A58D-45A3-B4AE-236CEE35FB68}" srcOrd="2" destOrd="0" parTransId="{4F36BE20-370C-46E7-B3E6-7CA57A3F28B5}" sibTransId="{2679734B-077A-4CC9-8FE5-7EDB61D3ACAD}"/>
    <dgm:cxn modelId="{A72275BF-1C41-4969-9D47-8E3FE1F06D45}" type="presOf" srcId="{ADB4091B-175C-441D-A424-3F2CFD236575}" destId="{F710355B-C76F-4212-B071-9B9BF67431EF}" srcOrd="0" destOrd="0" presId="urn:microsoft.com/office/officeart/2005/8/layout/default"/>
    <dgm:cxn modelId="{365986C5-088B-4763-A285-0137A0BE036E}" type="presOf" srcId="{3244D1B9-3851-40F6-AE56-755B58DDC87E}" destId="{FC0648F1-790F-432C-AB60-1BE5E76EECB3}" srcOrd="0" destOrd="0" presId="urn:microsoft.com/office/officeart/2005/8/layout/default"/>
    <dgm:cxn modelId="{4B4399E3-D278-455C-B2B6-F1DCC80288C7}" srcId="{D0CFFA1D-D887-4535-8FEA-76EF137AEE9C}" destId="{3244D1B9-3851-40F6-AE56-755B58DDC87E}" srcOrd="3" destOrd="0" parTransId="{745449E7-3FB8-45E7-A138-3DCA66565075}" sibTransId="{050B4845-6ED7-41C8-BD61-CCBFFF1090C2}"/>
    <dgm:cxn modelId="{C51E0669-DBAF-49C8-93FB-255ED272B36D}" type="presParOf" srcId="{D17B4F7B-33AC-4DE1-A6B0-9FD5A5FF4212}" destId="{F710355B-C76F-4212-B071-9B9BF67431EF}" srcOrd="0" destOrd="0" presId="urn:microsoft.com/office/officeart/2005/8/layout/default"/>
    <dgm:cxn modelId="{E52B5DA0-4647-405C-AA2A-4F315FD3DF8D}" type="presParOf" srcId="{D17B4F7B-33AC-4DE1-A6B0-9FD5A5FF4212}" destId="{D73BE028-53C5-48A7-B98D-30ADFEEBF7FA}" srcOrd="1" destOrd="0" presId="urn:microsoft.com/office/officeart/2005/8/layout/default"/>
    <dgm:cxn modelId="{67865A47-075E-4467-B4FB-D4BE5CA493EB}" type="presParOf" srcId="{D17B4F7B-33AC-4DE1-A6B0-9FD5A5FF4212}" destId="{4E7091C6-F0B6-470D-8B98-EA3EA9CE8773}" srcOrd="2" destOrd="0" presId="urn:microsoft.com/office/officeart/2005/8/layout/default"/>
    <dgm:cxn modelId="{73F7DC93-3E61-4757-A35F-7017AEBE0A01}" type="presParOf" srcId="{D17B4F7B-33AC-4DE1-A6B0-9FD5A5FF4212}" destId="{DA7F62B3-A4A2-4824-96E5-959AE47FCCBD}" srcOrd="3" destOrd="0" presId="urn:microsoft.com/office/officeart/2005/8/layout/default"/>
    <dgm:cxn modelId="{61DD184D-852A-4C13-89C7-014146E9BC16}" type="presParOf" srcId="{D17B4F7B-33AC-4DE1-A6B0-9FD5A5FF4212}" destId="{09DC6F26-C679-48C8-AA27-6CC027CB9947}" srcOrd="4" destOrd="0" presId="urn:microsoft.com/office/officeart/2005/8/layout/default"/>
    <dgm:cxn modelId="{C9F775FB-B9AA-4396-ACB2-F5C4B6900737}" type="presParOf" srcId="{D17B4F7B-33AC-4DE1-A6B0-9FD5A5FF4212}" destId="{91967D95-6997-4B8F-A85A-D1B22EA99C45}" srcOrd="5" destOrd="0" presId="urn:microsoft.com/office/officeart/2005/8/layout/default"/>
    <dgm:cxn modelId="{DDFA9652-7C5F-4F73-9966-C11C316C8A3B}" type="presParOf" srcId="{D17B4F7B-33AC-4DE1-A6B0-9FD5A5FF4212}" destId="{FC0648F1-790F-432C-AB60-1BE5E76EECB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0355B-C76F-4212-B071-9B9BF67431EF}">
      <dsp:nvSpPr>
        <dsp:cNvPr id="0" name=""/>
        <dsp:cNvSpPr/>
      </dsp:nvSpPr>
      <dsp:spPr>
        <a:xfrm>
          <a:off x="3888" y="159238"/>
          <a:ext cx="3085091" cy="1851054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6.1 Ajuste del objetivo de la unidad </a:t>
          </a:r>
          <a:endParaRPr lang="es-EC" sz="2300" kern="1200" dirty="0"/>
        </a:p>
      </dsp:txBody>
      <dsp:txXfrm>
        <a:off x="3888" y="159238"/>
        <a:ext cx="3085091" cy="1851054"/>
      </dsp:txXfrm>
    </dsp:sp>
    <dsp:sp modelId="{4E7091C6-F0B6-470D-8B98-EA3EA9CE8773}">
      <dsp:nvSpPr>
        <dsp:cNvPr id="0" name=""/>
        <dsp:cNvSpPr/>
      </dsp:nvSpPr>
      <dsp:spPr>
        <a:xfrm>
          <a:off x="3397488" y="159238"/>
          <a:ext cx="3085091" cy="1851054"/>
        </a:xfrm>
        <a:prstGeom prst="rect">
          <a:avLst/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6.2 Incorporación pertinente de competencias e inserciones curriculares</a:t>
          </a:r>
          <a:endParaRPr lang="es-EC" sz="2300" kern="1200" dirty="0"/>
        </a:p>
      </dsp:txBody>
      <dsp:txXfrm>
        <a:off x="3397488" y="159238"/>
        <a:ext cx="3085091" cy="1851054"/>
      </dsp:txXfrm>
    </dsp:sp>
    <dsp:sp modelId="{09DC6F26-C679-48C8-AA27-6CC027CB9947}">
      <dsp:nvSpPr>
        <dsp:cNvPr id="0" name=""/>
        <dsp:cNvSpPr/>
      </dsp:nvSpPr>
      <dsp:spPr>
        <a:xfrm>
          <a:off x="6791089" y="159238"/>
          <a:ext cx="3085091" cy="1851054"/>
        </a:xfrm>
        <a:prstGeom prst="rect">
          <a:avLst/>
        </a:prstGeom>
        <a:solidFill>
          <a:schemeClr val="accent1">
            <a:shade val="50000"/>
            <a:hueOff val="402493"/>
            <a:satOff val="-9802"/>
            <a:lumOff val="428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6.3 Coherencia entre destrezas, estrategias y recursos</a:t>
          </a:r>
          <a:endParaRPr lang="es-EC" sz="2300" kern="1200" dirty="0"/>
        </a:p>
      </dsp:txBody>
      <dsp:txXfrm>
        <a:off x="6791089" y="159238"/>
        <a:ext cx="3085091" cy="1851054"/>
      </dsp:txXfrm>
    </dsp:sp>
    <dsp:sp modelId="{FC0648F1-790F-432C-AB60-1BE5E76EECB3}">
      <dsp:nvSpPr>
        <dsp:cNvPr id="0" name=""/>
        <dsp:cNvSpPr/>
      </dsp:nvSpPr>
      <dsp:spPr>
        <a:xfrm>
          <a:off x="10184689" y="159238"/>
          <a:ext cx="3085091" cy="1851054"/>
        </a:xfrm>
        <a:prstGeom prst="rect">
          <a:avLst/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6.4 Articulación entre indicadores y evaluación</a:t>
          </a:r>
          <a:endParaRPr lang="es-EC" sz="2300" kern="1200" dirty="0"/>
        </a:p>
      </dsp:txBody>
      <dsp:txXfrm>
        <a:off x="10184689" y="159238"/>
        <a:ext cx="3085091" cy="18510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56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61BC7-B3B8-9530-FFEB-EC4436E46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4DE54D-4F83-6193-B89C-40AA99349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916D53-71A4-09F8-3FF2-4EC4A577A4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2F7CF5-8317-B7E7-4A07-8F728E282F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18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418C9-2BDC-EA5D-D28F-605968F09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E0EE01-2AED-548F-864D-E975DB238E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8C09E2-F444-4CDE-AE74-175C5EE3E9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28AD4B-D34A-83A5-526A-D3EFD22A67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5189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F7C24-CB02-6FCF-4460-C9E4D84E6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7D1E82-4AB8-901B-1FB6-BB3AB11940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522228-C88F-F9FD-3187-8DADE39941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CB0BB4-E539-2873-8719-CDA4A7C2CD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1409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5A42B-AA8E-95F9-D1EF-B8BE42159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8E04B1-0FEF-A84F-B62E-2A51995A4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8C6467-669D-1319-8A6C-5874AF501C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D7BD8-04C2-3C4A-5BAA-16AAACCF3A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4107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D4D7B-5A74-6BBE-A736-1D7E990DA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FD3D0F-672C-8831-0D7E-8D6239F431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090A07-BA33-02CF-8142-21F87E9A69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121A4-5B04-D862-BD03-8294F6469B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4854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D9757-BCB7-4797-7AF4-C3E1DE3AC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D8789A-2D02-F5BC-4CB7-63E9ED08DA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0D57E6-1FEA-133C-584B-F81E5EFD2A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7E2FA-3A90-C4A3-074A-7980FF9EC6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217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50667-DD06-45AE-852B-7D8A37CE3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81114B-399F-C532-D971-64CFEB94D1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989CAC-C6CF-2DF7-448E-D696D6E37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C943F-904B-121E-1E40-3116D4F647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99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E2D51-DA89-4F87-AEFB-9D3CDE634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5B2869-FEF0-E7F0-929D-C883DDC293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204B2B-AA8F-4214-5A94-85696ED23E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648BD1-66AA-6412-C30E-B85D32F7D6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9377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2708F-5A1F-3686-A900-3CA468655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0D436D-AAFF-3BC5-F2D5-2C5079C275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805387-5AA7-3B92-2E92-15AE1B8EBF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92549E-3E19-86B6-CA57-C4AA416994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06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v.mx/rmipe/files/2016/08/ensenanza-situada-vinculo-entre-la-escuela-y-la-vida.pdf" TargetMode="External"/><Relationship Id="rId2" Type="http://schemas.openxmlformats.org/officeDocument/2006/relationships/hyperlink" Target="https://barajasvictor.wordpress.com/wp-content/uploads/2014/05/libro-j-biggs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ucacion.gob.ec/curriculo-priorizado" TargetMode="External"/><Relationship Id="rId4" Type="http://schemas.openxmlformats.org/officeDocument/2006/relationships/hyperlink" Target="https://educacion.gob.ec/wp-content/uploads/downloads/2016/03/Curriculo1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3286767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850"/>
              </a:lnSpc>
            </a:pPr>
            <a:r>
              <a:rPr lang="es-MX" sz="5400" b="1" dirty="0"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6. Optimización de la unidad </a:t>
            </a:r>
            <a:r>
              <a:rPr lang="es-MX" sz="5400" b="1" dirty="0" err="1"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microcurricular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B71554-2EF9-5057-FF11-71F2D8D6D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1403" y="615077"/>
            <a:ext cx="11164133" cy="670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6.2 Competencias e Inserciones Curriculares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51403" y="2922905"/>
            <a:ext cx="4254222" cy="20052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No son elementos accesorios: son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ejes transversales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que enriquecen la experiencia educativa. </a:t>
            </a:r>
          </a:p>
          <a:p>
            <a:pPr marL="342900" indent="-342900" algn="l">
              <a:lnSpc>
                <a:spcPts val="26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  <a:p>
            <a:pPr marL="342900" indent="-342900" algn="l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Su selección debe estar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alineada con el objetivo de la unidad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, priorizando coherencia sobre cantidad.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883" y="1819394"/>
            <a:ext cx="8349615" cy="55664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2476A-7951-59AF-2827-8046613B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9EA8122-EF20-FEF3-752D-A121708926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384" y="1527717"/>
            <a:ext cx="9907974" cy="6605316"/>
          </a:xfrm>
          <a:prstGeom prst="rect">
            <a:avLst/>
          </a:prstGeom>
          <a:noFill/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6CB34E7E-5B34-4307-3B66-AA7BB379FBB7}"/>
              </a:ext>
            </a:extLst>
          </p:cNvPr>
          <p:cNvSpPr/>
          <p:nvPr/>
        </p:nvSpPr>
        <p:spPr>
          <a:xfrm>
            <a:off x="894152" y="629281"/>
            <a:ext cx="4469586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Ejemplo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de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selección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de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competencias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e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inserciones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2"/>
          <p:cNvSpPr/>
          <p:nvPr/>
        </p:nvSpPr>
        <p:spPr>
          <a:xfrm>
            <a:off x="894152" y="3608904"/>
            <a:ext cx="3767058" cy="4163496"/>
          </a:xfrm>
          <a:prstGeom prst="roundRect">
            <a:avLst>
              <a:gd name="adj" fmla="val 6695"/>
            </a:avLst>
          </a:prstGeom>
          <a:solidFill>
            <a:srgbClr val="B5DAFC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822" y="3925491"/>
            <a:ext cx="237635" cy="214670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1591859" y="3865603"/>
            <a:ext cx="2959161" cy="2339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Si se selecciona la competencia comunicacional, el estudiante debe 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explicar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cómo construye un patrón. </a:t>
            </a:r>
          </a:p>
          <a:p>
            <a:pPr marL="0" indent="0" algn="l">
              <a:lnSpc>
                <a:spcPts val="2600"/>
              </a:lnSpc>
              <a:buNone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  <a:p>
            <a:pPr marL="0" indent="0" algn="l">
              <a:lnSpc>
                <a:spcPts val="26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Si se incluye educación socioemocional, se generan espacios de trabajo colaborativo.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0" descr="preencoded.png">
            <a:extLst>
              <a:ext uri="{FF2B5EF4-FFF2-40B4-BE49-F238E27FC236}">
                <a16:creationId xmlns:a16="http://schemas.microsoft.com/office/drawing/2014/main" id="{28FCA485-9FCB-5172-10C4-3964BF09D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822" y="6205062"/>
            <a:ext cx="237635" cy="21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1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DDDB8-C514-E597-1654-349E1296B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02114D2-1C94-A6B9-C827-76AB7746FCB2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2: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Selecciona y justifica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6572CF7-6698-067B-2019-3C93A75FD34C}"/>
              </a:ext>
            </a:extLst>
          </p:cNvPr>
          <p:cNvSpPr/>
          <p:nvPr/>
        </p:nvSpPr>
        <p:spPr>
          <a:xfrm>
            <a:off x="793790" y="283940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9FA0FAB4-D3A4-7830-FF33-EF3AB5620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194451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C8859953-F3B8-BA87-0107-8220BDCD9FAE}"/>
              </a:ext>
            </a:extLst>
          </p:cNvPr>
          <p:cNvSpPr/>
          <p:nvPr/>
        </p:nvSpPr>
        <p:spPr>
          <a:xfrm>
            <a:off x="793790" y="3368758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Recuerda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5A0FF77D-BFA3-378E-F26D-7EDF31F8740B}"/>
              </a:ext>
            </a:extLst>
          </p:cNvPr>
          <p:cNvSpPr/>
          <p:nvPr/>
        </p:nvSpPr>
        <p:spPr>
          <a:xfrm>
            <a:off x="5242041" y="2835537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E4ACC8B4-DF28-75B2-AAD1-8D758BBEA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1" y="3209691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D067369D-3C91-3F9E-6054-4EA79C008A6F}"/>
              </a:ext>
            </a:extLst>
          </p:cNvPr>
          <p:cNvSpPr/>
          <p:nvPr/>
        </p:nvSpPr>
        <p:spPr>
          <a:xfrm>
            <a:off x="5242041" y="3364889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Selecciona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3DCD48A1-653B-8F7B-E4DA-4F0C6AE41588}"/>
              </a:ext>
            </a:extLst>
          </p:cNvPr>
          <p:cNvSpPr/>
          <p:nvPr/>
        </p:nvSpPr>
        <p:spPr>
          <a:xfrm>
            <a:off x="5242040" y="3855308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Una competencia que se relacione con el objetivo. 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Una inserción adecuada para el mismo objetivo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B59238CE-6B55-7E9D-AAD1-A61F5A84C549}"/>
              </a:ext>
            </a:extLst>
          </p:cNvPr>
          <p:cNvSpPr/>
          <p:nvPr/>
        </p:nvSpPr>
        <p:spPr>
          <a:xfrm>
            <a:off x="9866947" y="2839406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D5801085-3FE0-D73B-4CCE-B3565AAF2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7" y="3194451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2CA981D2-ADA4-86A6-FDE7-183251A0F48C}"/>
              </a:ext>
            </a:extLst>
          </p:cNvPr>
          <p:cNvSpPr/>
          <p:nvPr/>
        </p:nvSpPr>
        <p:spPr>
          <a:xfrm>
            <a:off x="9866947" y="3859176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6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competencia e inserción seleccionaste?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6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¿Por qué se relacionan con el objetivo de la unidad?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6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¿Cómo se evidenciaría cada una en una actividad de clase?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8C1D987E-5972-14DA-114B-C17429F0FF81}"/>
              </a:ext>
            </a:extLst>
          </p:cNvPr>
          <p:cNvSpPr/>
          <p:nvPr/>
        </p:nvSpPr>
        <p:spPr>
          <a:xfrm>
            <a:off x="9866947" y="3364889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Justifica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2EC8A5B0-12ED-272A-5851-3BDAB8D9A5B6}"/>
              </a:ext>
            </a:extLst>
          </p:cNvPr>
          <p:cNvSpPr/>
          <p:nvPr/>
        </p:nvSpPr>
        <p:spPr>
          <a:xfrm>
            <a:off x="793790" y="6356887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AE24D846-8A7A-BCAA-21C7-20187081D859}"/>
              </a:ext>
            </a:extLst>
          </p:cNvPr>
          <p:cNvSpPr/>
          <p:nvPr/>
        </p:nvSpPr>
        <p:spPr>
          <a:xfrm>
            <a:off x="793790" y="3865058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Revisa el objetivo de unidad que creaste en la actividad 1.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50B8959C-0749-FEE0-7F09-BFD5E4982DB5}"/>
              </a:ext>
            </a:extLst>
          </p:cNvPr>
          <p:cNvSpPr/>
          <p:nvPr/>
        </p:nvSpPr>
        <p:spPr>
          <a:xfrm>
            <a:off x="793790" y="6818968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Las competencias e inserciones curriculares deben seleccionarse en función del objetivo de la unidad, priorizando su coherencia y no su cantidad.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1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671632"/>
            <a:ext cx="13412864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6.3 Coherencia entre Destrezas, Estrategias y Recursos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3536990" y="2698610"/>
            <a:ext cx="7556421" cy="4419838"/>
          </a:xfrm>
          <a:prstGeom prst="roundRect">
            <a:avLst>
              <a:gd name="adj" fmla="val 4619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3536990" y="2698610"/>
            <a:ext cx="3778210" cy="2749987"/>
          </a:xfrm>
          <a:prstGeom prst="roundRect">
            <a:avLst>
              <a:gd name="adj" fmla="val 7424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763804" y="2925424"/>
            <a:ext cx="298442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Destrezas con criterio de desempeño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763804" y="4172970"/>
            <a:ext cx="2984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Eje central. Expresan lo que el estudiante debe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hacer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en contexto.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7315200" y="2698610"/>
            <a:ext cx="3778210" cy="2749987"/>
          </a:xfrm>
          <a:prstGeom prst="rect">
            <a:avLst/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7315199" y="2698610"/>
            <a:ext cx="45719" cy="3090147"/>
          </a:xfrm>
          <a:prstGeom prst="roundRect">
            <a:avLst>
              <a:gd name="adj" fmla="val 669768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7882176" y="2925424"/>
            <a:ext cx="298442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Estrategias metodológicas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7882176" y="3770173"/>
            <a:ext cx="2984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Acciones pedagógicas que facilitan el desarrollo de la destreza.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7031712" y="3790056"/>
            <a:ext cx="566976" cy="566976"/>
          </a:xfrm>
          <a:prstGeom prst="roundRect">
            <a:avLst>
              <a:gd name="adj" fmla="val 36006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73397" y="3931741"/>
            <a:ext cx="283488" cy="283488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3536989" y="5431748"/>
            <a:ext cx="7556421" cy="1913514"/>
          </a:xfrm>
          <a:prstGeom prst="rect">
            <a:avLst/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3536989" y="5431748"/>
            <a:ext cx="7556421" cy="30480"/>
          </a:xfrm>
          <a:prstGeom prst="roundRect">
            <a:avLst>
              <a:gd name="adj" fmla="val 669768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3763803" y="56585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Recursos didácticos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3763803" y="6148980"/>
            <a:ext cx="67626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Medios que concretan las estrategias. Su selección responde a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pertinencia pedagógica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, no a cantidad (Díaz Barriga, 2006).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27603"/>
            <a:ext cx="834473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Ejemplo de Ajuste de Destrezas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1990011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 partir del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objetivo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de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unidad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: </a:t>
            </a: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"Construir patrones numéricos de suma y resta hasta el 9 para desarrollar el pensamiento lógico matemático."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93790" y="2970967"/>
            <a:ext cx="13042821" cy="4431030"/>
          </a:xfrm>
          <a:prstGeom prst="roundRect">
            <a:avLst>
              <a:gd name="adj" fmla="val 4607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801410" y="2978587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28224" y="3122295"/>
            <a:ext cx="60563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Destreza del currículo (textual)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545824" y="3122295"/>
            <a:ext cx="60563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Destreza ajustada a la unidad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801410" y="3628906"/>
            <a:ext cx="13027581" cy="137612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028224" y="3772614"/>
            <a:ext cx="605635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M.2.1.3. Describir y reproducir patrones numéricos basados en sumas y restas, contando hacia adelante y hacia atrás.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545824" y="3772614"/>
            <a:ext cx="60563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Describir y reproducir patrones numéricos de suma y resta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hasta el 9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, contando hacia adelante y hacia atrás.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801410" y="5005030"/>
            <a:ext cx="130275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028224" y="5148739"/>
            <a:ext cx="60563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M.2.1.4. Describir y reproducir patrones numéricos crecientes con la suma y la multiplicación.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545824" y="5148739"/>
            <a:ext cx="60563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Describir y reproducir patrones numéricos crecientes utilizando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suma hasta el 9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01410" y="6018252"/>
            <a:ext cx="13027581" cy="137612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028224" y="6161961"/>
            <a:ext cx="605635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M.2.1.5. Construir patrones de figuras basándose en sus atributos y patrones numéricos a partir de la suma, resta y multiplicación.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545824" y="6161961"/>
            <a:ext cx="60563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Construir patrones numéricos a partir de la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suma y resta hasta el 9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1A0437-2954-8534-F1C4-9A89CAF4A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688" y="490653"/>
            <a:ext cx="11156795" cy="743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12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3ADB1-5B40-4B25-8F2F-68FBD21C3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8A434A7-1B4A-A60D-E7DC-3D5EEB0EEC8A}"/>
              </a:ext>
            </a:extLst>
          </p:cNvPr>
          <p:cNvSpPr/>
          <p:nvPr/>
        </p:nvSpPr>
        <p:spPr>
          <a:xfrm>
            <a:off x="793790" y="827603"/>
            <a:ext cx="834473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Ejemplo de </a:t>
            </a:r>
            <a:r>
              <a:rPr lang="en-US" sz="4000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</a:t>
            </a:r>
            <a:r>
              <a:rPr lang="en-US" sz="4000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destreza</a:t>
            </a:r>
            <a:r>
              <a:rPr lang="en-US" sz="4000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estrategias</a:t>
            </a:r>
            <a:r>
              <a:rPr lang="en-US" sz="4000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y </a:t>
            </a:r>
            <a:r>
              <a:rPr lang="en-US" sz="4000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recursos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DB61F42-72FF-AB85-90DD-55434C3156E9}"/>
              </a:ext>
            </a:extLst>
          </p:cNvPr>
          <p:cNvSpPr/>
          <p:nvPr/>
        </p:nvSpPr>
        <p:spPr>
          <a:xfrm>
            <a:off x="793790" y="1990011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Las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estrategias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y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los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recursos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concretan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la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destreza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2CF366A9-F156-FB3C-7473-BC20CBD81A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497167"/>
              </p:ext>
            </p:extLst>
          </p:nvPr>
        </p:nvGraphicFramePr>
        <p:xfrm>
          <a:off x="1006474" y="2967251"/>
          <a:ext cx="12617451" cy="4527678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4205817">
                  <a:extLst>
                    <a:ext uri="{9D8B030D-6E8A-4147-A177-3AD203B41FA5}">
                      <a16:colId xmlns:a16="http://schemas.microsoft.com/office/drawing/2014/main" val="3471656497"/>
                    </a:ext>
                  </a:extLst>
                </a:gridCol>
                <a:gridCol w="4205817">
                  <a:extLst>
                    <a:ext uri="{9D8B030D-6E8A-4147-A177-3AD203B41FA5}">
                      <a16:colId xmlns:a16="http://schemas.microsoft.com/office/drawing/2014/main" val="3224109867"/>
                    </a:ext>
                  </a:extLst>
                </a:gridCol>
                <a:gridCol w="4205817">
                  <a:extLst>
                    <a:ext uri="{9D8B030D-6E8A-4147-A177-3AD203B41FA5}">
                      <a16:colId xmlns:a16="http://schemas.microsoft.com/office/drawing/2014/main" val="4161355386"/>
                    </a:ext>
                  </a:extLst>
                </a:gridCol>
              </a:tblGrid>
              <a:tr h="1764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Destreza con criterio de desempeño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Estrategias metodológicas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Recursos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1453987"/>
                  </a:ext>
                </a:extLst>
              </a:tr>
              <a:tr h="1328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Describir y reproducir patrones numéricos de suma y resta hasta el 9, contando hacia adelante y hacia atrás.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Resolución de problemas guiados con secuencias numéricas.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Descubrimiento guiado para identificar la regla del patrón.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Uso de material concreto para construir secuencias. Explicación oral de la regla por parte del estudiante.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Juegos didácticos para completar patrones.</a:t>
                      </a:r>
                      <a:endParaRPr lang="es-EC" sz="20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Fichas impresas con secuencias numéricas.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Material manipulativo (bloques, fichas, tapas). Tarjetas con números y signos (+, -).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Pizarra y marcadores. Recursos digitales interactivos.</a:t>
                      </a:r>
                      <a:endParaRPr lang="es-EC" sz="20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66546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665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26AF3-046D-C73F-7735-CE727CF74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C28C635-8E37-00C8-1B9B-1242C6DCB326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3: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Destreza + estrategia + recurso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2BFEE4A-4CB1-B883-637B-13FA8B8DCC04}"/>
              </a:ext>
            </a:extLst>
          </p:cNvPr>
          <p:cNvSpPr/>
          <p:nvPr/>
        </p:nvSpPr>
        <p:spPr>
          <a:xfrm>
            <a:off x="793790" y="2270693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F8193E1C-471F-7ED4-8744-4078E30D9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25738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245A5E74-F206-D91B-C10B-86B0D870A237}"/>
              </a:ext>
            </a:extLst>
          </p:cNvPr>
          <p:cNvSpPr/>
          <p:nvPr/>
        </p:nvSpPr>
        <p:spPr>
          <a:xfrm>
            <a:off x="793790" y="2800045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Destreza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A92DC7AB-08C9-FC01-C7BF-B550FE12BF25}"/>
              </a:ext>
            </a:extLst>
          </p:cNvPr>
          <p:cNvSpPr/>
          <p:nvPr/>
        </p:nvSpPr>
        <p:spPr>
          <a:xfrm>
            <a:off x="5242041" y="2266824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1F9B6304-5BB4-D9B2-2C69-05ECD3066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1" y="2640978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F0417255-7F9B-4DC4-88F1-7FDC33A289D4}"/>
              </a:ext>
            </a:extLst>
          </p:cNvPr>
          <p:cNvSpPr/>
          <p:nvPr/>
        </p:nvSpPr>
        <p:spPr>
          <a:xfrm>
            <a:off x="5242041" y="2796176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Estrategia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8B0FECD1-602D-31C6-F124-ED5F6B9FE1CA}"/>
              </a:ext>
            </a:extLst>
          </p:cNvPr>
          <p:cNvSpPr/>
          <p:nvPr/>
        </p:nvSpPr>
        <p:spPr>
          <a:xfrm>
            <a:off x="5242040" y="3286595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9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estrategia sería útil para fortalecer la destreza que creaste?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0DA0E8B6-D1D1-1959-95DB-6C3094EEB84F}"/>
              </a:ext>
            </a:extLst>
          </p:cNvPr>
          <p:cNvSpPr/>
          <p:nvPr/>
        </p:nvSpPr>
        <p:spPr>
          <a:xfrm>
            <a:off x="9866947" y="2270693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4224E672-DF07-718A-BD65-E1CC62BF4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7" y="2625738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8393B50B-0E18-225F-BE89-A473DB20A0C3}"/>
              </a:ext>
            </a:extLst>
          </p:cNvPr>
          <p:cNvSpPr/>
          <p:nvPr/>
        </p:nvSpPr>
        <p:spPr>
          <a:xfrm>
            <a:off x="9866947" y="3290463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10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recursos podrías emplear para ejecutar la estrategia que propusiste?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DE181192-1055-AECA-1F1B-79B8B8F979F1}"/>
              </a:ext>
            </a:extLst>
          </p:cNvPr>
          <p:cNvSpPr/>
          <p:nvPr/>
        </p:nvSpPr>
        <p:spPr>
          <a:xfrm>
            <a:off x="9866947" y="2796176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Recurso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220D5814-184C-D724-B2A4-DA1D697CC693}"/>
              </a:ext>
            </a:extLst>
          </p:cNvPr>
          <p:cNvSpPr/>
          <p:nvPr/>
        </p:nvSpPr>
        <p:spPr>
          <a:xfrm>
            <a:off x="793790" y="6356887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6EDC968E-E3D7-57C6-2358-AB6327D0237E}"/>
              </a:ext>
            </a:extLst>
          </p:cNvPr>
          <p:cNvSpPr/>
          <p:nvPr/>
        </p:nvSpPr>
        <p:spPr>
          <a:xfrm>
            <a:off x="793790" y="3296345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7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destreza del Currículo Priorizado se articula con el objetivo de unidad que creaste?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7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¿Cómo quedaría esa destreza ajustada para la unidad?</a:t>
            </a:r>
          </a:p>
          <a:p>
            <a:pPr>
              <a:lnSpc>
                <a:spcPts val="2650"/>
              </a:lnSpc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DC18DDB9-481C-C3AF-0ACC-7A5E2B8CE759}"/>
              </a:ext>
            </a:extLst>
          </p:cNvPr>
          <p:cNvSpPr/>
          <p:nvPr/>
        </p:nvSpPr>
        <p:spPr>
          <a:xfrm>
            <a:off x="793790" y="6818968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La planificación debe mantener coherencia entre la destreza, la estrategia y el recurso, de modo que todos contribuyan al logro del aprendizaje.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53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6297" y="771882"/>
            <a:ext cx="9172099" cy="526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6.4 Articulación entre Indicadores y Evaluación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176" y="1589562"/>
            <a:ext cx="9824224" cy="65494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56297" y="1909252"/>
            <a:ext cx="3801070" cy="9391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Coherencia entre aprendizaje y evaluación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Indicadores del currículo → referentes generales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Indicadores de logro → concreción docente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Adaptados al contexto y objetivos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Desempeños observables y medibles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Aseguran alineación curricular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A7EB0-0171-C007-4144-4F8D1B0FA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9C24826-0E7F-EB86-81C7-9BBE83F3358B}"/>
              </a:ext>
            </a:extLst>
          </p:cNvPr>
          <p:cNvSpPr/>
          <p:nvPr/>
        </p:nvSpPr>
        <p:spPr>
          <a:xfrm>
            <a:off x="913076" y="795257"/>
            <a:ext cx="9172099" cy="526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Componentes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de la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evaluación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76740BC9-9938-788C-6215-65974A4AF69F}"/>
              </a:ext>
            </a:extLst>
          </p:cNvPr>
          <p:cNvSpPr/>
          <p:nvPr/>
        </p:nvSpPr>
        <p:spPr>
          <a:xfrm>
            <a:off x="913195" y="1851103"/>
            <a:ext cx="3791188" cy="1472340"/>
          </a:xfrm>
          <a:prstGeom prst="roundRect">
            <a:avLst>
              <a:gd name="adj" fmla="val 921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AFAC1616-6B4A-9039-5DE5-FBC07CB0F77C}"/>
              </a:ext>
            </a:extLst>
          </p:cNvPr>
          <p:cNvSpPr/>
          <p:nvPr/>
        </p:nvSpPr>
        <p:spPr>
          <a:xfrm flipH="1">
            <a:off x="913076" y="1851103"/>
            <a:ext cx="91440" cy="1472340"/>
          </a:xfrm>
          <a:prstGeom prst="roundRect">
            <a:avLst>
              <a:gd name="adj" fmla="val 16580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7B04240C-3070-6282-A20C-40B365C2A137}"/>
              </a:ext>
            </a:extLst>
          </p:cNvPr>
          <p:cNvSpPr/>
          <p:nvPr/>
        </p:nvSpPr>
        <p:spPr>
          <a:xfrm>
            <a:off x="1172990" y="2042317"/>
            <a:ext cx="2561273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Actividades de evaluación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446DF239-D140-9568-6263-BD4CAC8A2FA4}"/>
              </a:ext>
            </a:extLst>
          </p:cNvPr>
          <p:cNvSpPr/>
          <p:nvPr/>
        </p:nvSpPr>
        <p:spPr>
          <a:xfrm>
            <a:off x="1172990" y="2380574"/>
            <a:ext cx="3340179" cy="4695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Tareas mediante las que el estudiante demuestra sus aprendizajes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50F46ACF-7265-EB60-B3EE-033D6C26F0CB}"/>
              </a:ext>
            </a:extLst>
          </p:cNvPr>
          <p:cNvSpPr/>
          <p:nvPr/>
        </p:nvSpPr>
        <p:spPr>
          <a:xfrm>
            <a:off x="936174" y="3852914"/>
            <a:ext cx="3791188" cy="1190268"/>
          </a:xfrm>
          <a:prstGeom prst="roundRect">
            <a:avLst>
              <a:gd name="adj" fmla="val 921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CF53A0A4-B233-AA4F-7012-DCAD3530AD46}"/>
              </a:ext>
            </a:extLst>
          </p:cNvPr>
          <p:cNvSpPr/>
          <p:nvPr/>
        </p:nvSpPr>
        <p:spPr>
          <a:xfrm>
            <a:off x="913314" y="3852914"/>
            <a:ext cx="91440" cy="1190268"/>
          </a:xfrm>
          <a:prstGeom prst="roundRect">
            <a:avLst>
              <a:gd name="adj" fmla="val 16580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396FAB6A-66D0-77F9-354C-CA493C8A8746}"/>
              </a:ext>
            </a:extLst>
          </p:cNvPr>
          <p:cNvSpPr/>
          <p:nvPr/>
        </p:nvSpPr>
        <p:spPr>
          <a:xfrm>
            <a:off x="1195968" y="4044128"/>
            <a:ext cx="2105739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Técnicas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6F762CCA-3ECE-B72B-CF03-17D4FF99AC2D}"/>
              </a:ext>
            </a:extLst>
          </p:cNvPr>
          <p:cNvSpPr/>
          <p:nvPr/>
        </p:nvSpPr>
        <p:spPr>
          <a:xfrm>
            <a:off x="1195968" y="4382385"/>
            <a:ext cx="3340179" cy="4695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Observación, entrevista, análisis de producciones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10">
            <a:extLst>
              <a:ext uri="{FF2B5EF4-FFF2-40B4-BE49-F238E27FC236}">
                <a16:creationId xmlns:a16="http://schemas.microsoft.com/office/drawing/2014/main" id="{71ED9157-9829-5B4B-71AE-F707D51C22B0}"/>
              </a:ext>
            </a:extLst>
          </p:cNvPr>
          <p:cNvSpPr/>
          <p:nvPr/>
        </p:nvSpPr>
        <p:spPr>
          <a:xfrm>
            <a:off x="936055" y="5572653"/>
            <a:ext cx="3791307" cy="1190268"/>
          </a:xfrm>
          <a:prstGeom prst="roundRect">
            <a:avLst>
              <a:gd name="adj" fmla="val 921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2B57DF32-F2FC-EC4E-1EDB-F5663459F097}"/>
              </a:ext>
            </a:extLst>
          </p:cNvPr>
          <p:cNvSpPr/>
          <p:nvPr/>
        </p:nvSpPr>
        <p:spPr>
          <a:xfrm>
            <a:off x="913195" y="5572653"/>
            <a:ext cx="91440" cy="1190268"/>
          </a:xfrm>
          <a:prstGeom prst="roundRect">
            <a:avLst>
              <a:gd name="adj" fmla="val 16580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BECC792E-CCAF-55A1-F4B2-017F5346419C}"/>
              </a:ext>
            </a:extLst>
          </p:cNvPr>
          <p:cNvSpPr/>
          <p:nvPr/>
        </p:nvSpPr>
        <p:spPr>
          <a:xfrm>
            <a:off x="1195849" y="5763867"/>
            <a:ext cx="2105739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Instrumentos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43DD989B-5BBF-FB91-D278-126F06D57D21}"/>
              </a:ext>
            </a:extLst>
          </p:cNvPr>
          <p:cNvSpPr/>
          <p:nvPr/>
        </p:nvSpPr>
        <p:spPr>
          <a:xfrm>
            <a:off x="1195849" y="6102124"/>
            <a:ext cx="3340298" cy="4695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Rúbricas, listas de cotejo, escalas de valoración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D0604F0-D186-05C3-68BB-DE1FB4E1CD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375" y="1851103"/>
            <a:ext cx="9411067" cy="62740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295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6FAEF7F-58C3-C0EE-6644-B9BA00D326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5012214"/>
              </p:ext>
            </p:extLst>
          </p:nvPr>
        </p:nvGraphicFramePr>
        <p:xfrm>
          <a:off x="788019" y="5363736"/>
          <a:ext cx="13273669" cy="2169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2">
            <a:extLst>
              <a:ext uri="{FF2B5EF4-FFF2-40B4-BE49-F238E27FC236}">
                <a16:creationId xmlns:a16="http://schemas.microsoft.com/office/drawing/2014/main" id="{C360FA4F-07B0-778F-3023-0F60B751C780}"/>
              </a:ext>
            </a:extLst>
          </p:cNvPr>
          <p:cNvSpPr/>
          <p:nvPr/>
        </p:nvSpPr>
        <p:spPr>
          <a:xfrm>
            <a:off x="877229" y="2675436"/>
            <a:ext cx="1249308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Objetivo: </a:t>
            </a:r>
            <a:r>
              <a:rPr lang="es-MX" sz="2000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Optimizar la unidad </a:t>
            </a:r>
            <a:r>
              <a:rPr lang="es-MX" sz="2000" dirty="0" err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microcurricular</a:t>
            </a:r>
            <a:r>
              <a:rPr lang="es-MX" sz="2000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, articulando de manera coherente los objetivos, destrezas, competencias, estrategias, recursos e indicadores de evaluación, para diseñar planificaciones alineadas con el currículo oficial y orientadas al logro de aprendizajes significativos.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75F3BF83-C378-1D27-E14D-9F3FCEA7F25F}"/>
              </a:ext>
            </a:extLst>
          </p:cNvPr>
          <p:cNvSpPr/>
          <p:nvPr/>
        </p:nvSpPr>
        <p:spPr>
          <a:xfrm>
            <a:off x="788019" y="1208074"/>
            <a:ext cx="13273670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850"/>
              </a:lnSpc>
            </a:pPr>
            <a:r>
              <a:rPr lang="es-MX" sz="4400" b="1" dirty="0"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6. Optimización de la unidad </a:t>
            </a:r>
            <a:r>
              <a:rPr lang="es-MX" sz="4400" b="1" dirty="0" err="1"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microcurricular</a:t>
            </a:r>
            <a:endParaRPr lang="es-MX" sz="4400" b="1" dirty="0">
              <a:latin typeface="Arial" panose="020B0604020202020204" pitchFamily="34" charset="0"/>
              <a:ea typeface="Host Grotesk Medium" pitchFamily="34" charset="-122"/>
              <a:cs typeface="Arial" panose="020B0604020202020204" pitchFamily="34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01E4EBC-1AA8-AA84-AB88-A5EBB78912CC}"/>
              </a:ext>
            </a:extLst>
          </p:cNvPr>
          <p:cNvSpPr/>
          <p:nvPr/>
        </p:nvSpPr>
        <p:spPr>
          <a:xfrm>
            <a:off x="877229" y="4565981"/>
            <a:ext cx="1249308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b="1" dirty="0" err="1">
                <a:solidFill>
                  <a:srgbClr val="384653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Subtemas</a:t>
            </a:r>
            <a:r>
              <a:rPr lang="en-US" sz="2000" b="1" dirty="0">
                <a:solidFill>
                  <a:srgbClr val="384653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71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EC53C-B00B-FF73-17C8-01D7AA798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FC7459E-820F-7607-8B40-0834B6FB32EB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final: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Evaluación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41D279D-A78A-4D16-4818-B930A1D6FF5A}"/>
              </a:ext>
            </a:extLst>
          </p:cNvPr>
          <p:cNvSpPr/>
          <p:nvPr/>
        </p:nvSpPr>
        <p:spPr>
          <a:xfrm>
            <a:off x="793790" y="2270693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DA5AC1F6-146A-4EA8-D976-18D5D0FEF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25738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47D3E703-3E8F-40BF-8C98-15BE0833F534}"/>
              </a:ext>
            </a:extLst>
          </p:cNvPr>
          <p:cNvSpPr/>
          <p:nvPr/>
        </p:nvSpPr>
        <p:spPr>
          <a:xfrm>
            <a:off x="793790" y="2800045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Indicador de logro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088ABF55-D6A7-9D31-3BF7-CCDD6A9B5234}"/>
              </a:ext>
            </a:extLst>
          </p:cNvPr>
          <p:cNvSpPr/>
          <p:nvPr/>
        </p:nvSpPr>
        <p:spPr>
          <a:xfrm>
            <a:off x="5242041" y="2266824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492DDFF9-CB0E-0A5C-96EC-0CE94EC8D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1" y="2640978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13FD6CA0-9B34-9311-8F5E-56209C0CD03D}"/>
              </a:ext>
            </a:extLst>
          </p:cNvPr>
          <p:cNvSpPr/>
          <p:nvPr/>
        </p:nvSpPr>
        <p:spPr>
          <a:xfrm>
            <a:off x="5242041" y="2796176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 de evaluación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6CA05544-7866-8D1D-4413-3C443BD38608}"/>
              </a:ext>
            </a:extLst>
          </p:cNvPr>
          <p:cNvSpPr/>
          <p:nvPr/>
        </p:nvSpPr>
        <p:spPr>
          <a:xfrm>
            <a:off x="5242040" y="3286595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13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deberían hacer los niños para verificar que alcanzan el indicador de logro?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CCA326FC-2A5B-579F-2A04-77E562560B28}"/>
              </a:ext>
            </a:extLst>
          </p:cNvPr>
          <p:cNvSpPr/>
          <p:nvPr/>
        </p:nvSpPr>
        <p:spPr>
          <a:xfrm>
            <a:off x="9866947" y="2270693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37ACC387-2A47-EBA4-8009-8775A4AF4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7" y="2625738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EA64694F-6EA9-5C55-B6B1-FDB1DBF50AD4}"/>
              </a:ext>
            </a:extLst>
          </p:cNvPr>
          <p:cNvSpPr/>
          <p:nvPr/>
        </p:nvSpPr>
        <p:spPr>
          <a:xfrm>
            <a:off x="9866947" y="3290463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14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técnica te permite valorar la actividad que propusiste?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4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¿Con qué instrumento podrías evaluar? 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F5B56098-000B-1E54-ED88-022F649EFB64}"/>
              </a:ext>
            </a:extLst>
          </p:cNvPr>
          <p:cNvSpPr/>
          <p:nvPr/>
        </p:nvSpPr>
        <p:spPr>
          <a:xfrm>
            <a:off x="9866947" y="2796176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Técnica e </a:t>
            </a: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instrumento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36A0C077-33EE-5A52-B7D8-65F3A4322BCB}"/>
              </a:ext>
            </a:extLst>
          </p:cNvPr>
          <p:cNvSpPr/>
          <p:nvPr/>
        </p:nvSpPr>
        <p:spPr>
          <a:xfrm>
            <a:off x="793790" y="6356887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9FD707D4-1042-F132-498B-4B25507EEA2A}"/>
              </a:ext>
            </a:extLst>
          </p:cNvPr>
          <p:cNvSpPr/>
          <p:nvPr/>
        </p:nvSpPr>
        <p:spPr>
          <a:xfrm>
            <a:off x="793790" y="3296345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11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indicador de evaluación del Currículo Priorizado se articula con la destreza que formulaste?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1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¿Cómo lo transformarías a indicador de logro?</a:t>
            </a:r>
          </a:p>
          <a:p>
            <a:pPr>
              <a:lnSpc>
                <a:spcPts val="2650"/>
              </a:lnSpc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660495DE-D23E-9CAC-76E5-BE04DEF5C7D8}"/>
              </a:ext>
            </a:extLst>
          </p:cNvPr>
          <p:cNvSpPr/>
          <p:nvPr/>
        </p:nvSpPr>
        <p:spPr>
          <a:xfrm>
            <a:off x="793790" y="6818968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La evaluación debe estar alineada con los indicadores de logro, definiendo actividades, técnicas e instrumentos coherentes que permitan evidenciar el alcance de la destreza.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32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204409-841E-1131-3CBE-FEB102A2A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1869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77223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Conclusión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0" y="1821180"/>
            <a:ext cx="7556421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 optimización microcurricular es un proceso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intencionado de articulación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en el que el objetivo de la unidad actúa como eje organizador. La coherencia entre todos los componentes garantiza una planificación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pertinente, clara y viable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que favorece aprendizajes significativos y una práctica educativa reflexiva, centrada en el desarrollo integral del estudiante.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4253746"/>
            <a:ext cx="3664744" cy="1669852"/>
          </a:xfrm>
          <a:prstGeom prst="roundRect">
            <a:avLst>
              <a:gd name="adj" fmla="val 1222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20604" y="44805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Objetivo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20604" y="4970978"/>
            <a:ext cx="3211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Eje articulador de la planificación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685348" y="4253746"/>
            <a:ext cx="3664863" cy="1669852"/>
          </a:xfrm>
          <a:prstGeom prst="roundRect">
            <a:avLst>
              <a:gd name="adj" fmla="val 1222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912162" y="44805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Coherencia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912162" y="4970978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Entre destrezas, estrategias y recursos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793790" y="6150412"/>
            <a:ext cx="7556421" cy="1306949"/>
          </a:xfrm>
          <a:prstGeom prst="roundRect">
            <a:avLst>
              <a:gd name="adj" fmla="val 15620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020604" y="637722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Evaluación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020604" y="6867644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Alineada con indicadores de logro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6C46166-17ED-0C25-65CF-552AE96B0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92774"/>
            <a:ext cx="122347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Tarea: </a:t>
            </a:r>
            <a:r>
              <a:rPr lang="en-US" sz="445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Diseño</a:t>
            </a:r>
            <a:r>
              <a:rPr lang="en-US" sz="445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de </a:t>
            </a:r>
            <a:r>
              <a:rPr lang="en-US" sz="445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unidad</a:t>
            </a:r>
            <a:r>
              <a:rPr lang="en-US" sz="445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445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microcurricular</a:t>
            </a:r>
            <a:endParaRPr lang="en-US" sz="445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89" y="14881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Objetivo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89" y="1877489"/>
            <a:ext cx="130428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Optimizar el plan de unidad articulando todos sus componentes.</a:t>
            </a:r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3A64616E-1568-EDC2-A903-5B3AF8EB451B}"/>
              </a:ext>
            </a:extLst>
          </p:cNvPr>
          <p:cNvSpPr/>
          <p:nvPr/>
        </p:nvSpPr>
        <p:spPr>
          <a:xfrm>
            <a:off x="793790" y="24042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Instrucciones</a:t>
            </a:r>
            <a:r>
              <a:rPr lang="en-US" sz="28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para </a:t>
            </a:r>
            <a:r>
              <a:rPr lang="en-US" sz="280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entrega</a:t>
            </a:r>
            <a:r>
              <a:rPr lang="en-US" sz="28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final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1CA63D18-0DDC-2466-704A-9680BFD3ADD6}"/>
              </a:ext>
            </a:extLst>
          </p:cNvPr>
          <p:cNvSpPr/>
          <p:nvPr/>
        </p:nvSpPr>
        <p:spPr>
          <a:xfrm>
            <a:off x="793790" y="2793586"/>
            <a:ext cx="130428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 las parejas determinadas previamente, revisar y corregir su plan de unidad.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Revisar los DATOS INFORMATIVOS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Verificar que se haya integrado un objetivo de unidad, en lugar de un objetivo de área.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 el área de PLANIFICACIÓN comprobar que los íconos de las competencias e inserciones sean los adecuados.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Chequear que las 2 destrezas hayan sido editadas y que permitan el alcance del objetivo de la unidad.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Añadir otra destreza y completar toda la fila.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Analizar si las estrategias y recursos son apropiados para fomentar cada una de las 3 destrezas.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Observar si las estrategias y recursos permiten el desarrollo de las competencias e inserciones seleccionados.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Crear uno o dos indicadores de logro por destreza.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Examinar si las actividades de evaluación, las técnicas y los instrumentos permiten medir el alcance de la destreza.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Realizar todos los ajustes necesarios.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Presentar la versión final del plan de unidad.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Incorporar las 15 respuestas de las preguntas realizadas durante la clase 6.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6">
            <a:extLst>
              <a:ext uri="{FF2B5EF4-FFF2-40B4-BE49-F238E27FC236}">
                <a16:creationId xmlns:a16="http://schemas.microsoft.com/office/drawing/2014/main" id="{EA89B12B-B9D0-7BF6-C548-F962C15C8BBD}"/>
              </a:ext>
            </a:extLst>
          </p:cNvPr>
          <p:cNvSpPr/>
          <p:nvPr/>
        </p:nvSpPr>
        <p:spPr>
          <a:xfrm>
            <a:off x="788968" y="894040"/>
            <a:ext cx="3183374" cy="248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Referencias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id="{16BF1F6A-1B34-4C31-519C-4155BC33635E}"/>
              </a:ext>
            </a:extLst>
          </p:cNvPr>
          <p:cNvSpPr/>
          <p:nvPr/>
        </p:nvSpPr>
        <p:spPr>
          <a:xfrm>
            <a:off x="788967" y="1661532"/>
            <a:ext cx="12336017" cy="5475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MX" sz="2000" dirty="0" err="1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Biggs</a:t>
            </a:r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J. (2005). Calidad del aprendizaje universitario. Narcea. </a:t>
            </a:r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2"/>
              </a:rPr>
              <a:t>https://barajasvictor.wordpress.com/wp-content/uploads/2014/05/libro-j-biggs.pdf</a:t>
            </a:r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Coll, C. (1991). Psicología y currículo. Paidós.</a:t>
            </a: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Díaz Barriga, F. (2006). Enseñanza situada: vínculo entre la escuela y la vida. McGraw-Hill. </a:t>
            </a:r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3"/>
              </a:rPr>
              <a:t>https://www.uv.mx/rmipe/files/2016/08/ensenanza-situada-vinculo-entre-la-escuela-y-la-vida.pdf</a:t>
            </a:r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Ministerio de Educación del Ecuador. (2016). Currículo de los niveles de Educación General Básica y Bachillerato General Unificado. Ministerio de Educación del Ecuador. </a:t>
            </a:r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4"/>
              </a:rPr>
              <a:t>https://educacion.gob.ec/wp-content/uploads/downloads/2016/03/Curriculo1.pdf</a:t>
            </a:r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Ministerio de Educación del Ecuador. (2025). Currículo priorizado con énfasis en competencias comunicacionales, matemáticas, digitales y socioemocionales. </a:t>
            </a:r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5"/>
              </a:rPr>
              <a:t>https://educacion.gob.ec/curriculo-priorizado</a:t>
            </a:r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</a:t>
            </a: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193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C760B-B207-4F41-8599-F0A9FFA9A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06273E-A7BC-87ED-0C62-40D57326D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71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3DCC9-0167-AA6B-A01A-5A973C7A2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1B5853D-7746-EAEB-63EE-F30783BB2B24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inicial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Detectives de la planificación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03B90F6-9A5D-4B13-E437-9BC34722C760}"/>
              </a:ext>
            </a:extLst>
          </p:cNvPr>
          <p:cNvSpPr/>
          <p:nvPr/>
        </p:nvSpPr>
        <p:spPr>
          <a:xfrm>
            <a:off x="793790" y="283940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65203555-1B44-2725-B4B0-2E48E3085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194451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DEA7A119-C2C3-DB18-5B62-CEBDD41D560D}"/>
              </a:ext>
            </a:extLst>
          </p:cNvPr>
          <p:cNvSpPr/>
          <p:nvPr/>
        </p:nvSpPr>
        <p:spPr>
          <a:xfrm>
            <a:off x="793790" y="3368758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Revisa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C8C11EC1-586F-4A9A-3731-F6B3D0AC9B6F}"/>
              </a:ext>
            </a:extLst>
          </p:cNvPr>
          <p:cNvSpPr/>
          <p:nvPr/>
        </p:nvSpPr>
        <p:spPr>
          <a:xfrm>
            <a:off x="5242041" y="2835537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F289AD02-8624-F4A9-4B4B-0D6CC4599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1" y="3209691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E120BA83-D7F3-AD4F-40A1-1C04BB6A98ED}"/>
              </a:ext>
            </a:extLst>
          </p:cNvPr>
          <p:cNvSpPr/>
          <p:nvPr/>
        </p:nvSpPr>
        <p:spPr>
          <a:xfrm>
            <a:off x="5242041" y="3364889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Explica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9C9C67AD-A655-1BBF-3510-AB9114B3F36E}"/>
              </a:ext>
            </a:extLst>
          </p:cNvPr>
          <p:cNvSpPr/>
          <p:nvPr/>
        </p:nvSpPr>
        <p:spPr>
          <a:xfrm>
            <a:off x="5242040" y="3855308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Observa si está completo y si existe coherencia entre sus elementos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DBDE2C55-5517-2E53-C51B-26BA35B344B4}"/>
              </a:ext>
            </a:extLst>
          </p:cNvPr>
          <p:cNvSpPr/>
          <p:nvPr/>
        </p:nvSpPr>
        <p:spPr>
          <a:xfrm>
            <a:off x="9866947" y="2839406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8C7F65EB-C8D9-6AC6-CDF2-C85D182EE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7" y="3194451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ED2A3D09-4B3F-FBB9-B72F-7EB8BDA39304}"/>
              </a:ext>
            </a:extLst>
          </p:cNvPr>
          <p:cNvSpPr/>
          <p:nvPr/>
        </p:nvSpPr>
        <p:spPr>
          <a:xfrm>
            <a:off x="9866947" y="3859176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¿Está completo?</a:t>
            </a:r>
          </a:p>
          <a:p>
            <a:pPr marL="457200" indent="-457200">
              <a:lnSpc>
                <a:spcPts val="2650"/>
              </a:lnSpc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elementos están bien articulados?</a:t>
            </a:r>
          </a:p>
          <a:p>
            <a:pPr marL="457200" indent="-457200">
              <a:lnSpc>
                <a:spcPts val="2650"/>
              </a:lnSpc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no tiene relación?</a:t>
            </a:r>
          </a:p>
          <a:p>
            <a:pPr marL="457200" indent="-457200">
              <a:lnSpc>
                <a:spcPts val="2650"/>
              </a:lnSpc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mejorarías?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F894207E-E34D-6E9A-A558-743ED2714D7A}"/>
              </a:ext>
            </a:extLst>
          </p:cNvPr>
          <p:cNvSpPr/>
          <p:nvPr/>
        </p:nvSpPr>
        <p:spPr>
          <a:xfrm>
            <a:off x="9866947" y="3364889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Responde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086AD011-1C63-8CF4-32AB-CB5A713742AC}"/>
              </a:ext>
            </a:extLst>
          </p:cNvPr>
          <p:cNvSpPr/>
          <p:nvPr/>
        </p:nvSpPr>
        <p:spPr>
          <a:xfrm>
            <a:off x="793790" y="5894806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A04E364E-8AB2-7F2C-821C-2AB00FAA8C37}"/>
              </a:ext>
            </a:extLst>
          </p:cNvPr>
          <p:cNvSpPr/>
          <p:nvPr/>
        </p:nvSpPr>
        <p:spPr>
          <a:xfrm>
            <a:off x="793790" y="3865058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Revisa el plan de unidad adjunto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47EBBF7B-4837-211F-F22A-6CA0F3676F57}"/>
              </a:ext>
            </a:extLst>
          </p:cNvPr>
          <p:cNvSpPr/>
          <p:nvPr/>
        </p:nvSpPr>
        <p:spPr>
          <a:xfrm>
            <a:off x="793790" y="6356887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Una planificación </a:t>
            </a:r>
            <a:r>
              <a:rPr lang="es-MX" sz="2000" dirty="0" err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microcurricular</a:t>
            </a: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 debe ser coherente y articulada entre todos sus elementos, ya que esta relación directa es la que garantiza aprendizajes significativos.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31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400103-C498-8AA4-7294-37ABBB52F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32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2348" y="543997"/>
            <a:ext cx="9421654" cy="618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¿Qué es la optimización microcurricular?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9384625" y="3171640"/>
            <a:ext cx="4322207" cy="11853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Proceso que permite pasar de un diseño inicial —general o incompleto— a una propuesta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coherente, pertinente y alineada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con los requerimientos curriculares e institucionales.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6524" y="6720245"/>
            <a:ext cx="296704" cy="29670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335167" y="6714173"/>
            <a:ext cx="2472690" cy="30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Lectura crítica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1335167" y="7126724"/>
            <a:ext cx="3628668" cy="29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Del Currículo Priorizado ecuatoriano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57562" y="6713935"/>
            <a:ext cx="296704" cy="29670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126204" y="6707863"/>
            <a:ext cx="2472690" cy="30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Articulación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6126204" y="7120414"/>
            <a:ext cx="3628668" cy="592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Entre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todos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los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componentes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40741" y="6720245"/>
            <a:ext cx="296704" cy="29670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0309384" y="6714173"/>
            <a:ext cx="2472690" cy="30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Coherencia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7"/>
          <p:cNvSpPr/>
          <p:nvPr/>
        </p:nvSpPr>
        <p:spPr>
          <a:xfrm>
            <a:off x="10309384" y="7126724"/>
            <a:ext cx="3628668" cy="592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Con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el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objetivo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de la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unidad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D5D33DE-EEDA-C3D3-0A0C-89D4A11BD2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775" y="1606761"/>
            <a:ext cx="7270119" cy="48439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b="24932"/>
          <a:stretch>
            <a:fillRect/>
          </a:stretch>
        </p:blipFill>
        <p:spPr>
          <a:xfrm>
            <a:off x="8635504" y="1583474"/>
            <a:ext cx="5760720" cy="617777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4151" y="985390"/>
            <a:ext cx="6421049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6.1 Ajuste del Objetivo de la Unidad</a:t>
            </a:r>
            <a:endParaRPr lang="en-US" sz="44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894151" y="2743110"/>
            <a:ext cx="662177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Los objetivos de área se formulan para un subnivel completo. El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docente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debe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concretarlos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en objetivos específicos de unidad mediante dosificación curricular.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B192E0-A37F-0607-B0AB-4EB08014754B}"/>
              </a:ext>
            </a:extLst>
          </p:cNvPr>
          <p:cNvSpPr txBox="1"/>
          <p:nvPr/>
        </p:nvSpPr>
        <p:spPr>
          <a:xfrm>
            <a:off x="894151" y="4404731"/>
            <a:ext cx="64210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objetivo de área está diseñado para todo el subnivel (varios años).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000" dirty="0">
              <a:solidFill>
                <a:srgbClr val="1E30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puede aplicarse directamente a una unidad.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000" dirty="0">
              <a:solidFill>
                <a:srgbClr val="1E30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Requiere un proceso de concreción o ajuste.</a:t>
            </a:r>
            <a:endParaRPr lang="es-EC" sz="2000" dirty="0">
              <a:solidFill>
                <a:srgbClr val="1E30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3359502-3177-1073-B296-AD3CD972A440}"/>
              </a:ext>
            </a:extLst>
          </p:cNvPr>
          <p:cNvSpPr/>
          <p:nvPr/>
        </p:nvSpPr>
        <p:spPr>
          <a:xfrm>
            <a:off x="9839560" y="969067"/>
            <a:ext cx="2472690" cy="30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Secuencia</a:t>
            </a: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de </a:t>
            </a: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objetivos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0332" y="666155"/>
            <a:ext cx="30451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Dosificación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Curricular</a:t>
            </a: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395" y="1149072"/>
            <a:ext cx="4605084" cy="6907627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3402449" y="8426768"/>
            <a:ext cx="2570678" cy="604361"/>
          </a:xfrm>
          <a:prstGeom prst="roundRect">
            <a:avLst>
              <a:gd name="adj" fmla="val 16889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9" name="Text 5"/>
          <p:cNvSpPr/>
          <p:nvPr/>
        </p:nvSpPr>
        <p:spPr>
          <a:xfrm>
            <a:off x="3531037" y="8555355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Acción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3531037" y="8766453"/>
            <a:ext cx="231350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Verbo del objetivo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6029801" y="8426768"/>
            <a:ext cx="2570678" cy="604361"/>
          </a:xfrm>
          <a:prstGeom prst="roundRect">
            <a:avLst>
              <a:gd name="adj" fmla="val 16889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2" name="Text 8"/>
          <p:cNvSpPr/>
          <p:nvPr/>
        </p:nvSpPr>
        <p:spPr>
          <a:xfrm>
            <a:off x="6158389" y="8555355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Contenido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6158389" y="8766453"/>
            <a:ext cx="231350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Qué se aprende</a:t>
            </a:r>
            <a:endParaRPr lang="en-US" sz="850" dirty="0"/>
          </a:p>
        </p:txBody>
      </p:sp>
      <p:sp>
        <p:nvSpPr>
          <p:cNvPr id="14" name="Shape 10"/>
          <p:cNvSpPr/>
          <p:nvPr/>
        </p:nvSpPr>
        <p:spPr>
          <a:xfrm>
            <a:off x="8657153" y="8426768"/>
            <a:ext cx="2570797" cy="604361"/>
          </a:xfrm>
          <a:prstGeom prst="roundRect">
            <a:avLst>
              <a:gd name="adj" fmla="val 16889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5" name="Text 11"/>
          <p:cNvSpPr/>
          <p:nvPr/>
        </p:nvSpPr>
        <p:spPr>
          <a:xfrm>
            <a:off x="8785741" y="8555355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Finalidad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8785741" y="8766453"/>
            <a:ext cx="231362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Para qué se aprende</a:t>
            </a:r>
            <a:endParaRPr lang="en-US" sz="85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0571F94-7C33-CF0D-A6B9-D1F7705362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109" y="1149071"/>
            <a:ext cx="4604751" cy="6907627"/>
          </a:xfrm>
          <a:prstGeom prst="rect">
            <a:avLst/>
          </a:prstGeom>
          <a:noFill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13C9833-091D-8C2E-6EEA-5C0DCA2C867F}"/>
              </a:ext>
            </a:extLst>
          </p:cNvPr>
          <p:cNvSpPr txBox="1"/>
          <p:nvPr/>
        </p:nvSpPr>
        <p:spPr>
          <a:xfrm>
            <a:off x="869795" y="2174488"/>
            <a:ext cx="289931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El docente convierte el objetivo de área en objetivo de unidad.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Implica dosificación curricular: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Delimitar su alcance (tiempo, grado)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Seleccionar aprendizajes (contenidos)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No es simplificar, es focalizar.</a:t>
            </a:r>
            <a:endParaRPr lang="es-EC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C7B3262E-B6DD-8F2C-C5C9-0739BEB08371}"/>
              </a:ext>
            </a:extLst>
          </p:cNvPr>
          <p:cNvSpPr/>
          <p:nvPr/>
        </p:nvSpPr>
        <p:spPr>
          <a:xfrm>
            <a:off x="8600479" y="4270917"/>
            <a:ext cx="777630" cy="5018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F823A-7031-6686-F4D3-B64782541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914FE49-9B5C-A41D-222F-8494F69FC7C8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1: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Del objetivo de área al objetivo de unidad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14E4E6F-EF2F-BD66-9FB4-937F07F5C423}"/>
              </a:ext>
            </a:extLst>
          </p:cNvPr>
          <p:cNvSpPr/>
          <p:nvPr/>
        </p:nvSpPr>
        <p:spPr>
          <a:xfrm>
            <a:off x="793790" y="220378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2A5F9709-612B-E521-B0BD-031848FB3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558831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2F913923-DB3E-A092-914B-0006D54DDE2A}"/>
              </a:ext>
            </a:extLst>
          </p:cNvPr>
          <p:cNvSpPr/>
          <p:nvPr/>
        </p:nvSpPr>
        <p:spPr>
          <a:xfrm>
            <a:off x="793790" y="2733138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Revisa el objetivo de área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23B345B9-20BA-A0B8-9CDB-6C3DC7E6FF79}"/>
              </a:ext>
            </a:extLst>
          </p:cNvPr>
          <p:cNvSpPr/>
          <p:nvPr/>
        </p:nvSpPr>
        <p:spPr>
          <a:xfrm>
            <a:off x="5242041" y="2199917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7F5BD177-BB79-CC41-2BBD-CB9D24131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1" y="2574071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1320FAC0-B9FA-A950-21CC-87434A705235}"/>
              </a:ext>
            </a:extLst>
          </p:cNvPr>
          <p:cNvSpPr/>
          <p:nvPr/>
        </p:nvSpPr>
        <p:spPr>
          <a:xfrm>
            <a:off x="5242041" y="2729269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Delimita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9CCC6D5B-5EEF-9C42-7B4D-C7BD01111390}"/>
              </a:ext>
            </a:extLst>
          </p:cNvPr>
          <p:cNvSpPr/>
          <p:nvPr/>
        </p:nvSpPr>
        <p:spPr>
          <a:xfrm>
            <a:off x="5242040" y="3219688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Tiempo: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Primera unidad del año (6 semanas)</a:t>
            </a:r>
          </a:p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Grado:</a:t>
            </a:r>
          </a:p>
          <a:p>
            <a:pPr marL="342900" indent="-3429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2° de EGB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526CD367-7932-BFA7-6AF1-77216ECAC41E}"/>
              </a:ext>
            </a:extLst>
          </p:cNvPr>
          <p:cNvSpPr/>
          <p:nvPr/>
        </p:nvSpPr>
        <p:spPr>
          <a:xfrm>
            <a:off x="9866947" y="2203786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9EC96ED5-25F7-4964-FE5E-16B8470D9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7" y="2558831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B739BA18-9DF7-AACF-F300-3EA34EF77699}"/>
              </a:ext>
            </a:extLst>
          </p:cNvPr>
          <p:cNvSpPr/>
          <p:nvPr/>
        </p:nvSpPr>
        <p:spPr>
          <a:xfrm>
            <a:off x="9866947" y="3223556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5. ¿Cuál sería el objetivo de unidad?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CBACF16A-F786-DD62-AF55-7E2DE5E66D8F}"/>
              </a:ext>
            </a:extLst>
          </p:cNvPr>
          <p:cNvSpPr/>
          <p:nvPr/>
        </p:nvSpPr>
        <p:spPr>
          <a:xfrm>
            <a:off x="9866947" y="2729269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Diseña</a:t>
            </a: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un </a:t>
            </a: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objetivo</a:t>
            </a: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de </a:t>
            </a: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unidad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E443BE4C-DC32-C15F-18F4-C6615629509A}"/>
              </a:ext>
            </a:extLst>
          </p:cNvPr>
          <p:cNvSpPr/>
          <p:nvPr/>
        </p:nvSpPr>
        <p:spPr>
          <a:xfrm>
            <a:off x="6255834" y="5640290"/>
            <a:ext cx="180444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4A821FAB-60D0-7C8E-27DE-7DDBBEE72825}"/>
              </a:ext>
            </a:extLst>
          </p:cNvPr>
          <p:cNvSpPr/>
          <p:nvPr/>
        </p:nvSpPr>
        <p:spPr>
          <a:xfrm>
            <a:off x="793790" y="3229438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O.CS.2.5. Analizar las características y el funcionamiento</a:t>
            </a:r>
          </a:p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de las diferentes formas de organización social, especialmente</a:t>
            </a:r>
          </a:p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de la unidad social básica familiar en los</a:t>
            </a:r>
          </a:p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escenarios locales más cercanos: el barrio, la escuela, la</a:t>
            </a:r>
          </a:p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comunidad, el cantón y la provincia.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BA5ABC18-5737-BEBA-84DC-51753670F360}"/>
              </a:ext>
            </a:extLst>
          </p:cNvPr>
          <p:cNvSpPr/>
          <p:nvPr/>
        </p:nvSpPr>
        <p:spPr>
          <a:xfrm>
            <a:off x="6255834" y="6128863"/>
            <a:ext cx="767575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El objetivo de unidad se construye a partir del objetivo de área mediante un proceso de dosificación que lo hace concreto, alcanzable y evaluable.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3505</TotalTime>
  <Words>1676</Words>
  <Application>Microsoft Office PowerPoint</Application>
  <PresentationFormat>Custom</PresentationFormat>
  <Paragraphs>221</Paragraphs>
  <Slides>24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Host Grotesk Medium</vt:lpstr>
      <vt:lpstr>Roboto</vt:lpstr>
      <vt:lpstr>Arial</vt:lpstr>
      <vt:lpstr>Instrument Sans Medium</vt:lpstr>
      <vt:lpstr>Instrument Sans Semi 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Ma. Lorena Alvarez</dc:creator>
  <cp:lastModifiedBy>Ma. Lorena Alvarez</cp:lastModifiedBy>
  <cp:revision>38</cp:revision>
  <dcterms:created xsi:type="dcterms:W3CDTF">2026-03-09T23:46:06Z</dcterms:created>
  <dcterms:modified xsi:type="dcterms:W3CDTF">2026-04-28T20:20:41Z</dcterms:modified>
</cp:coreProperties>
</file>